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73" r:id="rId16"/>
    <p:sldId id="269" r:id="rId17"/>
    <p:sldId id="270" r:id="rId18"/>
    <p:sldId id="274" r:id="rId19"/>
    <p:sldId id="268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6758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8763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928751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68945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3328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98665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0875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4158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4776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9222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7558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7276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8473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983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623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029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F5F79-543D-4CCA-A028-9258CE97B005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67B6A0-EBBC-459A-A47F-FD3C34720D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9054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97773" y="1764792"/>
            <a:ext cx="9544875" cy="2262781"/>
          </a:xfrm>
        </p:spPr>
        <p:txBody>
          <a:bodyPr/>
          <a:lstStyle/>
          <a:p>
            <a:pPr algn="ctr"/>
            <a:r>
              <a:rPr lang="el-GR" b="1" u="sng" dirty="0" smtClean="0"/>
              <a:t>Δομή και Λειτουργία του ΕΣΥ</a:t>
            </a:r>
            <a:endParaRPr lang="el-GR" b="1" u="sng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l-GR" dirty="0" smtClean="0"/>
          </a:p>
          <a:p>
            <a:pPr algn="r"/>
            <a:endParaRPr lang="el-GR" dirty="0"/>
          </a:p>
          <a:p>
            <a:pPr algn="r"/>
            <a:r>
              <a:rPr lang="el-GR" dirty="0" smtClean="0"/>
              <a:t>ΜΑΡΓΙΩΛΟΥ ΓΕΩΡΓΙΑ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13800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0914"/>
          </a:xfrm>
        </p:spPr>
        <p:txBody>
          <a:bodyPr>
            <a:normAutofit/>
          </a:bodyPr>
          <a:lstStyle/>
          <a:p>
            <a:pPr algn="just"/>
            <a:r>
              <a:rPr lang="el-G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Επίπλωση του Νοσηλευτικού Θαλάμου.</a:t>
            </a:r>
            <a:endParaRPr lang="el-G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7692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Το </a:t>
            </a:r>
            <a:r>
              <a:rPr lang="el-GR" dirty="0"/>
              <a:t>κρεβάτι του ασθενούς (απλό, σύνθετο, περιστρεφόμενο, πολύσπαστο, ορθοπεδικό, αντίρροπο).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κομοδίνο του ασθενούς, στο οποίο πλέον είναι ενσωματωμένο και το τραπεζίδιο φαγητού. 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καθίσματα. </a:t>
            </a:r>
          </a:p>
          <a:p>
            <a:r>
              <a:rPr lang="el-GR" dirty="0" smtClean="0"/>
              <a:t>Το </a:t>
            </a:r>
            <a:r>
              <a:rPr lang="el-GR" dirty="0"/>
              <a:t>παραβάν. </a:t>
            </a:r>
          </a:p>
          <a:p>
            <a:r>
              <a:rPr lang="el-GR" dirty="0" smtClean="0"/>
              <a:t>Κεντρικές </a:t>
            </a:r>
            <a:r>
              <a:rPr lang="el-GR" dirty="0"/>
              <a:t>υποδοχές οξυγόνου–κενού αέρα για το κάθε κρεβάτι. </a:t>
            </a:r>
          </a:p>
          <a:p>
            <a:r>
              <a:rPr lang="el-GR" dirty="0" smtClean="0"/>
              <a:t>Κεντρικός </a:t>
            </a:r>
            <a:r>
              <a:rPr lang="el-GR" dirty="0"/>
              <a:t>και ατομικός φωτισμός, όπως, επίσης, ατομικό σύστημα ειδοποίησης. </a:t>
            </a:r>
          </a:p>
          <a:p>
            <a:r>
              <a:rPr lang="el-GR" dirty="0" smtClean="0"/>
              <a:t>Ενσωματωμένη </a:t>
            </a:r>
            <a:r>
              <a:rPr lang="el-GR" dirty="0"/>
              <a:t>βάση στον τοίχο για τηλεόραση. </a:t>
            </a:r>
          </a:p>
          <a:p>
            <a:r>
              <a:rPr lang="el-GR" dirty="0" smtClean="0"/>
              <a:t>Θερμόμετρο </a:t>
            </a:r>
            <a:r>
              <a:rPr lang="el-GR" dirty="0"/>
              <a:t>τοίχου, καλάθι αχρήστων. </a:t>
            </a:r>
            <a:endParaRPr lang="el-GR" dirty="0" smtClean="0"/>
          </a:p>
          <a:p>
            <a:r>
              <a:rPr lang="el-GR" dirty="0" smtClean="0"/>
              <a:t>Κουρτίνες </a:t>
            </a:r>
            <a:r>
              <a:rPr lang="el-GR" dirty="0"/>
              <a:t>ή περσίδες για τα παράθυρα.</a:t>
            </a:r>
          </a:p>
        </p:txBody>
      </p:sp>
    </p:spTree>
    <p:extLst>
      <p:ext uri="{BB962C8B-B14F-4D97-AF65-F5344CB8AC3E}">
        <p14:creationId xmlns="" xmlns:p14="http://schemas.microsoft.com/office/powerpoint/2010/main" val="255909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877824"/>
            <a:ext cx="89154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i="1" u="sng" dirty="0" smtClean="0"/>
              <a:t>Εξαρτήματα </a:t>
            </a:r>
            <a:r>
              <a:rPr lang="el-GR" sz="2000" b="1" i="1" u="sng" dirty="0"/>
              <a:t>κρεβατιού – Ιματισμός Υλικά και εξαρτήματα που χρησιμοποιούνται για την καλύτερη νοσηλεία και ανάπαυση του ασθενούς είναι τα παρακάτω</a:t>
            </a:r>
            <a:r>
              <a:rPr lang="el-GR" sz="2000" b="1" i="1" u="sng" dirty="0" smtClean="0"/>
              <a:t>:</a:t>
            </a:r>
          </a:p>
          <a:p>
            <a:r>
              <a:rPr lang="el-GR" dirty="0" smtClean="0"/>
              <a:t>Ερεισίνωτο </a:t>
            </a:r>
            <a:r>
              <a:rPr lang="el-GR" dirty="0"/>
              <a:t>που ρυθμίζει το ύψος της πλάτης του ασθενούς στις διάφορες θέσεις (ημι–fowler, fowler κ.λπ.). </a:t>
            </a:r>
          </a:p>
          <a:p>
            <a:r>
              <a:rPr lang="el-GR" dirty="0" smtClean="0"/>
              <a:t>Στεφάνη</a:t>
            </a:r>
            <a:r>
              <a:rPr lang="el-GR" dirty="0"/>
              <a:t>, για να υποβαστάζει τα κλινοσκεπάσματα, όταν δεν πρέπει να έρχονται σε επαφή με το σώμα του αρρώστου. </a:t>
            </a:r>
          </a:p>
          <a:p>
            <a:r>
              <a:rPr lang="el-GR" dirty="0" smtClean="0"/>
              <a:t>Προφυλακτικά </a:t>
            </a:r>
            <a:r>
              <a:rPr lang="el-GR" dirty="0"/>
              <a:t>κάγκελα που ενσωματώνονται στο κρεβάτι για αποφυγή πτώσεων του αρρώστου. </a:t>
            </a:r>
          </a:p>
          <a:p>
            <a:r>
              <a:rPr lang="el-GR" dirty="0" smtClean="0"/>
              <a:t>Κύβοι </a:t>
            </a:r>
            <a:r>
              <a:rPr lang="el-GR" dirty="0"/>
              <a:t>για να ανασηκώνεται το κρεβάτι, όταν δεν έχει ανάλογο μηχανισμό ανύψωσης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Αεροθάλαμος </a:t>
            </a:r>
            <a:r>
              <a:rPr lang="el-GR" dirty="0"/>
              <a:t>για προστασία από τις κατακλίσεις. </a:t>
            </a:r>
          </a:p>
          <a:p>
            <a:r>
              <a:rPr lang="el-GR" dirty="0" smtClean="0"/>
              <a:t>Θερμοφόρα</a:t>
            </a:r>
            <a:r>
              <a:rPr lang="el-GR" dirty="0"/>
              <a:t>, παγοκύστη. </a:t>
            </a:r>
          </a:p>
          <a:p>
            <a:r>
              <a:rPr lang="el-GR" dirty="0" smtClean="0"/>
              <a:t>Στρώματα </a:t>
            </a:r>
            <a:r>
              <a:rPr lang="el-GR" dirty="0"/>
              <a:t>διαφόρων ειδών (από βαμβάκι, κοκοφοίνικα, μαλλί, αφρολέξ, με εναλλασσόμενη πίεση αέρα ή νερό για ειδικές περιπτώσεις). </a:t>
            </a:r>
          </a:p>
          <a:p>
            <a:r>
              <a:rPr lang="el-GR" dirty="0" smtClean="0"/>
              <a:t>Ιματισμός </a:t>
            </a:r>
            <a:r>
              <a:rPr lang="el-GR" dirty="0"/>
              <a:t>κρεβατιού: μαξιλάρια, κουβέρτες μάλλινες, σεντόνια, ημισέντονα, αδιάβροχα, κάλυμμα κρεβατιού, μαξιλαροθήκες, στρωματοθήκες. </a:t>
            </a:r>
          </a:p>
        </p:txBody>
      </p:sp>
    </p:spTree>
    <p:extLst>
      <p:ext uri="{BB962C8B-B14F-4D97-AF65-F5344CB8AC3E}">
        <p14:creationId xmlns="" xmlns:p14="http://schemas.microsoft.com/office/powerpoint/2010/main" val="4029557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33254"/>
            <a:ext cx="8911687" cy="1280890"/>
          </a:xfrm>
        </p:spPr>
        <p:txBody>
          <a:bodyPr/>
          <a:lstStyle/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Βασικές Αρχές Νοσηλείας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βασικές αρχές έχουν ανθρωποκεντρικό χαρακτήρα:</a:t>
            </a:r>
            <a:endParaRPr lang="el-GR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221992" y="2862072"/>
            <a:ext cx="8092440" cy="3630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Διατήρηση της φυσιολογικής λειτουργίας του οργανισμού. Προαγωγή της υγείας.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Σχεδιασμός, οργάνωση και προγραμματισμός νοσηλευτικής φροντίδας.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Σεβασμός στην προσωπικότητα και την ατομικότητα του κάθε αρρώστου, με τη δημιουργία κλίματος εμπιστοσύνης και εχεμύθειας.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 smtClean="0"/>
              <a:t>Προστασία ασθενών από </a:t>
            </a:r>
            <a:r>
              <a:rPr lang="el-GR" dirty="0" err="1" smtClean="0"/>
              <a:t>ενδονοσοκομειακές</a:t>
            </a:r>
            <a:r>
              <a:rPr lang="el-GR" dirty="0" smtClean="0"/>
              <a:t> λοιμώξεις και ατυχήματα.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991851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9202"/>
          </a:xfrm>
        </p:spPr>
        <p:txBody>
          <a:bodyPr>
            <a:normAutofit/>
          </a:bodyPr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Εισαγωγή του Ασθενούς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408188" y="1709928"/>
            <a:ext cx="9281160" cy="50657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el-GR" sz="2400" dirty="0" smtClean="0"/>
              <a:t>Αξιολόγηση της κατάστασης του αρρώστου. </a:t>
            </a:r>
            <a:endParaRPr lang="el-GR" sz="2400" dirty="0"/>
          </a:p>
          <a:p>
            <a:pPr algn="just"/>
            <a:r>
              <a:rPr lang="el-GR" sz="2400" dirty="0" smtClean="0"/>
              <a:t>2. Τοποθέτηση στο εξεταστικό κρεβάτι.</a:t>
            </a:r>
          </a:p>
          <a:p>
            <a:pPr algn="just"/>
            <a:r>
              <a:rPr lang="el-GR" sz="2400" dirty="0" smtClean="0"/>
              <a:t>3. Καταγραφή των στοιχείων του αρρώστου. </a:t>
            </a:r>
            <a:endParaRPr lang="el-GR" sz="2400" dirty="0"/>
          </a:p>
          <a:p>
            <a:pPr algn="just"/>
            <a:r>
              <a:rPr lang="el-GR" sz="2400" dirty="0" smtClean="0"/>
              <a:t>4. Λήψη ζωτικών σημείων και ηλεκτροκαρδιογραφήματος. </a:t>
            </a:r>
          </a:p>
          <a:p>
            <a:pPr algn="just"/>
            <a:r>
              <a:rPr lang="el-GR" sz="2400" dirty="0" smtClean="0"/>
              <a:t>5. Βοήθεια στην κλινική ιατρική εξέταση. </a:t>
            </a:r>
          </a:p>
          <a:p>
            <a:pPr algn="just"/>
            <a:r>
              <a:rPr lang="el-GR" sz="2400" dirty="0" smtClean="0"/>
              <a:t>6. Φροντίδα για την πραγματοποίηση εργαστηριακών εξετάσεων (αιματολογικές, ούρων, α/α θώρακος). </a:t>
            </a:r>
          </a:p>
          <a:p>
            <a:pPr algn="just"/>
            <a:r>
              <a:rPr lang="el-GR" sz="2400" dirty="0" smtClean="0"/>
              <a:t>7. Ενημέρωση του νοσηλευτικού τμήματος για την εισαγωγή. </a:t>
            </a:r>
          </a:p>
          <a:p>
            <a:pPr algn="just"/>
            <a:r>
              <a:rPr lang="el-GR" sz="2400" dirty="0" smtClean="0"/>
              <a:t>8. Ενημέρωση του ασθενούς και των οικείων του.</a:t>
            </a:r>
          </a:p>
          <a:p>
            <a:pPr algn="just"/>
            <a:r>
              <a:rPr lang="el-GR" sz="2400" dirty="0" smtClean="0"/>
              <a:t> 9.Κλήση του τραυματιοφορέα για τη μεταφορά του ασθενούς μαζί με το φάκελό του.</a:t>
            </a:r>
            <a:endParaRPr lang="el-GR" sz="2400" dirty="0"/>
          </a:p>
          <a:p>
            <a:pPr algn="ctr"/>
            <a:endParaRPr lang="el-GR" sz="1200" dirty="0"/>
          </a:p>
        </p:txBody>
      </p:sp>
    </p:spTree>
    <p:extLst>
      <p:ext uri="{BB962C8B-B14F-4D97-AF65-F5344CB8AC3E}">
        <p14:creationId xmlns="" xmlns:p14="http://schemas.microsoft.com/office/powerpoint/2010/main" val="208684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9825" y="895350"/>
            <a:ext cx="7372350" cy="5067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604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4112" y="1316736"/>
            <a:ext cx="7343775" cy="48463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3816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Έξοδος του ασθενή από το Νοσοκομείο.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816352"/>
            <a:ext cx="8915400" cy="3094870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Έγκαιρη ενημέρωση και κατάλληλη προετοιμασία για την αποχώρηση.</a:t>
            </a:r>
          </a:p>
          <a:p>
            <a:r>
              <a:rPr lang="el-GR" sz="2600" dirty="0" smtClean="0"/>
              <a:t>Εκδ</a:t>
            </a:r>
            <a:r>
              <a:rPr lang="el-GR" sz="2600" dirty="0"/>
              <a:t>ί</a:t>
            </a:r>
            <a:r>
              <a:rPr lang="el-GR" sz="2600" dirty="0" smtClean="0"/>
              <a:t>δεται το εξιτήριο από τον γιατρό.</a:t>
            </a:r>
          </a:p>
          <a:p>
            <a:r>
              <a:rPr lang="el-GR" sz="2600" dirty="0" smtClean="0"/>
              <a:t>Λαμβάνει τις κατάλληλες οδηγίες.</a:t>
            </a:r>
          </a:p>
          <a:p>
            <a:r>
              <a:rPr lang="el-GR" sz="2600" dirty="0" smtClean="0"/>
              <a:t>Βοηθάμε στη ετοιμασία των προσωπικών αντικειμένων του ασθενή.</a:t>
            </a:r>
          </a:p>
          <a:p>
            <a:r>
              <a:rPr lang="el-GR" sz="2600" dirty="0" smtClean="0"/>
              <a:t>Εξασφαλίζεται η μεταφορά του από το προσωπικό.</a:t>
            </a:r>
          </a:p>
          <a:p>
            <a:r>
              <a:rPr lang="el-GR" sz="2600" dirty="0" smtClean="0"/>
              <a:t>Εάν χρειάζεται καλούμε ασθενοφόρο.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0553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Προσόντα Νοσηλευτικού Προσωπικού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696813" y="1905000"/>
            <a:ext cx="3881027" cy="47975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000" b="1" u="sng" dirty="0" smtClean="0"/>
              <a:t>Ουσιαστικά Προσόντα</a:t>
            </a:r>
          </a:p>
          <a:p>
            <a:pPr algn="just"/>
            <a:endParaRPr lang="el-GR" sz="2000" b="1" u="sng" dirty="0" smtClean="0"/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Ευχάριστος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Ευγενής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Φιλικός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Συνεργάσιμος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Υπομονετικός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Αυτοκυριαρχία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Διπλωμάτης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Τυπικός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Ακριβής</a:t>
            </a:r>
          </a:p>
          <a:p>
            <a:pPr marL="285750" indent="-285750" algn="just">
              <a:buFontTx/>
              <a:buChar char="-"/>
            </a:pPr>
            <a:r>
              <a:rPr lang="el-GR" sz="2000" dirty="0" smtClean="0"/>
              <a:t>Θετική Σκέψη</a:t>
            </a:r>
          </a:p>
          <a:p>
            <a:pPr marL="285750" indent="-285750" algn="just">
              <a:buFontTx/>
              <a:buChar char="-"/>
            </a:pPr>
            <a:endParaRPr lang="el-GR" dirty="0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6848856" y="2322576"/>
            <a:ext cx="4005072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u="sng" dirty="0" smtClean="0"/>
              <a:t>Τυπικά Προσόντα</a:t>
            </a:r>
          </a:p>
          <a:p>
            <a:pPr algn="ctr"/>
            <a:endParaRPr lang="el-GR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Πτυχίο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Αγγλικά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Η/Υ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Επιμόρφωση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 smtClean="0"/>
              <a:t>Σεμινάρια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416769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Επιπλέον Προϋποθέσεις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Άρρωστος – Οι Συγγενείς – Οι Επισκέπτες</a:t>
            </a:r>
          </a:p>
          <a:p>
            <a:endParaRPr lang="el-GR" dirty="0"/>
          </a:p>
          <a:p>
            <a:r>
              <a:rPr lang="el-GR" dirty="0" smtClean="0"/>
              <a:t>Οι Συνεργάτες</a:t>
            </a:r>
          </a:p>
          <a:p>
            <a:endParaRPr lang="el-GR" dirty="0"/>
          </a:p>
          <a:p>
            <a:r>
              <a:rPr lang="el-GR" dirty="0" smtClean="0"/>
              <a:t>Όρκος – Δικαιώματα – Υποχρεώσεις – Στολή</a:t>
            </a:r>
          </a:p>
          <a:p>
            <a:endParaRPr lang="el-GR" dirty="0"/>
          </a:p>
          <a:p>
            <a:r>
              <a:rPr lang="el-GR" dirty="0" smtClean="0"/>
              <a:t>Άρθρο 308,309,310</a:t>
            </a:r>
          </a:p>
          <a:p>
            <a:endParaRPr lang="el-GR" dirty="0"/>
          </a:p>
          <a:p>
            <a:r>
              <a:rPr lang="el-GR" dirty="0" smtClean="0"/>
              <a:t>Άρθρο 252. Παραβίαση υπηρεσιακού απορρήτου.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791908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39312" y="3090672"/>
            <a:ext cx="7865300" cy="282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Σας Ευχαριστώ πολύ!</a:t>
            </a:r>
            <a:endParaRPr lang="el-G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771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Το Εθνικό Σύστημα Υγείας.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72184"/>
            <a:ext cx="8915400" cy="527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i="1" u="sng" dirty="0"/>
              <a:t>Τα βασικά χαρακτηριστικά του Εθνικού Συστήματος Υγείας στην Ελλάδα </a:t>
            </a:r>
            <a:r>
              <a:rPr lang="el-GR" b="1" i="1" u="sng" dirty="0" smtClean="0"/>
              <a:t>είναι:</a:t>
            </a:r>
          </a:p>
          <a:p>
            <a:r>
              <a:rPr lang="el-GR" dirty="0"/>
              <a:t>Μ</a:t>
            </a:r>
            <a:r>
              <a:rPr lang="el-GR" dirty="0" smtClean="0"/>
              <a:t>εικτό σύστημα.</a:t>
            </a:r>
          </a:p>
          <a:p>
            <a:r>
              <a:rPr lang="el-GR" dirty="0"/>
              <a:t>Ό</a:t>
            </a:r>
            <a:r>
              <a:rPr lang="el-GR" dirty="0" smtClean="0"/>
              <a:t>τι </a:t>
            </a:r>
            <a:r>
              <a:rPr lang="el-GR" dirty="0"/>
              <a:t>η χρηματοδότηση του συστήματος γίνεται από τη γενική φορολογία και την κοινωνική </a:t>
            </a:r>
            <a:r>
              <a:rPr lang="el-GR" dirty="0" smtClean="0"/>
              <a:t>ασφάλιση.</a:t>
            </a:r>
          </a:p>
          <a:p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/>
              <a:t>Υπουργείο Υγείας και Κοινωνικής Αλληλεγγύης είναι ο κύριος υπεύθυνος για την ανάπτυξη των πολιτικών υγείας σε όλη την </a:t>
            </a:r>
            <a:r>
              <a:rPr lang="el-GR" dirty="0" smtClean="0"/>
              <a:t>Ελλάδα.</a:t>
            </a:r>
          </a:p>
          <a:p>
            <a:r>
              <a:rPr lang="el-GR" dirty="0" smtClean="0"/>
              <a:t>Οι </a:t>
            </a:r>
            <a:r>
              <a:rPr lang="el-GR" dirty="0"/>
              <a:t>υπηρεσίες Υγείας του ΕΣΥ υπάγονται διοικητικά σε περιφέρειες </a:t>
            </a:r>
            <a:r>
              <a:rPr lang="el-GR" dirty="0" smtClean="0"/>
              <a:t>(ΥΠΕ). </a:t>
            </a:r>
            <a:endParaRPr lang="el-GR" dirty="0"/>
          </a:p>
          <a:p>
            <a:r>
              <a:rPr lang="el-GR" dirty="0" smtClean="0"/>
              <a:t>Η πρωτοβάθμια </a:t>
            </a:r>
            <a:r>
              <a:rPr lang="el-GR" dirty="0"/>
              <a:t>φροντίδα παρέχεται από τους ασφαλιστικούς φορείς, από τα εξωτερικά ιατρεία νοσοκομείων, από ιδιώτες ιατρούς και από κέντρα </a:t>
            </a:r>
            <a:r>
              <a:rPr lang="el-GR" dirty="0" smtClean="0"/>
              <a:t>Υγείας.</a:t>
            </a:r>
          </a:p>
          <a:p>
            <a:r>
              <a:rPr lang="el-GR" dirty="0" smtClean="0"/>
              <a:t>Η δευτεροβάθμια </a:t>
            </a:r>
            <a:r>
              <a:rPr lang="el-GR" dirty="0"/>
              <a:t>φροντίδα παρέχεται από τα </a:t>
            </a:r>
            <a:r>
              <a:rPr lang="el-GR" dirty="0" smtClean="0"/>
              <a:t>νοσοκομεία. </a:t>
            </a:r>
          </a:p>
          <a:p>
            <a:r>
              <a:rPr lang="el-GR" dirty="0" smtClean="0"/>
              <a:t>Οι </a:t>
            </a:r>
            <a:r>
              <a:rPr lang="el-GR" dirty="0"/>
              <a:t>αμοιβές νοσοκομειακών ιατρών είναι με μισθό, των ιδιωτών ιατρών κατά </a:t>
            </a:r>
            <a:r>
              <a:rPr lang="el-GR" dirty="0" smtClean="0"/>
              <a:t>υπηρεσία. </a:t>
            </a:r>
          </a:p>
          <a:p>
            <a:r>
              <a:rPr lang="el-GR" dirty="0" smtClean="0"/>
              <a:t>Η </a:t>
            </a:r>
            <a:r>
              <a:rPr lang="el-GR" dirty="0"/>
              <a:t>αποζημίωση των νοσοκομείων γίνεται από τη φορολογία και από πληρωμές της κοινωνικής ασφάλισης και ιδιωτών</a:t>
            </a:r>
          </a:p>
        </p:txBody>
      </p:sp>
    </p:spTree>
    <p:extLst>
      <p:ext uri="{BB962C8B-B14F-4D97-AF65-F5344CB8AC3E}">
        <p14:creationId xmlns="" xmlns:p14="http://schemas.microsoft.com/office/powerpoint/2010/main" val="28160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u="sng" dirty="0" smtClean="0"/>
              <a:t>Μορφές Υγειονομικής Περίθαλψης</a:t>
            </a:r>
            <a:endParaRPr lang="el-GR" b="1" i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78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Μ</a:t>
            </a:r>
            <a:r>
              <a:rPr lang="el-GR" sz="2000" b="1" dirty="0" smtClean="0"/>
              <a:t>ε </a:t>
            </a:r>
            <a:r>
              <a:rPr lang="el-GR" sz="2000" b="1" dirty="0"/>
              <a:t>το νόμο 2071/1992 «Περί εκσυγχρονισμού και οργάνωσης του συστήματος υγείας». </a:t>
            </a:r>
            <a:endParaRPr lang="el-GR" sz="2000" b="1" dirty="0" smtClean="0"/>
          </a:p>
          <a:p>
            <a:r>
              <a:rPr lang="el-GR" sz="2000" b="1" u="sng" dirty="0"/>
              <a:t>Π</a:t>
            </a:r>
            <a:r>
              <a:rPr lang="el-GR" sz="2000" b="1" u="sng" dirty="0" smtClean="0"/>
              <a:t>ρωτοβάθμια </a:t>
            </a:r>
            <a:r>
              <a:rPr lang="el-GR" sz="2000" b="1" u="sng" dirty="0"/>
              <a:t>υγειονομική </a:t>
            </a:r>
            <a:r>
              <a:rPr lang="el-GR" sz="2000" b="1" dirty="0" smtClean="0"/>
              <a:t>περίθαλψη </a:t>
            </a:r>
            <a:r>
              <a:rPr lang="el-GR" sz="2000" dirty="0" smtClean="0"/>
              <a:t>(</a:t>
            </a:r>
            <a:r>
              <a:rPr lang="el-GR" dirty="0" smtClean="0"/>
              <a:t>περιλαμβάνει </a:t>
            </a:r>
            <a:r>
              <a:rPr lang="el-GR" dirty="0"/>
              <a:t>τις ιατρικές, νοσηλευτικές, οδοντιατρικές πράξεις και φροντίδες που έχουν ως σκοπό την πρόληψη και την αποκατάσταση βλαβών της υγείας που δεν απαιτούν νοσηλεία στο </a:t>
            </a:r>
            <a:r>
              <a:rPr lang="el-GR" dirty="0" smtClean="0"/>
              <a:t>νοσοκομείο). </a:t>
            </a:r>
            <a:endParaRPr lang="el-GR" dirty="0"/>
          </a:p>
          <a:p>
            <a:r>
              <a:rPr lang="el-GR" sz="2000" b="1" u="sng" dirty="0"/>
              <a:t>Δ</a:t>
            </a:r>
            <a:r>
              <a:rPr lang="el-GR" sz="2000" b="1" u="sng" dirty="0" smtClean="0"/>
              <a:t>ευτεροβάθμια </a:t>
            </a:r>
            <a:r>
              <a:rPr lang="el-GR" sz="2000" b="1" u="sng" dirty="0"/>
              <a:t>υγειονομική περίθαλψη</a:t>
            </a:r>
            <a:r>
              <a:rPr lang="el-GR" sz="2000" dirty="0"/>
              <a:t> </a:t>
            </a:r>
            <a:r>
              <a:rPr lang="el-GR" dirty="0" smtClean="0"/>
              <a:t>(είναι </a:t>
            </a:r>
            <a:r>
              <a:rPr lang="el-GR" dirty="0"/>
              <a:t>η περίθαλψη που παρέχεται στο </a:t>
            </a:r>
            <a:r>
              <a:rPr lang="el-GR" dirty="0" smtClean="0"/>
              <a:t>νοσοκομείο)</a:t>
            </a:r>
          </a:p>
          <a:p>
            <a:r>
              <a:rPr lang="el-GR" sz="2000" b="1" u="sng" dirty="0" smtClean="0"/>
              <a:t>Τριτοβάθμια </a:t>
            </a:r>
            <a:r>
              <a:rPr lang="el-GR" sz="2000" b="1" u="sng" dirty="0"/>
              <a:t>υγειονομική περίθαλψη </a:t>
            </a:r>
            <a:r>
              <a:rPr lang="el-GR" sz="2000" dirty="0" smtClean="0"/>
              <a:t>(</a:t>
            </a:r>
            <a:r>
              <a:rPr lang="el-GR" dirty="0" smtClean="0"/>
              <a:t>απευθύνεται </a:t>
            </a:r>
            <a:r>
              <a:rPr lang="el-GR" dirty="0"/>
              <a:t>σε μεγάλες πληθυσμιακές ομάδες και απαιτεί εξειδικευμένες γνώσεις, εξοπλισμό, ικανότητες προσπέλασης, υψηλό κόστος δημιουργίας, λειτουργίας και συντήρησης μονάδων, όπως Μονάδα Τεχνητού Νεφρού, ΜΕΘ, Μονάδα Άσηπτης </a:t>
            </a:r>
            <a:r>
              <a:rPr lang="el-GR" dirty="0" err="1" smtClean="0"/>
              <a:t>Νοσηλείας,για</a:t>
            </a:r>
            <a:r>
              <a:rPr lang="el-GR" dirty="0" smtClean="0"/>
              <a:t> </a:t>
            </a:r>
            <a:r>
              <a:rPr lang="el-GR" dirty="0"/>
              <a:t>αιματολογικές παθήσεις).</a:t>
            </a:r>
          </a:p>
        </p:txBody>
      </p:sp>
    </p:spTree>
    <p:extLst>
      <p:ext uri="{BB962C8B-B14F-4D97-AF65-F5344CB8AC3E}">
        <p14:creationId xmlns="" xmlns:p14="http://schemas.microsoft.com/office/powerpoint/2010/main" val="212772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99149" y="276638"/>
            <a:ext cx="8911687" cy="774922"/>
          </a:xfrm>
        </p:spPr>
        <p:txBody>
          <a:bodyPr>
            <a:normAutofit/>
          </a:bodyPr>
          <a:lstStyle/>
          <a:p>
            <a:pPr algn="ctr"/>
            <a:r>
              <a:rPr lang="el-GR" sz="4400" b="1" u="sng" dirty="0" smtClean="0"/>
              <a:t>Το Νοσοκομείο</a:t>
            </a:r>
            <a:endParaRPr lang="el-GR" sz="4400" b="1" u="sng" dirty="0"/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1069848" y="1911096"/>
            <a:ext cx="3319272" cy="417880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ΟΡΙΣΜΟΣ:</a:t>
            </a:r>
          </a:p>
          <a:p>
            <a:pPr algn="ctr"/>
            <a:endParaRPr lang="el-G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l-GR" dirty="0" smtClean="0"/>
              <a:t>Νοσοκομεία καλούνται οι χώροι οι οποίοι είναι ειδικά διαρρυθμισμένοι, κατάλληλα εξοπλισμένοι και στελεχωμένοι με το απαραίτητο επιστημονικό, νοσηλευτικό, διοικητικό και λοιπό προσωπικό, όπου παρέχεται ιατρική και νοσηλευτική περίθαλψη.</a:t>
            </a:r>
            <a:endParaRPr lang="el-GR" dirty="0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5478716" y="1801368"/>
            <a:ext cx="6025896" cy="461772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ΔΙΑΚΡΙΣΗ ΝΟΣΟΚΟΜΕΙΩΝ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α) Ιδιωτικά και Δημόσια, ανάλογα με το φορέα στον οποίο ανήκουν. </a:t>
            </a:r>
          </a:p>
          <a:p>
            <a:pPr algn="just"/>
            <a:r>
              <a:rPr lang="el-GR" dirty="0" smtClean="0"/>
              <a:t>β) Γενικά και Ειδικά, ανάλογα με τις ειδικότητες που διαθέτουν. </a:t>
            </a:r>
          </a:p>
          <a:p>
            <a:pPr algn="just"/>
            <a:r>
              <a:rPr lang="el-GR" dirty="0" smtClean="0"/>
              <a:t>γ) Μικρά, μεσαία και μεγάλα, ανάλογα με τον αριθμό των κλινών που διαθέτουν. </a:t>
            </a:r>
          </a:p>
          <a:p>
            <a:pPr algn="just"/>
            <a:r>
              <a:rPr lang="el-GR" dirty="0" smtClean="0"/>
              <a:t>δ) Νομικά Πρόσωπα Δημοσίου Δικαίου (Ν.Π.Δ.Δ) και Νομικά Πρόσωπα Ιδιωτικού Δικαίου (Ν.Π.Ι.Δ), ανάλογα με τη νομική τους μορφή. 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5628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861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u="sng" dirty="0" smtClean="0"/>
              <a:t>Οι Στόχοι του Νοσοκομείου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12264" y="1380744"/>
            <a:ext cx="9392348" cy="5477256"/>
          </a:xfrm>
        </p:spPr>
        <p:txBody>
          <a:bodyPr>
            <a:normAutofit/>
          </a:bodyPr>
          <a:lstStyle/>
          <a:p>
            <a:r>
              <a:rPr lang="el-GR" dirty="0" smtClean="0"/>
              <a:t>Νοσηλεία </a:t>
            </a:r>
            <a:r>
              <a:rPr lang="el-GR" dirty="0"/>
              <a:t>ασθενών. </a:t>
            </a:r>
            <a:endParaRPr lang="el-GR" dirty="0" smtClean="0"/>
          </a:p>
          <a:p>
            <a:r>
              <a:rPr lang="el-GR" dirty="0" smtClean="0"/>
              <a:t>Πρόληψη </a:t>
            </a:r>
            <a:r>
              <a:rPr lang="el-GR" dirty="0"/>
              <a:t>μετάδοσης ασθενειών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Πρόληψη </a:t>
            </a:r>
            <a:r>
              <a:rPr lang="el-GR" dirty="0"/>
              <a:t>εμφάνισης νόσου. </a:t>
            </a:r>
          </a:p>
          <a:p>
            <a:r>
              <a:rPr lang="el-GR" dirty="0" smtClean="0"/>
              <a:t>Εκπαίδευση </a:t>
            </a:r>
            <a:r>
              <a:rPr lang="el-GR" dirty="0"/>
              <a:t>φοιτητών, σπουδαστών και μαθητών των σχολών επαγγελμάτων υγείας. </a:t>
            </a:r>
          </a:p>
          <a:p>
            <a:r>
              <a:rPr lang="el-GR" dirty="0" smtClean="0"/>
              <a:t>Έρευνα </a:t>
            </a:r>
            <a:r>
              <a:rPr lang="el-GR" dirty="0"/>
              <a:t>και μελέτη επιστημών υγείας. </a:t>
            </a:r>
            <a:endParaRPr lang="el-GR" dirty="0" smtClean="0"/>
          </a:p>
          <a:p>
            <a:pPr marL="0" indent="0">
              <a:buNone/>
            </a:pPr>
            <a:r>
              <a:rPr lang="el-GR" b="1" i="1" u="sng" dirty="0" smtClean="0"/>
              <a:t>Οι </a:t>
            </a:r>
            <a:r>
              <a:rPr lang="el-GR" b="1" i="1" u="sng" dirty="0"/>
              <a:t>προϋποθέσεις για την επίτευξη των σκοπών αυτών είναι: </a:t>
            </a:r>
            <a:endParaRPr lang="el-GR" b="1" i="1" u="sng" dirty="0" smtClean="0"/>
          </a:p>
          <a:p>
            <a:pPr marL="0" indent="0">
              <a:buNone/>
            </a:pPr>
            <a:r>
              <a:rPr lang="el-GR" dirty="0" smtClean="0"/>
              <a:t>α</a:t>
            </a:r>
            <a:r>
              <a:rPr lang="el-GR" dirty="0"/>
              <a:t>. Η επάρκεια προσωπικού, υλικού και τεχνικών μέσων.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β</a:t>
            </a:r>
            <a:r>
              <a:rPr lang="el-GR" dirty="0"/>
              <a:t>. Η καλή διοικητική οργάνωση, ο προγραμματισμός, ο συντονισμός και ο έλεγχος όλων των εργασιών στις τέσσερις κεντρικές υπηρεσίες (Διοικητική, Τεχνική, Νοσηλευτική, Ιατρική).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γ</a:t>
            </a:r>
            <a:r>
              <a:rPr lang="el-GR" dirty="0"/>
              <a:t>. Η συνεχιζόμενη εκπαίδευση εντός του νοσοκομείου και η δυνατότητα μετεκπαίδευσης του προσωπικού.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δ</a:t>
            </a:r>
            <a:r>
              <a:rPr lang="el-GR" dirty="0"/>
              <a:t>. Η υγιεινή του φυσικού χώρου.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</a:t>
            </a:r>
            <a:r>
              <a:rPr lang="el-GR" dirty="0"/>
              <a:t>. Η ηθική και υλική ικανοποίηση των εργαζομένων στο χώρο.</a:t>
            </a:r>
          </a:p>
        </p:txBody>
      </p:sp>
    </p:spTree>
    <p:extLst>
      <p:ext uri="{BB962C8B-B14F-4D97-AF65-F5344CB8AC3E}">
        <p14:creationId xmlns="" xmlns:p14="http://schemas.microsoft.com/office/powerpoint/2010/main" val="309718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Διοίκηση του Νοσοκομείου</a:t>
            </a:r>
            <a:endParaRPr lang="el-GR" b="1" u="sng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4254077" y="-630006"/>
            <a:ext cx="4441210" cy="95112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078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76476" y="386366"/>
            <a:ext cx="8911687" cy="756634"/>
          </a:xfrm>
        </p:spPr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Νοσηλευτική Μονάδα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2944367" y="1444752"/>
            <a:ext cx="8375904" cy="541324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/>
              <a:t>Εσωτερική Διαίρεση</a:t>
            </a:r>
          </a:p>
          <a:p>
            <a:pPr algn="ctr"/>
            <a:endParaRPr lang="el-GR" b="1" u="sng" dirty="0" smtClean="0"/>
          </a:p>
          <a:p>
            <a:pPr algn="just"/>
            <a:r>
              <a:rPr lang="el-GR" sz="2000" dirty="0" smtClean="0"/>
              <a:t>α) Δωμάτια ασθενών με ένα, δύο, τρία και περισσότερα κρεβάτια.</a:t>
            </a:r>
          </a:p>
          <a:p>
            <a:pPr algn="just"/>
            <a:r>
              <a:rPr lang="el-GR" sz="2000" dirty="0" smtClean="0"/>
              <a:t> β) Δωμάτιο προετοιμασίας της νοσηλείας ή Κέντρο νοσηλείας.</a:t>
            </a:r>
          </a:p>
          <a:p>
            <a:pPr algn="just"/>
            <a:r>
              <a:rPr lang="el-GR" sz="2000" dirty="0" smtClean="0"/>
              <a:t>γ) Γραφείο προϊσταμένης νοσηλευτικού τμήματος. </a:t>
            </a:r>
          </a:p>
          <a:p>
            <a:pPr algn="just"/>
            <a:r>
              <a:rPr lang="el-GR" sz="2000" dirty="0" smtClean="0"/>
              <a:t>δ) Γραφείο διευθυντού ιατρικής υπηρεσίας τμήματος. </a:t>
            </a:r>
          </a:p>
          <a:p>
            <a:pPr algn="just"/>
            <a:r>
              <a:rPr lang="el-GR" sz="2000" dirty="0" smtClean="0"/>
              <a:t>ε) Γραφείο νοσηλευτών. </a:t>
            </a:r>
          </a:p>
          <a:p>
            <a:pPr algn="just"/>
            <a:r>
              <a:rPr lang="el-GR" sz="2000" dirty="0" smtClean="0"/>
              <a:t> στ) Γραφείο γιατρών.</a:t>
            </a:r>
          </a:p>
          <a:p>
            <a:pPr algn="just"/>
            <a:r>
              <a:rPr lang="el-GR" sz="2000" dirty="0" smtClean="0"/>
              <a:t> ζ) Κουζίνα, όπου έρχεται η τροφή από τα μαγειρεία και ετοιμάζεται, για να σερβιριστεί στους αρρώστους – στα σύγχρονα νοσοκομεία έχει καταργηθεί και εφαρμόζεται η κεντρική διανομή από τα μαγειρεία.</a:t>
            </a:r>
          </a:p>
          <a:p>
            <a:pPr algn="just"/>
            <a:r>
              <a:rPr lang="el-GR" sz="2000" dirty="0" smtClean="0"/>
              <a:t>η) Βοηθητικοί χώροι. </a:t>
            </a:r>
          </a:p>
          <a:p>
            <a:pPr algn="just"/>
            <a:r>
              <a:rPr lang="el-GR" sz="2000" dirty="0" smtClean="0"/>
              <a:t>Θ)Αίθουσα αναμονής.</a:t>
            </a:r>
          </a:p>
          <a:p>
            <a:pPr algn="just"/>
            <a:endParaRPr lang="el-GR" sz="2000" b="1" u="sng" dirty="0" smtClean="0"/>
          </a:p>
          <a:p>
            <a:pPr algn="just"/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26896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7802"/>
          </a:xfrm>
        </p:spPr>
        <p:txBody>
          <a:bodyPr/>
          <a:lstStyle/>
          <a:p>
            <a:pPr algn="ctr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Δωμάτιο Ασθενούς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3265868" y="1645920"/>
            <a:ext cx="8238744" cy="48006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Ευρύχωρο δωμάτιο: πρέπει να υπάρχει απόσταση μεταξύ των κρεβατιών τουλάχιστον 0,5 m, ώστε να ορίζεται επαρκώς ο προσωπικός χώρος του ασθενούς. </a:t>
            </a:r>
          </a:p>
          <a:p>
            <a:pPr marL="342900" indent="-342900" algn="just"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Ευάερο και ευήλιο δωμάτιο.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3. Να μην υπάρχουν κοντινές πηγές θορύβου (π.χ. αυτοκινητόδρομος).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4. Να υπάρχει ελεύθερος ορίζοντας (π.χ. να μην υπάρχει απέναντι από το δωμάτιο πολυκατοικία).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5. Το χρώμα των τοίχων να είναι ανοιχτό και να ξεκουράζει τον άρρωστο.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6. Το δάπεδο να είναι κατασκευασμένο από υλικό που καθαρίζεται και απολυμαίνεται εύκολα.</a:t>
            </a:r>
          </a:p>
          <a:p>
            <a:pPr algn="just"/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3171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Στρογγυλεμένο ορθογώνιο 4"/>
          <p:cNvSpPr/>
          <p:nvPr/>
        </p:nvSpPr>
        <p:spPr>
          <a:xfrm>
            <a:off x="3383280" y="1463040"/>
            <a:ext cx="7095744" cy="419709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dirty="0" smtClean="0"/>
              <a:t>7. Να μην υπάρχουν γωνίες και εσοχές που καθαρίζονται δύσκολα.</a:t>
            </a:r>
          </a:p>
          <a:p>
            <a:pPr algn="just"/>
            <a:r>
              <a:rPr lang="el-GR" dirty="0" smtClean="0"/>
              <a:t>8. Να υπάρχει μια λιτή και ευχάριστη διακόσμηση στους τοίχους. </a:t>
            </a:r>
          </a:p>
          <a:p>
            <a:pPr algn="just"/>
            <a:r>
              <a:rPr lang="el-GR" dirty="0" smtClean="0"/>
              <a:t>9. Να μην υπάρχουν περιττά έπιπλα, παρά μόνο αυτά που μπορεί να χρησιμοποιήσει ο άρρωστος και ένας συνοδός του. </a:t>
            </a:r>
          </a:p>
          <a:p>
            <a:pPr algn="just"/>
            <a:r>
              <a:rPr lang="el-GR" dirty="0" smtClean="0"/>
              <a:t>10. Να υπάρχει ντουλάπα και τουαλέτα για το κάθε δωμάτιο.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1935087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1194</Words>
  <Application>Microsoft Office PowerPoint</Application>
  <PresentationFormat>Προσαρμογή</PresentationFormat>
  <Paragraphs>138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Wisp</vt:lpstr>
      <vt:lpstr>Δομή και Λειτουργία του ΕΣΥ</vt:lpstr>
      <vt:lpstr>Το Εθνικό Σύστημα Υγείας.</vt:lpstr>
      <vt:lpstr>Μορφές Υγειονομικής Περίθαλψης</vt:lpstr>
      <vt:lpstr>Το Νοσοκομείο</vt:lpstr>
      <vt:lpstr>Οι Στόχοι του Νοσοκομείου</vt:lpstr>
      <vt:lpstr>Διοίκηση του Νοσοκομείου</vt:lpstr>
      <vt:lpstr>Νοσηλευτική Μονάδα</vt:lpstr>
      <vt:lpstr>Δωμάτιο Ασθενούς</vt:lpstr>
      <vt:lpstr>Διαφάνεια 9</vt:lpstr>
      <vt:lpstr>Η Επίπλωση του Νοσηλευτικού Θαλάμου.</vt:lpstr>
      <vt:lpstr>Διαφάνεια 11</vt:lpstr>
      <vt:lpstr>Βασικές Αρχές Νοσηλείας</vt:lpstr>
      <vt:lpstr>Η Εισαγωγή του Ασθενούς</vt:lpstr>
      <vt:lpstr>Διαφάνεια 14</vt:lpstr>
      <vt:lpstr>Διαφάνεια 15</vt:lpstr>
      <vt:lpstr>Έξοδος του ασθενή από το Νοσοκομείο.</vt:lpstr>
      <vt:lpstr>Προσόντα Νοσηλευτικού Προσωπικού.</vt:lpstr>
      <vt:lpstr>Επιπλέον Προϋποθέσεις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Δομή και Λειτουργία του ΕΣΥ</dc:title>
  <dc:creator>gvgv</dc:creator>
  <cp:lastModifiedBy>user</cp:lastModifiedBy>
  <cp:revision>24</cp:revision>
  <dcterms:created xsi:type="dcterms:W3CDTF">2020-10-25T08:45:22Z</dcterms:created>
  <dcterms:modified xsi:type="dcterms:W3CDTF">2024-05-13T21:22:22Z</dcterms:modified>
</cp:coreProperties>
</file>