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5" r:id="rId1"/>
  </p:sldMasterIdLst>
  <p:notesMasterIdLst>
    <p:notesMasterId r:id="rId100"/>
  </p:notesMasterIdLst>
  <p:sldIdLst>
    <p:sldId id="381" r:id="rId2"/>
    <p:sldId id="380" r:id="rId3"/>
    <p:sldId id="388" r:id="rId4"/>
    <p:sldId id="383" r:id="rId5"/>
    <p:sldId id="256" r:id="rId6"/>
    <p:sldId id="331" r:id="rId7"/>
    <p:sldId id="347" r:id="rId8"/>
    <p:sldId id="330" r:id="rId9"/>
    <p:sldId id="258" r:id="rId10"/>
    <p:sldId id="375" r:id="rId11"/>
    <p:sldId id="376" r:id="rId12"/>
    <p:sldId id="345" r:id="rId13"/>
    <p:sldId id="284" r:id="rId14"/>
    <p:sldId id="285" r:id="rId15"/>
    <p:sldId id="273" r:id="rId16"/>
    <p:sldId id="348" r:id="rId17"/>
    <p:sldId id="333" r:id="rId18"/>
    <p:sldId id="315" r:id="rId19"/>
    <p:sldId id="286" r:id="rId20"/>
    <p:sldId id="288" r:id="rId21"/>
    <p:sldId id="316" r:id="rId22"/>
    <p:sldId id="292" r:id="rId23"/>
    <p:sldId id="291" r:id="rId24"/>
    <p:sldId id="379" r:id="rId25"/>
    <p:sldId id="287" r:id="rId26"/>
    <p:sldId id="369" r:id="rId27"/>
    <p:sldId id="371" r:id="rId28"/>
    <p:sldId id="336" r:id="rId29"/>
    <p:sldId id="317" r:id="rId30"/>
    <p:sldId id="337" r:id="rId31"/>
    <p:sldId id="343" r:id="rId32"/>
    <p:sldId id="344" r:id="rId33"/>
    <p:sldId id="387" r:id="rId34"/>
    <p:sldId id="318" r:id="rId35"/>
    <p:sldId id="319" r:id="rId36"/>
    <p:sldId id="339" r:id="rId37"/>
    <p:sldId id="320" r:id="rId38"/>
    <p:sldId id="334" r:id="rId39"/>
    <p:sldId id="373" r:id="rId40"/>
    <p:sldId id="374" r:id="rId41"/>
    <p:sldId id="385" r:id="rId42"/>
    <p:sldId id="386" r:id="rId43"/>
    <p:sldId id="322" r:id="rId44"/>
    <p:sldId id="328" r:id="rId45"/>
    <p:sldId id="323" r:id="rId46"/>
    <p:sldId id="324" r:id="rId47"/>
    <p:sldId id="325" r:id="rId48"/>
    <p:sldId id="326" r:id="rId49"/>
    <p:sldId id="327" r:id="rId50"/>
    <p:sldId id="278" r:id="rId51"/>
    <p:sldId id="281" r:id="rId52"/>
    <p:sldId id="279" r:id="rId53"/>
    <p:sldId id="289" r:id="rId54"/>
    <p:sldId id="290" r:id="rId55"/>
    <p:sldId id="293" r:id="rId56"/>
    <p:sldId id="389" r:id="rId57"/>
    <p:sldId id="294" r:id="rId58"/>
    <p:sldId id="364" r:id="rId59"/>
    <p:sldId id="354" r:id="rId60"/>
    <p:sldId id="295" r:id="rId61"/>
    <p:sldId id="299" r:id="rId62"/>
    <p:sldId id="274" r:id="rId63"/>
    <p:sldId id="355" r:id="rId64"/>
    <p:sldId id="356" r:id="rId65"/>
    <p:sldId id="357" r:id="rId66"/>
    <p:sldId id="358" r:id="rId67"/>
    <p:sldId id="359" r:id="rId68"/>
    <p:sldId id="360" r:id="rId69"/>
    <p:sldId id="363" r:id="rId70"/>
    <p:sldId id="361" r:id="rId71"/>
    <p:sldId id="362" r:id="rId72"/>
    <p:sldId id="366" r:id="rId73"/>
    <p:sldId id="365" r:id="rId74"/>
    <p:sldId id="296" r:id="rId75"/>
    <p:sldId id="351" r:id="rId76"/>
    <p:sldId id="310" r:id="rId77"/>
    <p:sldId id="297" r:id="rId78"/>
    <p:sldId id="390" r:id="rId79"/>
    <p:sldId id="298" r:id="rId80"/>
    <p:sldId id="300" r:id="rId81"/>
    <p:sldId id="301" r:id="rId82"/>
    <p:sldId id="302" r:id="rId83"/>
    <p:sldId id="303" r:id="rId84"/>
    <p:sldId id="304" r:id="rId85"/>
    <p:sldId id="305" r:id="rId86"/>
    <p:sldId id="306" r:id="rId87"/>
    <p:sldId id="307" r:id="rId88"/>
    <p:sldId id="308" r:id="rId89"/>
    <p:sldId id="309" r:id="rId90"/>
    <p:sldId id="391" r:id="rId91"/>
    <p:sldId id="350" r:id="rId92"/>
    <p:sldId id="311" r:id="rId93"/>
    <p:sldId id="312" r:id="rId94"/>
    <p:sldId id="313" r:id="rId95"/>
    <p:sldId id="382" r:id="rId96"/>
    <p:sldId id="384" r:id="rId97"/>
    <p:sldId id="314" r:id="rId98"/>
    <p:sldId id="368"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 initials="e" lastIdx="3" clrIdx="0">
    <p:extLst>
      <p:ext uri="{19B8F6BF-5375-455C-9EA6-DF929625EA0E}">
        <p15:presenceInfo xmlns="" xmlns:p15="http://schemas.microsoft.com/office/powerpoint/2012/main" userId="em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67785" autoAdjust="0"/>
  </p:normalViewPr>
  <p:slideViewPr>
    <p:cSldViewPr snapToGrid="0">
      <p:cViewPr varScale="1">
        <p:scale>
          <a:sx n="46" d="100"/>
          <a:sy n="46" d="100"/>
        </p:scale>
        <p:origin x="-55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30T10:49:34.888" idx="2">
    <p:pos x="10" y="10"/>
    <p:text>Για να συσταλεί και να εκτοξεύσει το αίμα ο καρδιακός μυς, πρέπει να διεγερθεί από ηλεκτρικό ρεύμα που η καρδιά παράγει μόνη της, στον φλεβόκομβο.
# Το ηλεκτρικό ρεύμα της καρδιάς δημιουργείται με τη διάδοση των εκπολώσεων και επαναπολώσεων (δυναμικό ενέργειας- action potential) από το φλεβόκομβο και μέχρι τα κοιλιακά μυοκύτταρα.
# Τα μυοκύτταρα της Καρδιάς χρειάζεται να Εκπολωθούν για να γίνει η Σύσπαση τους και να Επαναπολωθούν για να ακολουθήσει η Χαλάρωση τους.
# Για να διατηρείται ο κύκλος της Εκπόλωσης&gt; Σύσπασης&gt; Επαναπόλωσης&gt; Χαλάρωσης, μεταβάλλεται διαδοχικά το ηλεκτρικό δυναμικό στο εσωτερικό των μυοκυττάρων.
# Η Εκπόλωση συμβαίνει λόγω εισόδου ιόντων Νατρίου (αρχικά) και Ασβεστίου (στη συνέχεια) στο εσωτερικό του μυοκυττάρου, οπότε το φορτίο στο εσωτερικό από τα – 90 mV αυξάνεται σε λίγο πάνω από τα 0 mV.
# Η Επαναπόλωση γίνεται λόγω εξόδου ιόντων Καλίου από το εσωτερικό του μυοκυττάρου, οπότε το φορτίο στο εσωτερικό ξανακατεβαίνει στα – 90 mV.
# Στη φάση της ηρεμίας ειδικές πρωτεϊνικές αντλίες στη μεμβράνη του μυοκυττάρου, επαναφέρουν το Ασβέστιο και το Νάτριο σε πολύ μεγαλύτερη συγκέντρωση στο εξωτερικό του, ενώ αντίθετα επαναφέρουν το Κάλιο σε μεγαλύτερη συγκέντρωση στο εσωτερικό του, ώστε να ξαναρχίσει ο κύκλος Εκπόλωσης – Επαναπόλωσης.
# Η σύσπαση του μυοκυττάρου ξεκινά με τη σύνδεση ιόντων Ασβεστίου στην Τροπονίνη C. Έτσι προκαλείται τελικά το “τράβηγμα” της Ακτίνης από τη Μυοσίνη.
# Το ΗΚΓφημα δείχνει τις μεταβολές στο ηλεκτρικό δυναμικό που συμβαίνουν διαδοχικά (την παραγωγή και εξάπλωση του ηλεκτρικού ρεύματος στην καρδιά).</p:text>
    <p:extLst>
      <p:ext uri="{C676402C-5697-4E1C-873F-D02D1690AC5C}">
        <p15:threadingInfo xmlns="" xmlns:p15="http://schemas.microsoft.com/office/powerpoint/2012/main" timeZoneBias="-180"/>
      </p:ext>
    </p:extLst>
  </p:cm>
  <p:cm authorId="1" dt="2022-09-30T10:49:43.282" idx="3">
    <p:pos x="146" y="146"/>
    <p:text/>
    <p:extLst>
      <p:ext uri="{C676402C-5697-4E1C-873F-D02D1690AC5C}">
        <p15:threadingInfo xmlns=""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D4B2-4E77-4718-AD44-A59B0CCC66B7}" type="datetimeFigureOut">
              <a:rPr lang="el-GR" smtClean="0"/>
              <a:pPr/>
              <a:t>14/5/2024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F56DF-08D9-4A0A-B36C-885993ABA96F}" type="slidenum">
              <a:rPr lang="el-GR" smtClean="0"/>
              <a:pPr/>
              <a:t>‹#›</a:t>
            </a:fld>
            <a:endParaRPr lang="el-GR"/>
          </a:p>
        </p:txBody>
      </p:sp>
    </p:spTree>
    <p:extLst>
      <p:ext uri="{BB962C8B-B14F-4D97-AF65-F5344CB8AC3E}">
        <p14:creationId xmlns="" xmlns:p14="http://schemas.microsoft.com/office/powerpoint/2010/main" val="38603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954;&#945;&#961;&#948;&#953;&#959;&#955;&#959;&#947;&#959;&#963;&#960;&#953;&#963;&#963;&#945;&#961;&#953;&#948;&#951;&#963;&#954;.gr/2019/07/25/%cf%84%ce%b1-%ce%ba%cf%85%cf%84%cf%84%ce%b1%cf%81%ce%b1-%ce%b7-%ce%b1%ce%bd%ce%b1%ce%bd%ce%b5%cf%89%cf%83%ce%b7-%cf%84%ce%bf%cf%85%cf%83-%ce%ba%ce%b1%ce%b9-%cf%84%ce%b1-%ce%b2%ce%bb%ce%b1%cf%83/"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954;&#945;&#961;&#948;&#953;&#959;&#955;&#959;&#947;&#959;&#963;&#960;&#953;&#963;&#963;&#945;&#961;&#953;&#948;&#951;&#963;&#954;.gr/2019/08/03/%ce%bf-%ce%ba%cf%85%cf%84%cf%84%ce%b1%cf%81%ce%b9%ce%ba%ce%bf%cf%83-%ce%ba%cf%85%ce%ba%ce%bb%ce%bf%cf%83-%ce%b7-%cf%86%ce%b1%cf%83%ce%b7-%ce%b7%cf%81%ce%b5%ce%bc%ce%b9%ce%b1%cf%83-%ce%ba%ce%b1%ce%b9/" TargetMode="External"/><Relationship Id="rId4" Type="http://schemas.openxmlformats.org/officeDocument/2006/relationships/hyperlink" Target="https://www.&#954;&#945;&#961;&#948;&#953;&#959;&#955;&#959;&#947;&#959;&#963;&#960;&#953;&#963;&#963;&#945;&#961;&#953;&#948;&#951;&#963;&#954;.gr/2019/07/28/%ce%b7-%ce%b1%ce%bd%cf%84%ce%b9%ce%b3%cf%81%ce%b1%cf%86%ce%b7-replication-%ce%ba%ce%b1%ce%b9-%ce%b4%ce%b9%cf%80%ce%bb%ce%b1%cf%83%ce%b9%ce%b1%cf%83%ce%bc%ce%bf%cf%83-%cf%84%ce%bf%cf%85-dna-%cf%8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954;&#945;&#961;&#948;&#953;&#959;&#955;&#959;&#947;&#959;&#963;&#960;&#953;&#963;&#963;&#945;&#961;&#953;&#948;&#951;&#963;&#954;.gr/2021/01/03/%ce%b7-%ce%b1%ce%bc%cf%85%ce%bd%ce%b1-%ce%b1%cf%80%ce%b5%ce%bd%ce%b1%ce%bd%cf%84%ce%b9-%cf%83%cf%84%ce%bf%cf%85%cf%83-%ce%b9%ce%bf%cf%85%cf%83/" TargetMode="External"/><Relationship Id="rId3" Type="http://schemas.openxmlformats.org/officeDocument/2006/relationships/hyperlink" Target="https://www.&#954;&#945;&#961;&#948;&#953;&#959;&#955;&#959;&#947;&#959;&#963;&#960;&#953;&#963;&#963;&#945;&#961;&#953;&#948;&#951;&#963;&#954;.gr/2014/10/19/%ce%b7-%ce%b4%ce%b9%ce%b1%ce%b3%ce%bd%cf%89%cf%83%ce%b7-%cf%84%ce%bf%cf%85-%cf%83%ce%b1%ce%ba%cf%87%ce%b1%cf%81%cf%89%ce%b4oy%cf%83-%ce%b4%ce%b9%ce%b1%ce%b2%ce%b7%cf%84%ce%b7-%cf%84%cf%85%cf%80%ce%bf/" TargetMode="External"/><Relationship Id="rId7" Type="http://schemas.openxmlformats.org/officeDocument/2006/relationships/hyperlink" Target="https://www.&#954;&#945;&#961;&#948;&#953;&#959;&#955;&#959;&#947;&#959;&#963;&#960;&#953;&#963;&#963;&#945;&#961;&#953;&#948;&#951;&#963;&#954;.gr/2017/02/12/%ce%bf-%ce%b7%ce%bb%ce%b5%ce%ba%cf%84%cf%81%ce%b9%cf%83%ce%bc%ce%bf%cf%83-%cf%84%ce%b7%cf%83-%ce%ba%ce%b1%cf%81%ce%b4%ce%b9%ce%b1%cf%83/"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954;&#945;&#961;&#948;&#953;&#959;&#955;&#959;&#947;&#959;&#963;&#960;&#953;&#963;&#963;&#945;&#961;&#953;&#948;&#951;&#963;&#954;.gr/2014/09/25/%ce%b7-%cf%84%cf%81%ce%bf%cf%80%ce%bf%ce%bd%ce%af%ce%bd%ce%b7-%cf%85%cf%88%ce%b7%ce%bb%ce%ae%cf%82-%ce%b5%cf%85%ce%b1%ce%b9%cf%83%ce%b8%ce%b7%cf%83%ce%af%ce%b1%cf%82-%ce%ba%ce%b1%ce%b9-%cf%84%ce%bf/" TargetMode="External"/><Relationship Id="rId5" Type="http://schemas.openxmlformats.org/officeDocument/2006/relationships/hyperlink" Target="https://www.&#954;&#945;&#961;&#948;&#953;&#959;&#955;&#959;&#947;&#959;&#963;&#960;&#953;&#963;&#963;&#945;&#961;&#953;&#948;&#951;&#963;&#954;.gr/2017/10/08/%ce%b5%cf%80%ce%b1%ce%bd%ce%b1%cf%83%cf%84%ce%b1%cf%84%ce%b9%ce%ba%ce%b7-%ce%b4%ce%b9%ce%bf%cf%81%ce%b8%cf%89%cf%83%ce%b7-%cf%84%ce%b7%cf%83-%ce%b2-%ce%bc%ce%b5%cf%83%ce%bf%ce%b3%ce%b5%ce%b9%ce%b1/" TargetMode="External"/><Relationship Id="rId4" Type="http://schemas.openxmlformats.org/officeDocument/2006/relationships/hyperlink" Target="https://www.&#954;&#945;&#961;&#948;&#953;&#959;&#955;&#959;&#947;&#959;&#963;&#960;&#953;&#963;&#963;&#945;&#961;&#953;&#948;&#951;&#963;&#954;.gr/2018/01/21/%ce%bf%ce%b9-%cf%80%ce%b1%ce%b8%ce%b7%cf%83%ce%b5%ce%b9%cf%83-%cf%84%cf%89%ce%bd-%ce%ba%ce%b1%cf%81%ce%b4%ce%b9%ce%b1%ce%ba%cf%89%ce%bd-%ce%ba%ce%b1%ce%bd%ce%b1%ce%bb%ce%b9%cf%89%ce%bd-%ce%b4%ce%b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954;&#945;&#961;&#948;&#953;&#959;&#955;&#959;&#947;&#959;&#963;&#960;&#953;&#963;&#963;&#945;&#961;&#953;&#948;&#951;&#963;&#954;.gr/2019/09/14/%ce%b7-%ce%b5%cf%80%ce%b9%ce%b3%ce%b5%ce%bd%ce%b5%cf%84%ce%b9%ce%ba%ce%b7-%ce%b7-%ce%b5%ce%bd%ce%b5%cf%81%ce%b3%ce%bf%cf%80%ce%bf%ce%b9%ce%b7%cf%83%ce%b7-%ce%b1%cf%80%ce%b5%ce%bd%ce%b5%cf%8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a:t>
            </a:fld>
            <a:endParaRPr lang="el-GR"/>
          </a:p>
        </p:txBody>
      </p:sp>
    </p:spTree>
    <p:extLst>
      <p:ext uri="{BB962C8B-B14F-4D97-AF65-F5344CB8AC3E}">
        <p14:creationId xmlns="" xmlns:p14="http://schemas.microsoft.com/office/powerpoint/2010/main" val="241229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14</a:t>
            </a:fld>
            <a:endParaRPr lang="el-GR"/>
          </a:p>
        </p:txBody>
      </p:sp>
    </p:spTree>
    <p:extLst>
      <p:ext uri="{BB962C8B-B14F-4D97-AF65-F5344CB8AC3E}">
        <p14:creationId xmlns="" xmlns:p14="http://schemas.microsoft.com/office/powerpoint/2010/main" val="35897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15</a:t>
            </a:fld>
            <a:endParaRPr lang="el-GR"/>
          </a:p>
        </p:txBody>
      </p:sp>
    </p:spTree>
    <p:extLst>
      <p:ext uri="{BB962C8B-B14F-4D97-AF65-F5344CB8AC3E}">
        <p14:creationId xmlns="" xmlns:p14="http://schemas.microsoft.com/office/powerpoint/2010/main" val="72462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228600" algn="just"/>
            <a:r>
              <a:rPr lang="el-GR" sz="1800" dirty="0">
                <a:solidFill>
                  <a:srgbClr val="000000"/>
                </a:solidFill>
                <a:effectLst/>
                <a:latin typeface="Tahoma" panose="020B0604030504040204" pitchFamily="34" charset="0"/>
                <a:ea typeface="Times New Roman" panose="02020603050405020304" pitchFamily="18" charset="0"/>
              </a:rPr>
              <a:t>Όλα τα κύτταρα δεν είναι ίδια μεταξύ τους. Διαφέρουν στο σχήμα, στο μέγεθος και σε ορισμένες λειτουργίες. Παρά τις διαφορές αυτές, η εσωτερική οργάνωση και οι βασικές λειτουργίες των κυττάρων παρουσιάζουν πολλές ομοιότητες:</a:t>
            </a:r>
            <a:r>
              <a:rPr lang="el-GR" sz="1800" dirty="0">
                <a:solidFill>
                  <a:srgbClr val="000000"/>
                </a:solidFill>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Περιβάλλονται από την </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πλασματική μεμβράνη.</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Τα </a:t>
            </a:r>
            <a:r>
              <a:rPr lang="el-GR" sz="18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ευκαρυωτικά</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κύτταρα, όπως είναι τα φυτικά και τα ζωικά, διαθέτουν 1}</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πυρήνα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όπου υπάρχει μέσα του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DNA </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γενετικό υλικό στο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οποιο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αποθηκευμένες οι πληροφορίες για την δομή και την λειτουργία του κυττάρου και είναι υπεύθυνο για την αντικατάσταση &lt;&lt;των φθαρμένων κυττάρων&gt;&gt; με την μίτωση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οσο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διαιωνιση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είδους με την μείωση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μαζι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τα διάφορα </a:t>
            </a:r>
            <a:r>
              <a:rPr lang="en-US" sz="1800" dirty="0">
                <a:effectLst/>
                <a:latin typeface="Calibri" panose="020F0502020204030204" pitchFamily="34" charset="0"/>
                <a:ea typeface="Calibri" panose="020F0502020204030204" pitchFamily="34" charset="0"/>
                <a:cs typeface="Times New Roman" panose="02020603050405020304" pitchFamily="18" charset="0"/>
              </a:rPr>
              <a:t>RNAs </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υπεύθυνο για την παραγωγή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πρωτεινών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εκτελουν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λειτουργια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των κυττάρων και του σώματος</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.και 2} Μια ζελατινώδης μάζα, το </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κυτταρόπλασμα</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γεμίζει τον χώρο ανάμεσα στην πλασματική μεμβράνη και στον πυρήνα. Στο κυτταρόπλασμα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μέσα στο οποίο βρίσκονται τα διάφορα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οργανύλλια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κυττάρου (μιτοχόνδριο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ενδοπλασματικό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δίκτυο, συσκευή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Golgi</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λυσοσώματα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Τόσο στο ίδιο το κυτταρόπλασμα όσο και στο εσωτερικό των οργανιδίων επιτελείται ένας μεγάλος αριθμός λειτουργιών. Τα </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μιτοχόνδρια</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είναι οργανίδια με ιδιαίτερη σημασία για το κύτταρο, γιατί σχετίζονται με την αναπνοή και την εξασφάλιση ενέργειας από την τροφή σε ΑΤ</a:t>
            </a:r>
            <a:r>
              <a:rPr lang="en-US"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,το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ενδοπλασματικό</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δίκτυο  είναι δίκτυο επεξεργασίας και μεταφοράς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πρωτεινών</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και λιπιδίων, τα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λυσοσώματα</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αποτελουν</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το σύστημα πέψης και ανακύκλωσης του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κυττάρουι</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η συσκευή </a:t>
            </a:r>
            <a:r>
              <a:rPr lang="en-US"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Golgi </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είναι το κέντρο επεξεργασίας ,πακεταρίσματος και αποστολής ορισμένων </a:t>
            </a:r>
            <a:r>
              <a:rPr lang="el-GR" sz="18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μακρομορίων</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όπως τα λιπίδια.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Ο πυρήνας χωρίζεται από το κυτταρόπλασμα με την πυρηνική μεμβράνη και το κύτταρο από τα γύρω υγρά με την κυτταρική μεμβράνη</a:t>
            </a:r>
            <a:r>
              <a:rPr lang="el-GR" sz="1800" dirty="0">
                <a:solidFill>
                  <a:srgbClr val="394753"/>
                </a:solidFill>
                <a:effectLst/>
                <a:latin typeface="Roboto" panose="02000000000000000000" pitchFamily="2"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16</a:t>
            </a:fld>
            <a:endParaRPr lang="el-GR"/>
          </a:p>
        </p:txBody>
      </p:sp>
    </p:spTree>
    <p:extLst>
      <p:ext uri="{BB962C8B-B14F-4D97-AF65-F5344CB8AC3E}">
        <p14:creationId xmlns="" xmlns:p14="http://schemas.microsoft.com/office/powerpoint/2010/main" val="46262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Κυτταρική δομή : Τρία κύρια μέρη: </a:t>
            </a:r>
          </a:p>
          <a:p>
            <a:endParaRPr lang="el-GR" dirty="0"/>
          </a:p>
          <a:p>
            <a:endParaRPr lang="el-GR" dirty="0"/>
          </a:p>
          <a:p>
            <a:r>
              <a:rPr lang="el-GR" dirty="0"/>
              <a:t>1)Κυτταρική ή πλασματική μεμβράνη</a:t>
            </a:r>
          </a:p>
          <a:p>
            <a:r>
              <a:rPr lang="el-GR" dirty="0"/>
              <a:t> </a:t>
            </a:r>
          </a:p>
          <a:p>
            <a:endParaRPr lang="el-GR" dirty="0"/>
          </a:p>
          <a:p>
            <a:r>
              <a:rPr lang="el-GR" dirty="0"/>
              <a:t>2)Κυτταρόπλασμα με τα οργανίδια </a:t>
            </a:r>
          </a:p>
          <a:p>
            <a:endParaRPr lang="el-GR" dirty="0"/>
          </a:p>
          <a:p>
            <a:endParaRPr lang="el-GR" dirty="0"/>
          </a:p>
          <a:p>
            <a:r>
              <a:rPr lang="el-GR" dirty="0"/>
              <a:t>3)Πυρήνας.</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17</a:t>
            </a:fld>
            <a:endParaRPr lang="el-GR"/>
          </a:p>
        </p:txBody>
      </p:sp>
    </p:spTree>
    <p:extLst>
      <p:ext uri="{BB962C8B-B14F-4D97-AF65-F5344CB8AC3E}">
        <p14:creationId xmlns="" xmlns:p14="http://schemas.microsoft.com/office/powerpoint/2010/main" val="204519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Σχηματίζει το όριο του κυττάρου από το εξωτερικό περιβάλλον. </a:t>
            </a:r>
          </a:p>
          <a:p>
            <a:r>
              <a:rPr lang="el-GR" dirty="0"/>
              <a:t>• Το μοντέλο του ρευστού μωσαϊκού αναπαριστά την πλασματική μεμβράνη ως μία </a:t>
            </a:r>
            <a:r>
              <a:rPr lang="el-GR" dirty="0" err="1"/>
              <a:t>διπλοστοιβάδα</a:t>
            </a:r>
            <a:r>
              <a:rPr lang="el-GR" dirty="0"/>
              <a:t> </a:t>
            </a:r>
            <a:r>
              <a:rPr lang="el-GR" dirty="0" err="1"/>
              <a:t>λιπιδικών</a:t>
            </a:r>
            <a:r>
              <a:rPr lang="el-GR" dirty="0"/>
              <a:t> μορίων (</a:t>
            </a:r>
            <a:r>
              <a:rPr lang="el-GR" dirty="0" err="1"/>
              <a:t>φωσφολιπίδια</a:t>
            </a:r>
            <a:r>
              <a:rPr lang="el-GR" dirty="0"/>
              <a:t>, χοληστερόλη και </a:t>
            </a:r>
            <a:r>
              <a:rPr lang="el-GR" dirty="0" err="1"/>
              <a:t>γλυκολιπίδια</a:t>
            </a:r>
            <a:r>
              <a:rPr lang="el-GR" dirty="0"/>
              <a:t>), με μόρια των πρωτεϊνών να βρίσκονται </a:t>
            </a:r>
            <a:r>
              <a:rPr lang="el-GR" dirty="0" err="1"/>
              <a:t>εμβυθισμένα</a:t>
            </a:r>
            <a:r>
              <a:rPr lang="el-GR" dirty="0"/>
              <a:t> μέσα σε αυτή. </a:t>
            </a:r>
          </a:p>
          <a:p>
            <a:r>
              <a:rPr lang="el-GR" dirty="0"/>
              <a:t>• Παρουσιάζει προεξοχές και εγκολπώσεις. Οι προεξοχές (</a:t>
            </a:r>
            <a:r>
              <a:rPr lang="el-GR" dirty="0" err="1"/>
              <a:t>μικρολάχνες</a:t>
            </a:r>
            <a:r>
              <a:rPr lang="el-GR" dirty="0"/>
              <a:t>) αυξάνουν τη δραστική επιφάνεια του κυττάρου. Οι εγκολπώσεις είναι υπεύθυνες για τη φαγοκυττάρωση και την </a:t>
            </a:r>
            <a:r>
              <a:rPr lang="el-GR" dirty="0" err="1"/>
              <a:t>κυτταροποσία</a:t>
            </a:r>
            <a:r>
              <a:rPr lang="el-GR" dirty="0"/>
              <a:t>. Επίσης παρουσιάζει πόρους (είσοδος και έξοδος ουσιών στο κύτταρο).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Τα λιπίδια της κυτταρικής μεμβράνης είναι δύο ειδών: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φωσφολιποειδή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χοληστερόλη. Το ένα άκρο του λιπιδίου είναι υδρόφιλο και το άλλο υδρόφοβο. Τα λιπίδια στη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λιπιδιακή</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διπλοστιβάδα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τοποθετημένα με τέτοιο τρόπο ώστε τα υδρόφοβα άκρα τους να βρίσκονται το ένα δίπλα στο άλλο στο εσωτερικό μέρος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διπλοστιβάδας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υδρόφιλα άκρα τους βρίσκονται στις δύο πλευρές της κυτταρικής μεμβράνης, προς το εσωτερικό και προς το εξωτερικό μέρος του κυττάρου. Μέσα στη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λιπιδιακή</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διπλοστιβάδα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υπάρχουν διάσπαρτα μεγάλα σφαιρικά μόρια πρωτεΐνης. Οι περισσότερες πρωτεΐνες της κυτταρικής μεμβράνης είναι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γλυκοπρωτεΐνες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διακρίνονται σε: 1) δομικές πρωτεΐνες οι οποίες διαπερνούν ολόκληρο το πάχος της κυτταρικής μεμβράνης. 2) περιφερικές πρωτεΐνες οι οποίες είναι προσκολλημένες στην επιφάνεια της κυτταρικής μεμβράνης και δε φθάνουν στο εσωτερικό του κυττάρου. Αυτές λειτουργούν κυρίως ως ένζυμα. Οι δομικές πρωτεΐνες σε πολλές περιπτώσεις, με κατάλληλη διάταξη του μορίου τους στο χώρο, δημιουργούν ανοίγματα στην κυτταρική μεμβράνη που λέγονται κανάλια ή πόροι. Από αυτά τα κανάλια μπορούν –κάτω από ορισμένες συνθήκες– να περάσουν διάφορες ουσίες, κυρίως ιόντα. Η συγκεκριμένη αυτή δομή της κυτταρικής μεμβράνης επιτρέπει στο κύτταρο να επικοινωνεί με το εξωτερικό του περιβάλλον, από  το οποίο προμηθεύεται θρεπτικές και άλλες ουσίες απαραίτητες για τη λειτουργία του και αποβάλλει τις περιττές. </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18</a:t>
            </a:fld>
            <a:endParaRPr lang="el-GR"/>
          </a:p>
        </p:txBody>
      </p:sp>
    </p:spTree>
    <p:extLst>
      <p:ext uri="{BB962C8B-B14F-4D97-AF65-F5344CB8AC3E}">
        <p14:creationId xmlns="" xmlns:p14="http://schemas.microsoft.com/office/powerpoint/2010/main" val="420648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19</a:t>
            </a:fld>
            <a:endParaRPr lang="el-GR"/>
          </a:p>
        </p:txBody>
      </p:sp>
    </p:spTree>
    <p:extLst>
      <p:ext uri="{BB962C8B-B14F-4D97-AF65-F5344CB8AC3E}">
        <p14:creationId xmlns="" xmlns:p14="http://schemas.microsoft.com/office/powerpoint/2010/main" val="270068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20</a:t>
            </a:fld>
            <a:endParaRPr lang="el-GR"/>
          </a:p>
        </p:txBody>
      </p:sp>
    </p:spTree>
    <p:extLst>
      <p:ext uri="{BB962C8B-B14F-4D97-AF65-F5344CB8AC3E}">
        <p14:creationId xmlns="" xmlns:p14="http://schemas.microsoft.com/office/powerpoint/2010/main" val="159017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 Οι οδηγίες για τη </a:t>
            </a:r>
            <a:r>
              <a:rPr lang="el-GR" sz="1800" b="1" dirty="0">
                <a:effectLst/>
                <a:latin typeface="inherit"/>
                <a:ea typeface="Calibri" panose="020F0502020204030204" pitchFamily="34" charset="0"/>
                <a:cs typeface="Times New Roman" panose="02020603050405020304" pitchFamily="18" charset="0"/>
              </a:rPr>
              <a:t>κατασκευή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dirty="0">
                <a:effectLst/>
                <a:latin typeface="inherit"/>
                <a:ea typeface="Calibri" panose="020F0502020204030204" pitchFamily="34" charset="0"/>
                <a:cs typeface="Times New Roman" panose="02020603050405020304" pitchFamily="18" charset="0"/>
              </a:rPr>
              <a:t>λειτουργία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σώματος περιέχονται στα γονίδια που υπάρχουν στο </a:t>
            </a:r>
            <a:r>
              <a:rPr lang="el-GR" sz="1800" b="1" dirty="0">
                <a:effectLst/>
                <a:latin typeface="inherit"/>
                <a:ea typeface="Calibri" panose="020F0502020204030204" pitchFamily="34" charset="0"/>
                <a:cs typeface="Times New Roman" panose="02020603050405020304" pitchFamily="18" charset="0"/>
              </a:rPr>
              <a:t>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μεταφέρει το γενετικό μας κώδικα (ανθρώπινο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γονιδίωμα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b="1" dirty="0">
                <a:effectLst/>
                <a:latin typeface="inherit"/>
                <a:ea typeface="Calibri" panose="020F0502020204030204" pitchFamily="34" charset="0"/>
                <a:cs typeface="Times New Roman" panose="02020603050405020304" pitchFamily="18" charset="0"/>
              </a:rPr>
              <a:t>ζωή βασίζεται στο 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την </a:t>
            </a:r>
            <a:r>
              <a:rPr lang="el-GR" sz="1800" b="1" dirty="0">
                <a:effectLst/>
                <a:latin typeface="inherit"/>
                <a:ea typeface="Calibri" panose="020F0502020204030204" pitchFamily="34" charset="0"/>
                <a:cs typeface="Times New Roman" panose="02020603050405020304" pitchFamily="18" charset="0"/>
              </a:rPr>
              <a:t>παραγωγή πρωτεϊνών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εκτελούν τις λειτουργίες των </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3"/>
              </a:rPr>
              <a:t>κυττάρων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του σώματος, για την </a:t>
            </a:r>
            <a:r>
              <a:rPr lang="el-GR" sz="1800" b="1" dirty="0">
                <a:effectLst/>
                <a:latin typeface="inherit"/>
                <a:ea typeface="Calibri" panose="020F0502020204030204" pitchFamily="34" charset="0"/>
                <a:cs typeface="Times New Roman" panose="02020603050405020304" pitchFamily="18" charset="0"/>
              </a:rPr>
              <a:t>αντικατάσταση των φθαρμένων κυττάρων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νέα ακριβώς ίδια με τα αρχικά (μίτωση) και για τη </a:t>
            </a:r>
            <a:r>
              <a:rPr lang="el-GR" sz="1800" b="1" dirty="0">
                <a:effectLst/>
                <a:latin typeface="inherit"/>
                <a:ea typeface="Calibri" panose="020F0502020204030204" pitchFamily="34" charset="0"/>
                <a:cs typeface="Times New Roman" panose="02020603050405020304" pitchFamily="18" charset="0"/>
              </a:rPr>
              <a:t>δημιουργία απογόνων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1800" b="1" dirty="0">
                <a:effectLst/>
                <a:latin typeface="inherit"/>
                <a:ea typeface="Calibri" panose="020F0502020204030204" pitchFamily="34" charset="0"/>
                <a:cs typeface="Times New Roman" panose="02020603050405020304" pitchFamily="18" charset="0"/>
              </a:rPr>
              <a:t>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βρίσκεται στον πυρήνα των κυττάρων, στα </a:t>
            </a:r>
            <a:r>
              <a:rPr lang="el-GR" sz="1800" b="1" dirty="0">
                <a:effectLst/>
                <a:latin typeface="inherit"/>
                <a:ea typeface="Calibri" panose="020F0502020204030204" pitchFamily="34" charset="0"/>
                <a:cs typeface="Times New Roman" panose="02020603050405020304" pitchFamily="18" charset="0"/>
              </a:rPr>
              <a:t>23 ζεύγη χρωματοσωμάτων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αποτελείται από διπλή έλικα με </a:t>
            </a:r>
            <a:r>
              <a:rPr lang="el-GR" sz="1800" b="1" dirty="0">
                <a:effectLst/>
                <a:latin typeface="inherit"/>
                <a:ea typeface="Calibri" panose="020F0502020204030204" pitchFamily="34" charset="0"/>
                <a:cs typeface="Times New Roman" panose="02020603050405020304" pitchFamily="18" charset="0"/>
              </a:rPr>
              <a:t>διαδοχικά </a:t>
            </a:r>
            <a:r>
              <a:rPr lang="el-GR" sz="1800" b="1" dirty="0" err="1">
                <a:effectLst/>
                <a:latin typeface="inherit"/>
                <a:ea typeface="Calibri" panose="020F0502020204030204" pitchFamily="34" charset="0"/>
                <a:cs typeface="Times New Roman" panose="02020603050405020304" pitchFamily="18" charset="0"/>
              </a:rPr>
              <a:t>νουκλεοτίδια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τα απαρτίζουν</a:t>
            </a:r>
            <a:r>
              <a:rPr lang="el-GR" sz="1800" b="1" dirty="0">
                <a:effectLst/>
                <a:latin typeface="inherit"/>
                <a:ea typeface="Calibri" panose="020F0502020204030204" pitchFamily="34" charset="0"/>
                <a:cs typeface="Times New Roman" panose="02020603050405020304" pitchFamily="18" charset="0"/>
              </a:rPr>
              <a:t> βάσεις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σειρά.</a:t>
            </a:r>
            <a:r>
              <a:rPr lang="el-GR" sz="1800" dirty="0">
                <a:solidFill>
                  <a:srgbClr val="394753"/>
                </a:solidFill>
                <a:effectLst/>
                <a:latin typeface="Roboto" panose="02000000000000000000" pitchFamily="2"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Στα αναπαραγωγικά κύτταρα, σπερματοζωάρια και ωάρια, υπάρχουν 23 μονά χρωματοσώματα</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Στα</a:t>
            </a:r>
            <a:r>
              <a:rPr lang="el-GR" sz="1800" b="1" dirty="0">
                <a:effectLst/>
                <a:latin typeface="inherit"/>
                <a:ea typeface="Calibri" panose="020F0502020204030204" pitchFamily="34" charset="0"/>
                <a:cs typeface="Times New Roman" panose="02020603050405020304" pitchFamily="18" charset="0"/>
              </a:rPr>
              <a:t> 23 ζεύγη χρωματοσωμάτων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ένα χρωμόσωμα του ζεύγους προέρχεται από τον</a:t>
            </a:r>
            <a:r>
              <a:rPr lang="el-GR" sz="1800" b="1" dirty="0">
                <a:effectLst/>
                <a:latin typeface="inherit"/>
                <a:ea typeface="Calibri" panose="020F0502020204030204" pitchFamily="34" charset="0"/>
                <a:cs typeface="Times New Roman" panose="02020603050405020304" pitchFamily="18" charset="0"/>
              </a:rPr>
              <a:t> πατέρα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το άλλο από τη</a:t>
            </a:r>
            <a:r>
              <a:rPr lang="el-GR" sz="1800" b="1" dirty="0">
                <a:effectLst/>
                <a:latin typeface="inherit"/>
                <a:ea typeface="Calibri" panose="020F0502020204030204" pitchFamily="34" charset="0"/>
                <a:cs typeface="Times New Roman" panose="02020603050405020304" pitchFamily="18" charset="0"/>
              </a:rPr>
              <a:t> μητέρα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Αυτά αποτελούνται από</a:t>
            </a:r>
            <a:r>
              <a:rPr lang="el-GR" sz="1800" b="1" dirty="0">
                <a:effectLst/>
                <a:latin typeface="inherit"/>
                <a:ea typeface="Calibri" panose="020F0502020204030204" pitchFamily="34" charset="0"/>
                <a:cs typeface="Times New Roman" panose="02020603050405020304" pitchFamily="18" charset="0"/>
              </a:rPr>
              <a:t> 22 ομόλογα ζεύγη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χρωμοσωμάτων που λέγονται </a:t>
            </a:r>
            <a:r>
              <a:rPr lang="el-GR" sz="1800" b="1" dirty="0" err="1">
                <a:effectLst/>
                <a:latin typeface="inherit"/>
                <a:ea typeface="Calibri" panose="020F0502020204030204" pitchFamily="34" charset="0"/>
                <a:cs typeface="Times New Roman" panose="02020603050405020304" pitchFamily="18" charset="0"/>
              </a:rPr>
              <a:t>αυτοσωματικά</a:t>
            </a:r>
            <a:r>
              <a:rPr lang="el-GR" sz="1800" b="1" dirty="0">
                <a:effectLst/>
                <a:latin typeface="inherit"/>
                <a:ea typeface="Calibri" panose="020F0502020204030204" pitchFamily="34" charset="0"/>
                <a:cs typeface="Times New Roman" panose="02020603050405020304" pitchFamily="18" charset="0"/>
              </a:rPr>
              <a:t> χρωμοσώματα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επιπλέον υπάρχει </a:t>
            </a:r>
            <a:r>
              <a:rPr lang="el-GR" sz="1800" b="1" dirty="0">
                <a:effectLst/>
                <a:latin typeface="inherit"/>
                <a:ea typeface="Calibri" panose="020F0502020204030204" pitchFamily="34" charset="0"/>
                <a:cs typeface="Times New Roman" panose="02020603050405020304" pitchFamily="18" charset="0"/>
              </a:rPr>
              <a:t>ένα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ζεύγος χρωμοσωμάτων του </a:t>
            </a:r>
            <a:r>
              <a:rPr lang="el-GR" sz="1800" b="1" dirty="0">
                <a:effectLst/>
                <a:latin typeface="inherit"/>
                <a:ea typeface="Calibri" panose="020F0502020204030204" pitchFamily="34" charset="0"/>
                <a:cs typeface="Times New Roman" panose="02020603050405020304" pitchFamily="18" charset="0"/>
              </a:rPr>
              <a:t>φύλου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ΧΥ στον άντρα, ΧΧ στη γυναίκα.][Το γνωστό </a:t>
            </a:r>
            <a:r>
              <a:rPr lang="el-GR" sz="1800" b="1" dirty="0">
                <a:effectLst/>
                <a:latin typeface="inherit"/>
                <a:ea typeface="Calibri" panose="020F0502020204030204" pitchFamily="34" charset="0"/>
                <a:cs typeface="Times New Roman" panose="02020603050405020304" pitchFamily="18" charset="0"/>
              </a:rPr>
              <a:t>σχήμα κεφαλαίου Χ</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χρωματοσώματος, υπάρχει </a:t>
            </a:r>
            <a:r>
              <a:rPr lang="el-GR" sz="1800" b="1" dirty="0">
                <a:effectLst/>
                <a:latin typeface="inherit"/>
                <a:ea typeface="Calibri" panose="020F0502020204030204" pitchFamily="34" charset="0"/>
                <a:cs typeface="Times New Roman" panose="02020603050405020304" pitchFamily="18" charset="0"/>
              </a:rPr>
              <a:t>μόνο σε μια φάση της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inherit"/>
                <a:ea typeface="Calibri" panose="020F0502020204030204" pitchFamily="34" charset="0"/>
                <a:cs typeface="Times New Roman" panose="02020603050405020304" pitchFamily="18" charset="0"/>
              </a:rPr>
              <a:t>ζωής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κυττάρου, στη φάση που το χρωμόσωμα έχει </a:t>
            </a:r>
            <a:r>
              <a:rPr lang="el-GR" sz="1800" b="1" dirty="0">
                <a:solidFill>
                  <a:srgbClr val="00B5B8"/>
                </a:solidFill>
                <a:effectLst/>
                <a:latin typeface="inherit"/>
                <a:ea typeface="Calibri" panose="020F0502020204030204" pitchFamily="34" charset="0"/>
                <a:cs typeface="Times New Roman" panose="02020603050405020304" pitchFamily="18" charset="0"/>
                <a:hlinkClick r:id="rId4"/>
              </a:rPr>
              <a:t>αντιγραφεί και διπλασιαστεί</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πριν τη διαίρεση του (</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5"/>
              </a:rPr>
              <a:t>φάση μίτωσης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δυο ακριβώς ίδια χρωματοσώματα. (Σε όλες τις άλλες φάσεις του κυττάρου το χρωμόσωμα είναι γραμμοειδές).</a:t>
            </a:r>
          </a:p>
          <a:p>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Οι βάσεις είναι 4 και όλες οι πληροφορίες για τη δημιουργία και τη λειτουργία του σώματος υπάρχουν στους αμέτρητους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συνδυασμούς των 4 βάσεων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Οι βάσεις είναι 4, οι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πουρίνες</a:t>
            </a:r>
            <a:r>
              <a:rPr lang="el-GR" sz="1800" b="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Αdenine</a:t>
            </a:r>
            <a:r>
              <a:rPr lang="el-GR" sz="1800" b="0" dirty="0">
                <a:effectLst/>
                <a:latin typeface="Calibri" panose="020F0502020204030204" pitchFamily="34" charset="0"/>
                <a:ea typeface="Calibri" panose="020F0502020204030204" pitchFamily="34" charset="0"/>
                <a:cs typeface="Times New Roman" panose="02020603050405020304" pitchFamily="18" charset="0"/>
              </a:rPr>
              <a:t>-Α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Guanine</a:t>
            </a:r>
            <a:r>
              <a:rPr lang="el-GR" sz="1800" b="0" dirty="0">
                <a:effectLst/>
                <a:latin typeface="Calibri" panose="020F0502020204030204" pitchFamily="34" charset="0"/>
                <a:ea typeface="Calibri" panose="020F0502020204030204" pitchFamily="34" charset="0"/>
                <a:cs typeface="Times New Roman" panose="02020603050405020304" pitchFamily="18" charset="0"/>
              </a:rPr>
              <a:t>-G</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οι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πυριμιδίνες</a:t>
            </a:r>
            <a:r>
              <a:rPr lang="el-GR" sz="1800" b="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Thymine</a:t>
            </a:r>
            <a:r>
              <a:rPr lang="el-GR" sz="1800" b="0" dirty="0">
                <a:effectLst/>
                <a:latin typeface="Calibri" panose="020F0502020204030204" pitchFamily="34" charset="0"/>
                <a:ea typeface="Calibri" panose="020F0502020204030204" pitchFamily="34" charset="0"/>
                <a:cs typeface="Times New Roman" panose="02020603050405020304" pitchFamily="18" charset="0"/>
              </a:rPr>
              <a:t>-T</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Cytosine</a:t>
            </a:r>
            <a:r>
              <a:rPr lang="el-GR" sz="1800" b="0" dirty="0">
                <a:effectLst/>
                <a:latin typeface="Calibri" panose="020F0502020204030204" pitchFamily="34" charset="0"/>
                <a:ea typeface="Calibri" panose="020F0502020204030204" pitchFamily="34" charset="0"/>
                <a:cs typeface="Times New Roman" panose="02020603050405020304" pitchFamily="18" charset="0"/>
              </a:rPr>
              <a:t>-C</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Οι ενώσεις μεταξύ των απέναντι βάσεων των δυο ελίκων του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πάντα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G με C</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A με T</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Όλες οι πληροφορίες για τη δημιουργία και τη λειτουργία του σώματος υπάρχουν στους αμέτρητους συνδυασμούς των 4 βάσεων.</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21</a:t>
            </a:fld>
            <a:endParaRPr lang="el-GR"/>
          </a:p>
        </p:txBody>
      </p:sp>
    </p:spTree>
    <p:extLst>
      <p:ext uri="{BB962C8B-B14F-4D97-AF65-F5344CB8AC3E}">
        <p14:creationId xmlns="" xmlns:p14="http://schemas.microsoft.com/office/powerpoint/2010/main" val="170631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22</a:t>
            </a:fld>
            <a:endParaRPr lang="el-GR"/>
          </a:p>
        </p:txBody>
      </p:sp>
    </p:spTree>
    <p:extLst>
      <p:ext uri="{BB962C8B-B14F-4D97-AF65-F5344CB8AC3E}">
        <p14:creationId xmlns="" xmlns:p14="http://schemas.microsoft.com/office/powerpoint/2010/main" val="50572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23</a:t>
            </a:fld>
            <a:endParaRPr lang="el-GR"/>
          </a:p>
        </p:txBody>
      </p:sp>
    </p:spTree>
    <p:extLst>
      <p:ext uri="{BB962C8B-B14F-4D97-AF65-F5344CB8AC3E}">
        <p14:creationId xmlns="" xmlns:p14="http://schemas.microsoft.com/office/powerpoint/2010/main" val="259657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a:t>
            </a:fld>
            <a:endParaRPr lang="el-GR"/>
          </a:p>
        </p:txBody>
      </p:sp>
    </p:spTree>
    <p:extLst>
      <p:ext uri="{BB962C8B-B14F-4D97-AF65-F5344CB8AC3E}">
        <p14:creationId xmlns="" xmlns:p14="http://schemas.microsoft.com/office/powerpoint/2010/main" val="366990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25</a:t>
            </a:fld>
            <a:endParaRPr lang="el-GR"/>
          </a:p>
        </p:txBody>
      </p:sp>
    </p:spTree>
    <p:extLst>
      <p:ext uri="{BB962C8B-B14F-4D97-AF65-F5344CB8AC3E}">
        <p14:creationId xmlns="" xmlns:p14="http://schemas.microsoft.com/office/powerpoint/2010/main" val="187331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παρουσία μεγάλου αριθμού ιόντων στο ενδοκυττάριο και το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εξωκυττάριο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υγρό έχει σαν αποτέλεσμα τη δημιουργία ηλεκτρικών φορτίων, θετικών ή αρνητικών, ανάλογα με τη συγκέντρωση των θετικά ή αρνητικά φορτισμένων ιόντων. Στην εσωτερική πλευρά της κυτταρικής μεμβράνης –όπως έχουμε αναφέρει– υπάρχει μεγάλη συγκέντρωση αρνητικών ιόντων, κυρίως καλίου. Στην εξωτερική της πλευρά, αντίθετα, υπάρχει μεγάλη συγκέντρωση θετικών ιόντων, κυρίως νατρίου. Μεταξύ της εξωτερικής και εσωτερικής πλευράς της κυτταρικής μεμβράνης δημιουργείται διαφορά δυναμικού. Το δυναμικό αυτό λέγεται δυναμικό ηρεμίας και είναι περίπου -70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mV</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σημαίνει ότι η εσωτερική πλευρά της μεμβράνης είναι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ηλεκτραρνητικότερη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κατά 70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mV</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την εξωτερική. Διαφορές δυναμικού ανάμεσα στις δύο πλευρές της κυτταρικής μεμβράνης υπάρχουν σε όλα τα κύτταρα του οργανισμού.</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Δυναμικό ενέργειας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Όταν επιδράσει κάποιο ερέθισμα (μηχανικό, χημικό, θερμικό, ηλεκτρικό) στην επιφάνεια της κυτταρικής μεμβράνης ενός για παράδειγμα νευρικού κυττάρου, η διαπερατότητα της κυτταρικής μεμβράνης στο σημείο αυτό για τα ιόντα νατρίου το δυναμικό ενέργειας της κυτταρικής μεμβράνης και η μετάδοσή του καλίου στιγμιαία αλλάζει. Η μετακίνηση ιόντων έχει σαν αποτέλεσμα την αναστροφή του δυναμικού της μεμβράνης από αρνητικό σε θετικό και τη γρήγορη επαναφορά του. Οι γρήγορες μεταβολές στο δυναμικό της μεμβράνης συνιστούν το δυναμικό ενέργειας. Το δυναμικό ενέργειας που δημιουργείται σ’ ένα σημείο της κυτταρικής μεμβράνης μεταδίδεται πολύ γρήγορα σ’ ολόκληρη τη μεμβράνη. Η μετάδοση του δυναμικού ενέργειας κατά μήκος του νευρικού κυττάρου αποτελεί τη νευρική ώση.</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26</a:t>
            </a:fld>
            <a:endParaRPr lang="el-GR"/>
          </a:p>
        </p:txBody>
      </p:sp>
    </p:spTree>
    <p:extLst>
      <p:ext uri="{BB962C8B-B14F-4D97-AF65-F5344CB8AC3E}">
        <p14:creationId xmlns="" xmlns:p14="http://schemas.microsoft.com/office/powerpoint/2010/main" val="244501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ΠΑΡΑΓΟΝΤΕΣ ΠΟΥ ΕΠΗΡΕΑΖΟΥΝ ΤΗ ΔΙΑΚΙΝΗΣΗ ΤΟΥ Κ+ ΔΙΑΜΕΣΟΥ ΤΩΝ ΚΥΤΤΑΡΙΚΩΝ ΜΕΜΒΡΑΝΩΝ </a:t>
            </a:r>
          </a:p>
          <a:p>
            <a:r>
              <a:rPr lang="el-GR" dirty="0"/>
              <a:t>1. ΑΝΤΛΙΑ Κ+-Να+ Η ΔΡΑΣΤΗΡΙΟΤΗΤΑ ΤΗΣ ΑΝΤΛΙΑΣ ΡΥΘΜΙΖΕΤΑΙ ΑΠΌ ΑΡΚΕΤΟΥΣ ΠΑΡΑΓΟΝΤΕΣ (ΘΥΡΟΞΙΝΗ, ΙΝΣΟΥΛΙΝΗ, ΚΑΤΕΧΟΛΑΜΙΝΕΣ, ΚΑΤΑΣΤΑΣΗ ΙΣΟΖΥΓΙΟΥ Κ+) ΧΡΟΝΙΑ ΝΟΣΗΜΑΤΑ (ΚΑΡΔΙΑΚΗ Ή ΝΕΦΡΙΚΗ ΑΝΕΠΑΡΚΕΙΑ)   ΔΡΑΣΤΗΡΙΟΤΗΤΑΣ ΤΗΣ ΑΝΤΛΙΑΣ</a:t>
            </a:r>
          </a:p>
          <a:p>
            <a:r>
              <a:rPr lang="el-GR" dirty="0"/>
              <a:t> 2. ΚΑΤΕΧΟΛΑΜΙΝΕΣ ΔΙΕΓΕΡΣΗ β2 ΥΠΟΔΟΧΕΩΝ  ΕΙΣΟΔΟΣ Κ+ ΣΤΑ ΚΥΤΤΑΡΑ (ΔΙΕΓΕΡΣΗ ΑΝΤΛΙΑΣ Κ+-Να+) </a:t>
            </a:r>
            <a:r>
              <a:rPr lang="en-US" dirty="0"/>
              <a:t>STRESS  </a:t>
            </a:r>
            <a:r>
              <a:rPr lang="el-GR" dirty="0"/>
              <a:t>ΚΑΤΕΧΟΛΑΜΙΝΩΝ ΚΑΙ ΕΙΣΟΔΟΣ Κ+ ΣΤΑ ΚΥΤΤΑΡΑ Κ+(≈0.5-0.6</a:t>
            </a:r>
            <a:r>
              <a:rPr lang="en-US" dirty="0"/>
              <a:t>mmol/L) </a:t>
            </a:r>
            <a:endParaRPr lang="el-GR" dirty="0"/>
          </a:p>
          <a:p>
            <a:r>
              <a:rPr lang="en-US" dirty="0"/>
              <a:t>3. </a:t>
            </a:r>
            <a:r>
              <a:rPr lang="el-GR" dirty="0"/>
              <a:t>ΙΝΣΟΥΛΙΝΗ ΕΙΣΟΔΟΣ Κ+ ΣΤΑ ΚΥΤΤΑΡΑ (ΔΙΕΓΕΡΣΗ ΑΝΤΛΙΑΣ Κ+- Να+) ΠΑΡΑΓΟΝΤΕΣ ΠΟΥ ΕΠΗΡΕΑΖΟΥΝ ΤΗ ΔΙΑΚΙΝΗΣΗ</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27</a:t>
            </a:fld>
            <a:endParaRPr lang="el-GR"/>
          </a:p>
        </p:txBody>
      </p:sp>
    </p:spTree>
    <p:extLst>
      <p:ext uri="{BB962C8B-B14F-4D97-AF65-F5344CB8AC3E}">
        <p14:creationId xmlns="" xmlns:p14="http://schemas.microsoft.com/office/powerpoint/2010/main" val="227574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Συνολικά το ανθρώπινο DNA έχει περίπου</a:t>
            </a:r>
            <a:r>
              <a:rPr lang="el-GR" sz="1800" b="1" dirty="0">
                <a:effectLst/>
                <a:latin typeface="inherit"/>
                <a:ea typeface="Calibri" panose="020F0502020204030204" pitchFamily="34" charset="0"/>
                <a:cs typeface="Times New Roman" panose="02020603050405020304" pitchFamily="18" charset="0"/>
              </a:rPr>
              <a:t> 25.000 γονίδια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κάθε γονίδιο που μεταφέρει την κληρονομική πληροφορία για την κατασκευή και λειτουργία μας, έχει από 100δες ως πάνω από 1.000.000 διαδοχικά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νουκλεοτίδια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βάσεις. Όταν το κύτταρο ή ο οργανισμός χρειάζονται την παραγωγή μιας </a:t>
            </a:r>
            <a:r>
              <a:rPr lang="el-GR" sz="1800" b="1" dirty="0">
                <a:effectLst/>
                <a:latin typeface="inherit"/>
                <a:ea typeface="Calibri" panose="020F0502020204030204" pitchFamily="34" charset="0"/>
                <a:cs typeface="Times New Roman" panose="02020603050405020304" pitchFamily="18" charset="0"/>
              </a:rPr>
              <a:t>πρωτεΐνης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την </a:t>
            </a:r>
            <a:r>
              <a:rPr lang="el-GR" sz="1800" b="1" dirty="0">
                <a:effectLst/>
                <a:latin typeface="inherit"/>
                <a:ea typeface="Calibri" panose="020F0502020204030204" pitchFamily="34" charset="0"/>
                <a:cs typeface="Times New Roman" panose="02020603050405020304" pitchFamily="18" charset="0"/>
              </a:rPr>
              <a:t>κατασκευή</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dirty="0">
                <a:effectLst/>
                <a:latin typeface="inherit"/>
                <a:ea typeface="Calibri" panose="020F0502020204030204" pitchFamily="34" charset="0"/>
                <a:cs typeface="Times New Roman" panose="02020603050405020304" pitchFamily="18" charset="0"/>
              </a:rPr>
              <a:t> λειτουργία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a:t>
            </a:r>
            <a:r>
              <a:rPr lang="el-GR" sz="1800" b="1" dirty="0">
                <a:effectLst/>
                <a:latin typeface="inherit"/>
                <a:ea typeface="Calibri" panose="020F0502020204030204" pitchFamily="34" charset="0"/>
                <a:cs typeface="Times New Roman" panose="02020603050405020304" pitchFamily="18" charset="0"/>
              </a:rPr>
              <a:t> ρύθμιση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οργάνων και ιστών), </a:t>
            </a:r>
            <a:r>
              <a:rPr lang="el-GR" sz="1800" b="1" dirty="0">
                <a:effectLst/>
                <a:latin typeface="inherit"/>
                <a:ea typeface="Calibri" panose="020F0502020204030204" pitchFamily="34" charset="0"/>
                <a:cs typeface="Times New Roman" panose="02020603050405020304" pitchFamily="18" charset="0"/>
              </a:rPr>
              <a:t>το γονίδιο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αντιστοιχεί σ’ αυτή την πρωτεΐνη, </a:t>
            </a:r>
            <a:r>
              <a:rPr lang="el-GR" sz="1800" b="1" dirty="0">
                <a:effectLst/>
                <a:latin typeface="inherit"/>
                <a:ea typeface="Calibri" panose="020F0502020204030204" pitchFamily="34" charset="0"/>
                <a:cs typeface="Times New Roman" panose="02020603050405020304" pitchFamily="18" charset="0"/>
              </a:rPr>
              <a:t>ενεργοποιείται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Οι </a:t>
            </a:r>
            <a:r>
              <a:rPr lang="el-GR" sz="1800" b="1" dirty="0">
                <a:solidFill>
                  <a:srgbClr val="FF0000"/>
                </a:solidFill>
                <a:effectLst/>
                <a:latin typeface="inherit"/>
                <a:ea typeface="Calibri" panose="020F0502020204030204" pitchFamily="34" charset="0"/>
                <a:cs typeface="Times New Roman" panose="02020603050405020304" pitchFamily="18" charset="0"/>
              </a:rPr>
              <a:t>πρωτεΐνες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μπορεί να είναι </a:t>
            </a:r>
            <a:r>
              <a:rPr lang="el-GR" sz="1800" b="1" dirty="0">
                <a:effectLst/>
                <a:latin typeface="inherit"/>
                <a:ea typeface="Calibri" panose="020F0502020204030204" pitchFamily="34" charset="0"/>
                <a:cs typeface="Times New Roman" panose="02020603050405020304" pitchFamily="18" charset="0"/>
              </a:rPr>
              <a:t>δομικές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Κολλαγόνο) ή </a:t>
            </a:r>
            <a:r>
              <a:rPr lang="el-GR" sz="1800" b="1" dirty="0">
                <a:effectLst/>
                <a:latin typeface="inherit"/>
                <a:ea typeface="Calibri" panose="020F0502020204030204" pitchFamily="34" charset="0"/>
                <a:cs typeface="Times New Roman" panose="02020603050405020304" pitchFamily="18" charset="0"/>
              </a:rPr>
              <a:t>ορμόνες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3"/>
              </a:rPr>
              <a:t>Ινσουλίνη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Αυξητική ορμόνη) ή </a:t>
            </a:r>
            <a:r>
              <a:rPr lang="el-GR" sz="1800" b="1" dirty="0">
                <a:solidFill>
                  <a:srgbClr val="00B5B8"/>
                </a:solidFill>
                <a:effectLst/>
                <a:latin typeface="inherit"/>
                <a:ea typeface="Calibri" panose="020F0502020204030204" pitchFamily="34" charset="0"/>
                <a:cs typeface="Times New Roman" panose="02020603050405020304" pitchFamily="18" charset="0"/>
                <a:hlinkClick r:id="rId4"/>
              </a:rPr>
              <a:t>κανάλια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είσοδο και έξοδο ουσιών από τις μεμβράνες των κυττάρων (π.χ. για την είσοδο Νατρίου – Ασβεστίου ή την έξοδο Καλίου) ή </a:t>
            </a:r>
            <a:r>
              <a:rPr lang="el-GR" sz="1800" b="1" dirty="0">
                <a:effectLst/>
                <a:latin typeface="inherit"/>
                <a:ea typeface="Calibri" panose="020F0502020204030204" pitchFamily="34" charset="0"/>
                <a:cs typeface="Times New Roman" panose="02020603050405020304" pitchFamily="18" charset="0"/>
              </a:rPr>
              <a:t>μεταφορείς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5"/>
              </a:rPr>
              <a:t>Αιμοσφαιρίνη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Επίσης οι πρωτεΐνες μπορεί να είναι </a:t>
            </a:r>
            <a:r>
              <a:rPr lang="el-GR" sz="1800" b="1" dirty="0">
                <a:effectLst/>
                <a:latin typeface="inherit"/>
                <a:ea typeface="Calibri" panose="020F0502020204030204" pitchFamily="34" charset="0"/>
                <a:cs typeface="Times New Roman" panose="02020603050405020304" pitchFamily="18" charset="0"/>
              </a:rPr>
              <a:t>ένζυμα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(χρειάζονται για τις βιοχημικές αντιδράσεις στο σώμα, π.χ.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Αμυλάση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να χρησιμεύουν για τη </a:t>
            </a:r>
            <a:r>
              <a:rPr lang="el-GR" sz="1800" b="1" dirty="0">
                <a:effectLst/>
                <a:latin typeface="inherit"/>
                <a:ea typeface="Calibri" panose="020F0502020204030204" pitchFamily="34" charset="0"/>
                <a:cs typeface="Times New Roman" panose="02020603050405020304" pitchFamily="18" charset="0"/>
              </a:rPr>
              <a:t>μυϊκή σύσπαση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(π.χ. η </a:t>
            </a:r>
            <a:r>
              <a:rPr lang="el-GR" sz="1800" b="1" u="none" strike="noStrike" dirty="0" err="1">
                <a:solidFill>
                  <a:srgbClr val="00B5B8"/>
                </a:solidFill>
                <a:effectLst/>
                <a:latin typeface="inherit"/>
                <a:ea typeface="Calibri" panose="020F0502020204030204" pitchFamily="34" charset="0"/>
                <a:cs typeface="Times New Roman" panose="02020603050405020304" pitchFamily="18" charset="0"/>
                <a:hlinkClick r:id="rId6"/>
              </a:rPr>
              <a:t>Τροπονίνη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Κονεκτίνη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Τιτίνη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b="1" u="none" strike="noStrike" dirty="0" err="1">
                <a:solidFill>
                  <a:srgbClr val="00B5B8"/>
                </a:solidFill>
                <a:effectLst/>
                <a:latin typeface="inherit"/>
                <a:ea typeface="Calibri" panose="020F0502020204030204" pitchFamily="34" charset="0"/>
                <a:cs typeface="Times New Roman" panose="02020603050405020304" pitchFamily="18" charset="0"/>
                <a:hlinkClick r:id="rId7"/>
              </a:rPr>
              <a:t>ακτίνη</a:t>
            </a:r>
            <a:r>
              <a:rPr lang="el-GR" sz="1800" dirty="0">
                <a:solidFill>
                  <a:srgbClr val="00B5B8"/>
                </a:solidFill>
                <a:effectLst/>
                <a:latin typeface="Calibri" panose="020F0502020204030204" pitchFamily="34" charset="0"/>
                <a:ea typeface="Calibri" panose="020F0502020204030204" pitchFamily="34" charset="0"/>
                <a:cs typeface="Times New Roman" panose="02020603050405020304" pitchFamily="18" charset="0"/>
                <a:hlinkClick r:id="rId7"/>
              </a:rPr>
              <a:t>, η</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7"/>
              </a:rPr>
              <a:t> </a:t>
            </a:r>
            <a:r>
              <a:rPr lang="el-GR" sz="1800" b="1" u="none" strike="noStrike" dirty="0" err="1">
                <a:solidFill>
                  <a:srgbClr val="00B5B8"/>
                </a:solidFill>
                <a:effectLst/>
                <a:latin typeface="inherit"/>
                <a:ea typeface="Calibri" panose="020F0502020204030204" pitchFamily="34" charset="0"/>
                <a:cs typeface="Times New Roman" panose="02020603050405020304" pitchFamily="18" charset="0"/>
                <a:hlinkClick r:id="rId7"/>
              </a:rPr>
              <a:t>μυοσίνη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για την </a:t>
            </a:r>
            <a:r>
              <a:rPr lang="el-GR" sz="1800" b="1" dirty="0">
                <a:effectLst/>
                <a:latin typeface="inherit"/>
                <a:ea typeface="Calibri" panose="020F0502020204030204" pitchFamily="34" charset="0"/>
                <a:cs typeface="Times New Roman" panose="02020603050405020304" pitchFamily="18" charset="0"/>
              </a:rPr>
              <a:t>άμυνα – ανοσία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οργανισμού (π.χ. </a:t>
            </a:r>
            <a:r>
              <a:rPr lang="el-GR" sz="1800" b="1" u="none" strike="noStrike" dirty="0">
                <a:solidFill>
                  <a:srgbClr val="00B5B8"/>
                </a:solidFill>
                <a:effectLst/>
                <a:latin typeface="inherit"/>
                <a:ea typeface="Calibri" panose="020F0502020204030204" pitchFamily="34" charset="0"/>
                <a:cs typeface="Times New Roman" panose="02020603050405020304" pitchFamily="18" charset="0"/>
                <a:hlinkClick r:id="rId8"/>
              </a:rPr>
              <a:t>αντισώματα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κλπ. Κάθε </a:t>
            </a:r>
            <a:r>
              <a:rPr lang="el-GR" sz="1800" b="1" dirty="0">
                <a:solidFill>
                  <a:srgbClr val="394753"/>
                </a:solidFill>
                <a:effectLst/>
                <a:latin typeface="inherit"/>
                <a:ea typeface="Calibri" panose="020F0502020204030204" pitchFamily="34" charset="0"/>
                <a:cs typeface="Times New Roman" panose="02020603050405020304" pitchFamily="18" charset="0"/>
              </a:rPr>
              <a:t>πρωτεΐνη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(πολύπλοκο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μακρομόριο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αποτελείται από λίγα αμινοξέα ως χιλιάδες διαδοχικά </a:t>
            </a:r>
            <a:r>
              <a:rPr lang="el-GR" sz="1800" b="1" dirty="0">
                <a:solidFill>
                  <a:srgbClr val="394753"/>
                </a:solidFill>
                <a:effectLst/>
                <a:latin typeface="inherit"/>
                <a:ea typeface="Calibri" panose="020F0502020204030204" pitchFamily="34" charset="0"/>
                <a:cs typeface="Times New Roman" panose="02020603050405020304" pitchFamily="18" charset="0"/>
              </a:rPr>
              <a:t>αμινοξέα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Οι αλυσίδες των αμινοξέων συστρέφονται και αποκτούν ειδικό </a:t>
            </a:r>
            <a:r>
              <a:rPr lang="el-GR" sz="1800" b="1" dirty="0">
                <a:solidFill>
                  <a:srgbClr val="394753"/>
                </a:solidFill>
                <a:effectLst/>
                <a:latin typeface="inherit"/>
                <a:ea typeface="Calibri" panose="020F0502020204030204" pitchFamily="34" charset="0"/>
                <a:cs typeface="Times New Roman" panose="02020603050405020304" pitchFamily="18" charset="0"/>
              </a:rPr>
              <a:t>μοναδικό τρισδιάστατο σχήμα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ώστε να επιτελείται η λειτουργία της πρωτεΐνης.</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 Κάθε </a:t>
            </a:r>
            <a:r>
              <a:rPr lang="el-GR" sz="1800" b="1" dirty="0">
                <a:solidFill>
                  <a:srgbClr val="394753"/>
                </a:solidFill>
                <a:effectLst/>
                <a:latin typeface="inherit"/>
                <a:ea typeface="Calibri" panose="020F0502020204030204" pitchFamily="34" charset="0"/>
                <a:cs typeface="Times New Roman" panose="02020603050405020304" pitchFamily="18" charset="0"/>
              </a:rPr>
              <a:t>3</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νουκλεοτίδια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solidFill>
                  <a:srgbClr val="394753"/>
                </a:solidFill>
                <a:effectLst/>
                <a:latin typeface="inherit"/>
                <a:ea typeface="Calibri" panose="020F0502020204030204" pitchFamily="34" charset="0"/>
                <a:cs typeface="Times New Roman" panose="02020603050405020304" pitchFamily="18" charset="0"/>
              </a:rPr>
              <a:t>βάσεις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έχουν τη γενετική πληροφορία για </a:t>
            </a:r>
            <a:r>
              <a:rPr lang="el-GR" sz="1800" b="1" dirty="0">
                <a:solidFill>
                  <a:srgbClr val="394753"/>
                </a:solidFill>
                <a:effectLst/>
                <a:latin typeface="inherit"/>
                <a:ea typeface="Calibri" panose="020F0502020204030204" pitchFamily="34" charset="0"/>
                <a:cs typeface="Times New Roman" panose="02020603050405020304" pitchFamily="18" charset="0"/>
              </a:rPr>
              <a:t>ένα </a:t>
            </a:r>
            <a:r>
              <a:rPr lang="el-GR" sz="1800" b="1" dirty="0" err="1">
                <a:solidFill>
                  <a:srgbClr val="394753"/>
                </a:solidFill>
                <a:effectLst/>
                <a:latin typeface="inherit"/>
                <a:ea typeface="Calibri" panose="020F0502020204030204" pitchFamily="34" charset="0"/>
                <a:cs typeface="Times New Roman" panose="02020603050405020304" pitchFamily="18" charset="0"/>
              </a:rPr>
              <a:t>αμινοξύ</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τα </a:t>
            </a:r>
            <a:r>
              <a:rPr lang="el-GR" sz="1800" b="1" dirty="0">
                <a:solidFill>
                  <a:srgbClr val="394753"/>
                </a:solidFill>
                <a:effectLst/>
                <a:latin typeface="inherit"/>
                <a:ea typeface="Calibri" panose="020F0502020204030204" pitchFamily="34" charset="0"/>
                <a:cs typeface="Times New Roman" panose="02020603050405020304" pitchFamily="18" charset="0"/>
              </a:rPr>
              <a:t>21 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αμινοξέα που χρησιμοποιούνται σαν δομικοί λίθοι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πρωτεϊνών.Όμως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μόνο τα </a:t>
            </a:r>
            <a:r>
              <a:rPr lang="el-GR" sz="1800" b="1" dirty="0">
                <a:solidFill>
                  <a:srgbClr val="394753"/>
                </a:solidFill>
                <a:effectLst/>
                <a:latin typeface="inherit"/>
                <a:ea typeface="Calibri" panose="020F0502020204030204" pitchFamily="34" charset="0"/>
                <a:cs typeface="Times New Roman" panose="02020603050405020304" pitchFamily="18" charset="0"/>
              </a:rPr>
              <a:t>12</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αυτά τα αμινοξέα μπορεί να κατασκευαστούν από το σώμα </a:t>
            </a:r>
            <a:r>
              <a:rPr lang="el-GR" sz="1800" b="1" dirty="0">
                <a:solidFill>
                  <a:srgbClr val="394753"/>
                </a:solidFill>
                <a:effectLst/>
                <a:latin typeface="inherit"/>
                <a:ea typeface="Calibri" panose="020F0502020204030204" pitchFamily="34" charset="0"/>
                <a:cs typeface="Times New Roman" panose="02020603050405020304" pitchFamily="18" charset="0"/>
              </a:rPr>
              <a:t>σε επαρκή ποσότητα που να ανταποκρίνεται στη </a:t>
            </a:r>
            <a:r>
              <a:rPr lang="el-GR" sz="1800" b="1" dirty="0" err="1">
                <a:solidFill>
                  <a:srgbClr val="394753"/>
                </a:solidFill>
                <a:effectLst/>
                <a:latin typeface="inherit"/>
                <a:ea typeface="Calibri" panose="020F0502020204030204" pitchFamily="34" charset="0"/>
                <a:cs typeface="Times New Roman" panose="02020603050405020304" pitchFamily="18" charset="0"/>
              </a:rPr>
              <a:t>ζήτηση</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άλλα </a:t>
            </a:r>
            <a:r>
              <a:rPr lang="el-GR" sz="1800" b="1" dirty="0">
                <a:solidFill>
                  <a:srgbClr val="394753"/>
                </a:solidFill>
                <a:effectLst/>
                <a:latin typeface="inherit"/>
                <a:ea typeface="Calibri" panose="020F0502020204030204" pitchFamily="34" charset="0"/>
                <a:cs typeface="Times New Roman" panose="02020603050405020304" pitchFamily="18" charset="0"/>
              </a:rPr>
              <a:t>9</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ονομάζονται </a:t>
            </a:r>
            <a:r>
              <a:rPr lang="el-GR" sz="1800" b="1" dirty="0">
                <a:solidFill>
                  <a:srgbClr val="394753"/>
                </a:solidFill>
                <a:effectLst/>
                <a:latin typeface="inherit"/>
                <a:ea typeface="Calibri" panose="020F0502020204030204" pitchFamily="34" charset="0"/>
                <a:cs typeface="Times New Roman" panose="02020603050405020304" pitchFamily="18" charset="0"/>
              </a:rPr>
              <a:t>απαραίτητα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αμινοξέα, δεν παρασκευάζονται σε επαρκή ποσότητα, και έτσι πρέπει να ληφθούν και μέσω της διατροφής.</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Πάντως το </a:t>
            </a:r>
            <a:r>
              <a:rPr lang="el-GR" sz="1800" b="1" dirty="0">
                <a:effectLst/>
                <a:latin typeface="inherit"/>
                <a:ea typeface="Calibri" panose="020F0502020204030204" pitchFamily="34" charset="0"/>
                <a:cs typeface="Times New Roman" panose="02020603050405020304" pitchFamily="18" charset="0"/>
              </a:rPr>
              <a:t>98%</a:t>
            </a:r>
            <a:r>
              <a:rPr lang="el-GR" sz="1800" dirty="0">
                <a:effectLst/>
                <a:latin typeface="Calibri" panose="020F0502020204030204" pitchFamily="34" charset="0"/>
                <a:ea typeface="Calibri" panose="020F0502020204030204" pitchFamily="34" charset="0"/>
                <a:cs typeface="Times New Roman" panose="02020603050405020304" pitchFamily="18" charset="0"/>
              </a:rPr>
              <a:t> ! περίπου των γονιδίων </a:t>
            </a:r>
            <a:r>
              <a:rPr lang="el-GR" sz="1800" b="1" dirty="0">
                <a:effectLst/>
                <a:latin typeface="inherit"/>
                <a:ea typeface="Calibri" panose="020F0502020204030204" pitchFamily="34" charset="0"/>
                <a:cs typeface="Times New Roman" panose="02020603050405020304" pitchFamily="18" charset="0"/>
              </a:rPr>
              <a:t>δεν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οδηγούν σε παραγωγή </a:t>
            </a:r>
            <a:r>
              <a:rPr lang="el-GR" sz="1800" b="1" dirty="0">
                <a:effectLst/>
                <a:latin typeface="inherit"/>
                <a:ea typeface="Calibri" panose="020F0502020204030204" pitchFamily="34" charset="0"/>
                <a:cs typeface="Times New Roman" panose="02020603050405020304" pitchFamily="18" charset="0"/>
              </a:rPr>
              <a:t>πρωτεϊνών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inherit"/>
                <a:ea typeface="Calibri" panose="020F0502020204030204" pitchFamily="34" charset="0"/>
                <a:cs typeface="Times New Roman" panose="02020603050405020304" pitchFamily="18" charset="0"/>
              </a:rPr>
              <a:t>noncoding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 Οι οδηγίες του </a:t>
            </a:r>
            <a:r>
              <a:rPr lang="el-GR" sz="1800" b="1" dirty="0">
                <a:solidFill>
                  <a:srgbClr val="394753"/>
                </a:solidFill>
                <a:effectLst/>
                <a:latin typeface="inherit"/>
                <a:ea typeface="Calibri" panose="020F0502020204030204" pitchFamily="34" charset="0"/>
                <a:cs typeface="Times New Roman" panose="02020603050405020304" pitchFamily="18" charset="0"/>
              </a:rPr>
              <a:t>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δημιουργούν την κάθε </a:t>
            </a:r>
            <a:r>
              <a:rPr lang="el-GR" sz="1800" b="1" dirty="0">
                <a:solidFill>
                  <a:srgbClr val="394753"/>
                </a:solidFill>
                <a:effectLst/>
                <a:latin typeface="inherit"/>
                <a:ea typeface="Calibri" panose="020F0502020204030204" pitchFamily="34" charset="0"/>
                <a:cs typeface="Times New Roman" panose="02020603050405020304" pitchFamily="18" charset="0"/>
              </a:rPr>
              <a:t>πρωτεΐνη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μέσω δυο βημάτων:</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α) της αντιγραφής της μιας έλικας του DNA σε αγγελιοφόρο ή </a:t>
            </a:r>
            <a:r>
              <a:rPr lang="el-GR" sz="1800" b="1" dirty="0" err="1">
                <a:solidFill>
                  <a:srgbClr val="FF0000"/>
                </a:solidFill>
                <a:effectLst/>
                <a:latin typeface="inherit"/>
                <a:ea typeface="Calibri" panose="020F0502020204030204" pitchFamily="34" charset="0"/>
                <a:cs typeface="Times New Roman" panose="02020603050405020304" pitchFamily="18" charset="0"/>
              </a:rPr>
              <a:t>messenger</a:t>
            </a:r>
            <a:r>
              <a:rPr lang="el-GR" sz="1800" b="1" dirty="0">
                <a:solidFill>
                  <a:srgbClr val="FF0000"/>
                </a:solidFill>
                <a:effectLst/>
                <a:latin typeface="inherit"/>
                <a:ea typeface="Calibri" panose="020F0502020204030204" pitchFamily="34" charset="0"/>
                <a:cs typeface="Times New Roman" panose="02020603050405020304" pitchFamily="18" charset="0"/>
              </a:rPr>
              <a:t> RNA</a:t>
            </a:r>
            <a:r>
              <a:rPr lang="el-GR" sz="1800" dirty="0">
                <a:effectLst/>
                <a:latin typeface="Calibri" panose="020F0502020204030204" pitchFamily="34" charset="0"/>
                <a:ea typeface="Calibri" panose="020F0502020204030204" pitchFamily="34" charset="0"/>
                <a:cs typeface="Times New Roman" panose="02020603050405020304" pitchFamily="18" charset="0"/>
              </a:rPr>
              <a:t> (m-RNA), στον πυρήνα (</a:t>
            </a:r>
            <a:r>
              <a:rPr lang="el-GR" sz="1800" b="1" dirty="0" err="1">
                <a:solidFill>
                  <a:srgbClr val="FF0000"/>
                </a:solidFill>
                <a:effectLst/>
                <a:latin typeface="inherit"/>
                <a:ea typeface="Calibri" panose="020F0502020204030204" pitchFamily="34" charset="0"/>
                <a:cs typeface="Times New Roman" panose="02020603050405020304" pitchFamily="18" charset="0"/>
              </a:rPr>
              <a:t>transcription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β) της μετάφρασης του m-RNA σε σειρά-</a:t>
            </a:r>
            <a:r>
              <a:rPr lang="el-GR" sz="1800" b="0" dirty="0">
                <a:effectLst/>
                <a:latin typeface="Calibri" panose="020F0502020204030204" pitchFamily="34" charset="0"/>
                <a:ea typeface="Calibri" panose="020F0502020204030204" pitchFamily="34" charset="0"/>
                <a:cs typeface="Times New Roman" panose="02020603050405020304" pitchFamily="18" charset="0"/>
              </a:rPr>
              <a:t>αλυσίδα των αμινοξέων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απαρτίζουν την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πρωτεΐνη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συμβαίνει στο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ριβόσωμα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τη βοήθεια του t-RNA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translation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28</a:t>
            </a:fld>
            <a:endParaRPr lang="el-GR"/>
          </a:p>
        </p:txBody>
      </p:sp>
    </p:spTree>
    <p:extLst>
      <p:ext uri="{BB962C8B-B14F-4D97-AF65-F5344CB8AC3E}">
        <p14:creationId xmlns="" xmlns:p14="http://schemas.microsoft.com/office/powerpoint/2010/main" val="306173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Το λείο </a:t>
            </a:r>
            <a:r>
              <a:rPr lang="el-GR" dirty="0" err="1"/>
              <a:t>ενδοπλασματικό</a:t>
            </a:r>
            <a:r>
              <a:rPr lang="el-GR" dirty="0"/>
              <a:t> δίκτυο είναι επίσης γνωστό ως </a:t>
            </a:r>
            <a:r>
              <a:rPr lang="el-GR" dirty="0" err="1"/>
              <a:t>άκοκκο</a:t>
            </a:r>
            <a:r>
              <a:rPr lang="el-GR" dirty="0"/>
              <a:t> ή ομαλό. Χρησιμεύει για διάφορες </a:t>
            </a:r>
            <a:r>
              <a:rPr lang="el-GR" dirty="0" err="1"/>
              <a:t>ενζυμικές</a:t>
            </a:r>
            <a:r>
              <a:rPr lang="el-GR" dirty="0"/>
              <a:t> αντιδράσεις, για τη βιοσύνθεση λιποειδών και ως χώρος αποθήκευσης ασβεστίου στα μυϊκά κύτταρα.</a:t>
            </a:r>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31</a:t>
            </a:fld>
            <a:endParaRPr lang="el-GR"/>
          </a:p>
        </p:txBody>
      </p:sp>
    </p:spTree>
    <p:extLst>
      <p:ext uri="{BB962C8B-B14F-4D97-AF65-F5344CB8AC3E}">
        <p14:creationId xmlns="" xmlns:p14="http://schemas.microsoft.com/office/powerpoint/2010/main" val="3762619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eriod"/>
            </a:pPr>
            <a:r>
              <a:rPr lang="el-GR" dirty="0"/>
              <a:t>Το αδρό </a:t>
            </a:r>
            <a:r>
              <a:rPr lang="el-GR" dirty="0" err="1"/>
              <a:t>ενδοπλασματικό</a:t>
            </a:r>
            <a:r>
              <a:rPr lang="el-GR" dirty="0"/>
              <a:t> δίκτυο είναι επίσης γνωστό ως </a:t>
            </a:r>
            <a:r>
              <a:rPr lang="el-GR" dirty="0" err="1"/>
              <a:t>κοκκόδως</a:t>
            </a:r>
            <a:r>
              <a:rPr lang="el-GR" dirty="0"/>
              <a:t> ή τραχύ. Τα </a:t>
            </a:r>
            <a:r>
              <a:rPr lang="el-GR" dirty="0" err="1"/>
              <a:t>ριβοσώματα</a:t>
            </a:r>
            <a:r>
              <a:rPr lang="el-GR" dirty="0"/>
              <a:t> φαίνονται στο ηλεκτρονικό μικροσκόπιο ως κοκκία</a:t>
            </a:r>
          </a:p>
          <a:p>
            <a:pPr marL="228600" indent="-228600">
              <a:buAutoNum type="arabicPeriod"/>
            </a:pPr>
            <a:r>
              <a:rPr lang="el-GR" dirty="0"/>
              <a:t>Εδώ, λόγω της παρουσίας </a:t>
            </a:r>
            <a:r>
              <a:rPr lang="el-GR" dirty="0" err="1"/>
              <a:t>ριβοσωμάτων</a:t>
            </a:r>
            <a:r>
              <a:rPr lang="el-GR" dirty="0"/>
              <a:t>, παράγονται πρωτεΐνες</a:t>
            </a:r>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32</a:t>
            </a:fld>
            <a:endParaRPr lang="el-GR"/>
          </a:p>
        </p:txBody>
      </p:sp>
    </p:spTree>
    <p:extLst>
      <p:ext uri="{BB962C8B-B14F-4D97-AF65-F5344CB8AC3E}">
        <p14:creationId xmlns="" xmlns:p14="http://schemas.microsoft.com/office/powerpoint/2010/main" val="284894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33</a:t>
            </a:fld>
            <a:endParaRPr lang="el-GR"/>
          </a:p>
        </p:txBody>
      </p:sp>
    </p:spTree>
    <p:extLst>
      <p:ext uri="{BB962C8B-B14F-4D97-AF65-F5344CB8AC3E}">
        <p14:creationId xmlns="" xmlns:p14="http://schemas.microsoft.com/office/powerpoint/2010/main" val="227629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34</a:t>
            </a:fld>
            <a:endParaRPr lang="el-GR"/>
          </a:p>
        </p:txBody>
      </p:sp>
    </p:spTree>
    <p:extLst>
      <p:ext uri="{BB962C8B-B14F-4D97-AF65-F5344CB8AC3E}">
        <p14:creationId xmlns="" xmlns:p14="http://schemas.microsoft.com/office/powerpoint/2010/main" val="2730040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Σύστημα από πεπλατυσμένες κοίλες μεμβρανώδεις </a:t>
            </a:r>
            <a:r>
              <a:rPr lang="el-GR" dirty="0" err="1"/>
              <a:t>κύστεις</a:t>
            </a:r>
            <a:r>
              <a:rPr lang="el-GR" dirty="0"/>
              <a:t>.</a:t>
            </a:r>
          </a:p>
          <a:p>
            <a:r>
              <a:rPr lang="el-GR" dirty="0"/>
              <a:t> • Λειτουργεί σε συνδυασμό με το </a:t>
            </a:r>
            <a:r>
              <a:rPr lang="el-GR" dirty="0" err="1"/>
              <a:t>ενδοπλασματικό</a:t>
            </a:r>
            <a:r>
              <a:rPr lang="el-GR" dirty="0"/>
              <a:t> δίκτυο. Οι </a:t>
            </a:r>
            <a:r>
              <a:rPr lang="el-GR" dirty="0" err="1"/>
              <a:t>μακρομοριακές</a:t>
            </a:r>
            <a:r>
              <a:rPr lang="el-GR" dirty="0"/>
              <a:t> ουσίες (δηλαδή οι πρωτεΐνες) που προέρχονται από το </a:t>
            </a:r>
            <a:r>
              <a:rPr lang="el-GR" dirty="0" err="1"/>
              <a:t>ενδοπλασματικό</a:t>
            </a:r>
            <a:r>
              <a:rPr lang="el-GR" dirty="0"/>
              <a:t> δίκτυο εισέρχονται στη συσκευή </a:t>
            </a:r>
            <a:r>
              <a:rPr lang="el-GR" dirty="0" err="1"/>
              <a:t>Golgi</a:t>
            </a:r>
            <a:r>
              <a:rPr lang="el-GR" dirty="0"/>
              <a:t> όπου υφίστανται τροποποίηση, «</a:t>
            </a:r>
            <a:r>
              <a:rPr lang="el-GR" dirty="0" err="1"/>
              <a:t>πακετάρονται</a:t>
            </a:r>
            <a:r>
              <a:rPr lang="el-GR" dirty="0"/>
              <a:t>» και μεταφέρονται προς την κυτταρική μεμβράνη. Παράλληλα η συσκευή </a:t>
            </a:r>
            <a:r>
              <a:rPr lang="el-GR" dirty="0" err="1"/>
              <a:t>Golgi</a:t>
            </a:r>
            <a:r>
              <a:rPr lang="el-GR" dirty="0"/>
              <a:t> συνθέτει ορισμένους υδατάνθρακες </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35</a:t>
            </a:fld>
            <a:endParaRPr lang="el-GR"/>
          </a:p>
        </p:txBody>
      </p:sp>
    </p:spTree>
    <p:extLst>
      <p:ext uri="{BB962C8B-B14F-4D97-AF65-F5344CB8AC3E}">
        <p14:creationId xmlns="" xmlns:p14="http://schemas.microsoft.com/office/powerpoint/2010/main" val="237361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36</a:t>
            </a:fld>
            <a:endParaRPr lang="el-GR"/>
          </a:p>
        </p:txBody>
      </p:sp>
    </p:spTree>
    <p:extLst>
      <p:ext uri="{BB962C8B-B14F-4D97-AF65-F5344CB8AC3E}">
        <p14:creationId xmlns="" xmlns:p14="http://schemas.microsoft.com/office/powerpoint/2010/main" val="400534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a:t>
            </a:fld>
            <a:endParaRPr lang="el-GR"/>
          </a:p>
        </p:txBody>
      </p:sp>
    </p:spTree>
    <p:extLst>
      <p:ext uri="{BB962C8B-B14F-4D97-AF65-F5344CB8AC3E}">
        <p14:creationId xmlns="" xmlns:p14="http://schemas.microsoft.com/office/powerpoint/2010/main" val="133836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τα «ενεργειακά εργοστάσια» του κυττάρου.</a:t>
            </a:r>
          </a:p>
          <a:p>
            <a:r>
              <a:rPr lang="el-GR" dirty="0"/>
              <a:t>Έχουν σχήμα φασολιού. Περιβάλλονται από διπλή μεμβράνη: εσωτερική και εξωτερική. Η εσωτερική φέρνει πολλές πτυχώσεις. Έχουν δικό τους γενετικό υλικό (DNA) και άρα είναι ημιαυτόνομα. Ποικίλουν σε αριθμό από κύτταρο σε κύτταρο, ανάλογα με τις ενεργειακές ανάγκες του </a:t>
            </a:r>
            <a:r>
              <a:rPr lang="el-GR" dirty="0" err="1"/>
              <a:t>κυττάρου.Εχουν</a:t>
            </a:r>
            <a:r>
              <a:rPr lang="el-GR" dirty="0"/>
              <a:t> τη δυνατότητα να παράγουν κάποιες  </a:t>
            </a:r>
            <a:r>
              <a:rPr lang="el-GR" dirty="0" err="1"/>
              <a:t>πρωτεϊνες</a:t>
            </a:r>
            <a:r>
              <a:rPr lang="el-G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ενέργεια που υπάρχει στις θρεπτικές ουσίες (υδατάνθρακες, </a:t>
            </a:r>
            <a:r>
              <a:rPr lang="el-GR" dirty="0" err="1"/>
              <a:t>πρωτεϊνες</a:t>
            </a:r>
            <a:r>
              <a:rPr lang="el-GR" dirty="0"/>
              <a:t>, λίπη) μετατρέπεται με μια σειρά από πολύπλοκες χημικές αντιδράσεις (</a:t>
            </a:r>
            <a:r>
              <a:rPr lang="el-GR" dirty="0" err="1"/>
              <a:t>γλυκόλυση</a:t>
            </a:r>
            <a:r>
              <a:rPr lang="el-GR" dirty="0"/>
              <a:t>, κύκλος του </a:t>
            </a:r>
            <a:r>
              <a:rPr lang="el-GR" dirty="0" err="1"/>
              <a:t>Krebs</a:t>
            </a:r>
            <a:r>
              <a:rPr lang="el-GR" dirty="0"/>
              <a:t> και οξειδωτική </a:t>
            </a:r>
            <a:r>
              <a:rPr lang="el-GR" dirty="0" err="1"/>
              <a:t>φωσφορυλίωση</a:t>
            </a:r>
            <a:r>
              <a:rPr lang="el-GR" dirty="0"/>
              <a:t>) σε ενέργεια σχηματισμού του μορίου ΑΤΡ (</a:t>
            </a:r>
            <a:r>
              <a:rPr lang="el-GR" dirty="0" err="1"/>
              <a:t>αδενοσινοτριφωσφορικό</a:t>
            </a:r>
            <a:r>
              <a:rPr lang="el-GR" dirty="0"/>
              <a:t> οξύ). Η </a:t>
            </a:r>
            <a:r>
              <a:rPr lang="el-GR" dirty="0" err="1"/>
              <a:t>γλυκόλυση</a:t>
            </a:r>
            <a:r>
              <a:rPr lang="el-GR" dirty="0"/>
              <a:t> αποδίδει λίγη ενέργεια και πραγματοποιείται στο </a:t>
            </a:r>
            <a:r>
              <a:rPr lang="el-GR" dirty="0" err="1"/>
              <a:t>κυτταροδιάλυμα</a:t>
            </a:r>
            <a:r>
              <a:rPr lang="el-GR" dirty="0"/>
              <a:t>. Ο κύκλος του </a:t>
            </a:r>
            <a:r>
              <a:rPr lang="el-GR" dirty="0" err="1"/>
              <a:t>Krebs</a:t>
            </a:r>
            <a:r>
              <a:rPr lang="el-GR" dirty="0"/>
              <a:t> και η οξειδωτική </a:t>
            </a:r>
            <a:r>
              <a:rPr lang="el-GR" dirty="0" err="1"/>
              <a:t>φωσφορυλίωση</a:t>
            </a:r>
            <a:r>
              <a:rPr lang="el-GR" dirty="0"/>
              <a:t> που αποδίδουν την περισσότερη ενέργεια πραγματοποιούνται στο εσωτερικό των μιτοχονδρίων. Οι µ</a:t>
            </a:r>
            <a:r>
              <a:rPr lang="el-GR" dirty="0" err="1"/>
              <a:t>ιτοχονδροπάθειες</a:t>
            </a:r>
            <a:r>
              <a:rPr lang="el-GR" dirty="0"/>
              <a:t> είναι μια κατηγορία ασθενειών οι οποίες οφείλονται στη δυσλειτουργία των μιτοχονδρίων που συνεπάγεται τη μειωμένη σύνθεση ΑΤΡ. Το αποτέλεσμα είναι η εξασθένιση των μυών και η ανικανότητα για άσκηση</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37</a:t>
            </a:fld>
            <a:endParaRPr lang="el-GR"/>
          </a:p>
        </p:txBody>
      </p:sp>
    </p:spTree>
    <p:extLst>
      <p:ext uri="{BB962C8B-B14F-4D97-AF65-F5344CB8AC3E}">
        <p14:creationId xmlns="" xmlns:p14="http://schemas.microsoft.com/office/powerpoint/2010/main" val="382179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Μεμβρανώδεις σάκοι που περιέχουν </a:t>
            </a:r>
            <a:r>
              <a:rPr lang="el-GR" dirty="0" err="1"/>
              <a:t>υδρολυτικά</a:t>
            </a:r>
            <a:r>
              <a:rPr lang="el-GR" dirty="0"/>
              <a:t> ένζυμα. </a:t>
            </a:r>
          </a:p>
          <a:p>
            <a:r>
              <a:rPr lang="el-GR" dirty="0"/>
              <a:t>• </a:t>
            </a:r>
            <a:r>
              <a:rPr lang="el-GR" dirty="0" err="1"/>
              <a:t>Πέπτουν</a:t>
            </a:r>
            <a:r>
              <a:rPr lang="el-GR" dirty="0"/>
              <a:t> ξένα σώματα και φθαρμένα τμήματα κυττάρων. Αποτελούν το ενδοκυττάριο πεπτικό σύστημα</a:t>
            </a:r>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39</a:t>
            </a:fld>
            <a:endParaRPr lang="el-GR"/>
          </a:p>
        </p:txBody>
      </p:sp>
    </p:spTree>
    <p:extLst>
      <p:ext uri="{BB962C8B-B14F-4D97-AF65-F5344CB8AC3E}">
        <p14:creationId xmlns="" xmlns:p14="http://schemas.microsoft.com/office/powerpoint/2010/main" val="1220532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40</a:t>
            </a:fld>
            <a:endParaRPr lang="el-GR"/>
          </a:p>
        </p:txBody>
      </p:sp>
    </p:spTree>
    <p:extLst>
      <p:ext uri="{BB962C8B-B14F-4D97-AF65-F5344CB8AC3E}">
        <p14:creationId xmlns="" xmlns:p14="http://schemas.microsoft.com/office/powerpoint/2010/main" val="2709326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41</a:t>
            </a:fld>
            <a:endParaRPr lang="el-GR"/>
          </a:p>
        </p:txBody>
      </p:sp>
    </p:spTree>
    <p:extLst>
      <p:ext uri="{BB962C8B-B14F-4D97-AF65-F5344CB8AC3E}">
        <p14:creationId xmlns="" xmlns:p14="http://schemas.microsoft.com/office/powerpoint/2010/main" val="3209820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42</a:t>
            </a:fld>
            <a:endParaRPr lang="el-GR"/>
          </a:p>
        </p:txBody>
      </p:sp>
    </p:spTree>
    <p:extLst>
      <p:ext uri="{BB962C8B-B14F-4D97-AF65-F5344CB8AC3E}">
        <p14:creationId xmlns="" xmlns:p14="http://schemas.microsoft.com/office/powerpoint/2010/main" val="1173275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43</a:t>
            </a:fld>
            <a:endParaRPr lang="el-GR"/>
          </a:p>
        </p:txBody>
      </p:sp>
    </p:spTree>
    <p:extLst>
      <p:ext uri="{BB962C8B-B14F-4D97-AF65-F5344CB8AC3E}">
        <p14:creationId xmlns="" xmlns:p14="http://schemas.microsoft.com/office/powerpoint/2010/main" val="115913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44</a:t>
            </a:fld>
            <a:endParaRPr lang="el-GR"/>
          </a:p>
        </p:txBody>
      </p:sp>
    </p:spTree>
    <p:extLst>
      <p:ext uri="{BB962C8B-B14F-4D97-AF65-F5344CB8AC3E}">
        <p14:creationId xmlns="" xmlns:p14="http://schemas.microsoft.com/office/powerpoint/2010/main" val="2082255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46</a:t>
            </a:fld>
            <a:endParaRPr lang="el-GR"/>
          </a:p>
        </p:txBody>
      </p:sp>
    </p:spTree>
    <p:extLst>
      <p:ext uri="{BB962C8B-B14F-4D97-AF65-F5344CB8AC3E}">
        <p14:creationId xmlns="" xmlns:p14="http://schemas.microsoft.com/office/powerpoint/2010/main" val="223562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47</a:t>
            </a:fld>
            <a:endParaRPr lang="el-GR"/>
          </a:p>
        </p:txBody>
      </p:sp>
    </p:spTree>
    <p:extLst>
      <p:ext uri="{BB962C8B-B14F-4D97-AF65-F5344CB8AC3E}">
        <p14:creationId xmlns="" xmlns:p14="http://schemas.microsoft.com/office/powerpoint/2010/main" val="376907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48</a:t>
            </a:fld>
            <a:endParaRPr lang="el-GR"/>
          </a:p>
        </p:txBody>
      </p:sp>
    </p:spTree>
    <p:extLst>
      <p:ext uri="{BB962C8B-B14F-4D97-AF65-F5344CB8AC3E}">
        <p14:creationId xmlns="" xmlns:p14="http://schemas.microsoft.com/office/powerpoint/2010/main" val="52235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5</a:t>
            </a:fld>
            <a:endParaRPr lang="el-GR"/>
          </a:p>
        </p:txBody>
      </p:sp>
    </p:spTree>
    <p:extLst>
      <p:ext uri="{BB962C8B-B14F-4D97-AF65-F5344CB8AC3E}">
        <p14:creationId xmlns="" xmlns:p14="http://schemas.microsoft.com/office/powerpoint/2010/main" val="3613696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49</a:t>
            </a:fld>
            <a:endParaRPr lang="el-GR"/>
          </a:p>
        </p:txBody>
      </p:sp>
    </p:spTree>
    <p:extLst>
      <p:ext uri="{BB962C8B-B14F-4D97-AF65-F5344CB8AC3E}">
        <p14:creationId xmlns="" xmlns:p14="http://schemas.microsoft.com/office/powerpoint/2010/main" val="241681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51</a:t>
            </a:fld>
            <a:endParaRPr lang="el-GR"/>
          </a:p>
        </p:txBody>
      </p:sp>
    </p:spTree>
    <p:extLst>
      <p:ext uri="{BB962C8B-B14F-4D97-AF65-F5344CB8AC3E}">
        <p14:creationId xmlns="" xmlns:p14="http://schemas.microsoft.com/office/powerpoint/2010/main" val="7107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53</a:t>
            </a:fld>
            <a:endParaRPr lang="el-GR"/>
          </a:p>
        </p:txBody>
      </p:sp>
    </p:spTree>
    <p:extLst>
      <p:ext uri="{BB962C8B-B14F-4D97-AF65-F5344CB8AC3E}">
        <p14:creationId xmlns="" xmlns:p14="http://schemas.microsoft.com/office/powerpoint/2010/main" val="1418517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55</a:t>
            </a:fld>
            <a:endParaRPr lang="el-GR"/>
          </a:p>
        </p:txBody>
      </p:sp>
    </p:spTree>
    <p:extLst>
      <p:ext uri="{BB962C8B-B14F-4D97-AF65-F5344CB8AC3E}">
        <p14:creationId xmlns="" xmlns:p14="http://schemas.microsoft.com/office/powerpoint/2010/main" val="2048627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57</a:t>
            </a:fld>
            <a:endParaRPr lang="el-GR"/>
          </a:p>
        </p:txBody>
      </p:sp>
    </p:spTree>
    <p:extLst>
      <p:ext uri="{BB962C8B-B14F-4D97-AF65-F5344CB8AC3E}">
        <p14:creationId xmlns="" xmlns:p14="http://schemas.microsoft.com/office/powerpoint/2010/main" val="3956408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60</a:t>
            </a:fld>
            <a:endParaRPr lang="el-GR"/>
          </a:p>
        </p:txBody>
      </p:sp>
    </p:spTree>
    <p:extLst>
      <p:ext uri="{BB962C8B-B14F-4D97-AF65-F5344CB8AC3E}">
        <p14:creationId xmlns="" xmlns:p14="http://schemas.microsoft.com/office/powerpoint/2010/main" val="1346950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62</a:t>
            </a:fld>
            <a:endParaRPr lang="el-GR"/>
          </a:p>
        </p:txBody>
      </p:sp>
    </p:spTree>
    <p:extLst>
      <p:ext uri="{BB962C8B-B14F-4D97-AF65-F5344CB8AC3E}">
        <p14:creationId xmlns="" xmlns:p14="http://schemas.microsoft.com/office/powerpoint/2010/main" val="3519498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63</a:t>
            </a:fld>
            <a:endParaRPr lang="el-GR"/>
          </a:p>
        </p:txBody>
      </p:sp>
    </p:spTree>
    <p:extLst>
      <p:ext uri="{BB962C8B-B14F-4D97-AF65-F5344CB8AC3E}">
        <p14:creationId xmlns="" xmlns:p14="http://schemas.microsoft.com/office/powerpoint/2010/main" val="3292256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64</a:t>
            </a:fld>
            <a:endParaRPr lang="el-GR"/>
          </a:p>
        </p:txBody>
      </p:sp>
    </p:spTree>
    <p:extLst>
      <p:ext uri="{BB962C8B-B14F-4D97-AF65-F5344CB8AC3E}">
        <p14:creationId xmlns="" xmlns:p14="http://schemas.microsoft.com/office/powerpoint/2010/main" val="3970481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65</a:t>
            </a:fld>
            <a:endParaRPr lang="el-GR"/>
          </a:p>
        </p:txBody>
      </p:sp>
    </p:spTree>
    <p:extLst>
      <p:ext uri="{BB962C8B-B14F-4D97-AF65-F5344CB8AC3E}">
        <p14:creationId xmlns="" xmlns:p14="http://schemas.microsoft.com/office/powerpoint/2010/main" val="256851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 Ο ανθρώπινος οργανισμός αποτελείται από 40-100  τρισεκατομμύρια κύτταρα με την μεγάλη  πλειοψηφία  τους να είναι 25-30 τρισεκατομμύρια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ερυθροκύτταρα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κύτταρο είναι η βασική ζωντανή μονάδα του οργανισμού αποτελείται από νερό 70% ,από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πρωτείνες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18% από λίπη 5% ,υδατάνθρακες και 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νουκλεινικά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οξέα </a:t>
            </a:r>
            <a:r>
              <a:rPr lang="en-US" sz="1800" dirty="0">
                <a:effectLst/>
                <a:latin typeface="Calibri" panose="020F0502020204030204" pitchFamily="34" charset="0"/>
                <a:ea typeface="Calibri" panose="020F0502020204030204" pitchFamily="34" charset="0"/>
                <a:cs typeface="Times New Roman" panose="02020603050405020304" pitchFamily="18" charset="0"/>
              </a:rPr>
              <a:t>DNA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n-US" sz="1800" dirty="0">
                <a:effectLst/>
                <a:latin typeface="Calibri" panose="020F0502020204030204" pitchFamily="34" charset="0"/>
                <a:ea typeface="Calibri" panose="020F0502020204030204" pitchFamily="34" charset="0"/>
                <a:cs typeface="Times New Roman" panose="02020603050405020304" pitchFamily="18" charset="0"/>
              </a:rPr>
              <a:t>RNA</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Γι’ αυτό τον λόγο το κύτταρο χαρακτηρίζεται ως η βασική μονάδα της ζωής. Όπως ένα κτίριο αποτελείται από πολλά τούβλα, έτσι και ένα φυτό ή ζώο αποτελείται από πολλά μικροσκοπικά κύτταρα. Γι’ αυτό οργανισμοί όπως τα φυτά και τα ζώα ονομάζονται </a:t>
            </a:r>
            <a:r>
              <a:rPr lang="el-GR"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πολυκύτταροι</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Yπάρχουν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όμως και μονοκύτταροι οργανισμοί, όπως η αμοιβάδα, που αποτελούνται από ένα μόνο κύτταρο. Οι οργανισμοί αυτοί είναι ορατοί μόνο με τη βοήθεια του μικροσκοπίου</a:t>
            </a:r>
            <a:r>
              <a:rPr lang="el-GR"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a:t>
            </a:fld>
            <a:endParaRPr lang="el-GR"/>
          </a:p>
        </p:txBody>
      </p:sp>
    </p:spTree>
    <p:extLst>
      <p:ext uri="{BB962C8B-B14F-4D97-AF65-F5344CB8AC3E}">
        <p14:creationId xmlns="" xmlns:p14="http://schemas.microsoft.com/office/powerpoint/2010/main" val="6451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66</a:t>
            </a:fld>
            <a:endParaRPr lang="el-GR"/>
          </a:p>
        </p:txBody>
      </p:sp>
    </p:spTree>
    <p:extLst>
      <p:ext uri="{BB962C8B-B14F-4D97-AF65-F5344CB8AC3E}">
        <p14:creationId xmlns="" xmlns:p14="http://schemas.microsoft.com/office/powerpoint/2010/main" val="3871123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67</a:t>
            </a:fld>
            <a:endParaRPr lang="el-GR"/>
          </a:p>
        </p:txBody>
      </p:sp>
    </p:spTree>
    <p:extLst>
      <p:ext uri="{BB962C8B-B14F-4D97-AF65-F5344CB8AC3E}">
        <p14:creationId xmlns="" xmlns:p14="http://schemas.microsoft.com/office/powerpoint/2010/main" val="3294563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68</a:t>
            </a:fld>
            <a:endParaRPr lang="el-GR"/>
          </a:p>
        </p:txBody>
      </p:sp>
    </p:spTree>
    <p:extLst>
      <p:ext uri="{BB962C8B-B14F-4D97-AF65-F5344CB8AC3E}">
        <p14:creationId xmlns="" xmlns:p14="http://schemas.microsoft.com/office/powerpoint/2010/main" val="1756802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69</a:t>
            </a:fld>
            <a:endParaRPr lang="el-GR"/>
          </a:p>
        </p:txBody>
      </p:sp>
    </p:spTree>
    <p:extLst>
      <p:ext uri="{BB962C8B-B14F-4D97-AF65-F5344CB8AC3E}">
        <p14:creationId xmlns="" xmlns:p14="http://schemas.microsoft.com/office/powerpoint/2010/main" val="1728714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70</a:t>
            </a:fld>
            <a:endParaRPr lang="el-GR"/>
          </a:p>
        </p:txBody>
      </p:sp>
    </p:spTree>
    <p:extLst>
      <p:ext uri="{BB962C8B-B14F-4D97-AF65-F5344CB8AC3E}">
        <p14:creationId xmlns="" xmlns:p14="http://schemas.microsoft.com/office/powerpoint/2010/main" val="3320490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71</a:t>
            </a:fld>
            <a:endParaRPr lang="el-GR"/>
          </a:p>
        </p:txBody>
      </p:sp>
    </p:spTree>
    <p:extLst>
      <p:ext uri="{BB962C8B-B14F-4D97-AF65-F5344CB8AC3E}">
        <p14:creationId xmlns="" xmlns:p14="http://schemas.microsoft.com/office/powerpoint/2010/main" val="401529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συσταλεί και να εκτοξεύσει το αίμα ο καρδιακός μυς, πρέπει να διεγερθεί από ηλεκτρικό ρεύμα που η καρδιά παράγει μόνη της, στον φλεβόκομβο.</a:t>
            </a:r>
          </a:p>
          <a:p>
            <a:r>
              <a:rPr lang="el-GR" dirty="0"/>
              <a:t># Το ηλεκτρικό ρεύμα της καρδιάς δημιουργείται με τη διάδοση των </a:t>
            </a:r>
            <a:r>
              <a:rPr lang="el-GR" dirty="0" err="1"/>
              <a:t>εκπολώσεων</a:t>
            </a:r>
            <a:r>
              <a:rPr lang="el-GR" dirty="0"/>
              <a:t> και </a:t>
            </a:r>
            <a:r>
              <a:rPr lang="el-GR" dirty="0" err="1"/>
              <a:t>επαναπολώσεων</a:t>
            </a:r>
            <a:r>
              <a:rPr lang="el-GR" dirty="0"/>
              <a:t> (δυναμικό ενέργειας- </a:t>
            </a:r>
            <a:r>
              <a:rPr lang="el-GR" dirty="0" err="1"/>
              <a:t>action</a:t>
            </a:r>
            <a:r>
              <a:rPr lang="el-GR" dirty="0"/>
              <a:t> </a:t>
            </a:r>
            <a:r>
              <a:rPr lang="el-GR" dirty="0" err="1"/>
              <a:t>potential</a:t>
            </a:r>
            <a:r>
              <a:rPr lang="el-GR" dirty="0"/>
              <a:t>) από το φλεβόκομβο και μέχρι τα κοιλιακά </a:t>
            </a:r>
            <a:r>
              <a:rPr lang="el-GR" dirty="0" err="1"/>
              <a:t>μυοκύτταρα</a:t>
            </a:r>
            <a:r>
              <a:rPr lang="en-US" dirty="0"/>
              <a:t>.</a:t>
            </a:r>
            <a:endParaRPr lang="el-GR" dirty="0"/>
          </a:p>
          <a:p>
            <a:r>
              <a:rPr lang="el-GR" dirty="0"/>
              <a:t># Τα </a:t>
            </a:r>
            <a:r>
              <a:rPr lang="el-GR" dirty="0" err="1"/>
              <a:t>μυοκύτταρα</a:t>
            </a:r>
            <a:r>
              <a:rPr lang="el-GR" dirty="0"/>
              <a:t> της Καρδιάς χρειάζεται να </a:t>
            </a:r>
            <a:r>
              <a:rPr lang="el-GR" dirty="0" err="1"/>
              <a:t>Εκπολωθούν</a:t>
            </a:r>
            <a:r>
              <a:rPr lang="el-GR" dirty="0"/>
              <a:t> για να γίνει η Σύσπαση τους και να </a:t>
            </a:r>
            <a:r>
              <a:rPr lang="el-GR" dirty="0" err="1"/>
              <a:t>Επαναπολωθούν</a:t>
            </a:r>
            <a:r>
              <a:rPr lang="el-GR" dirty="0"/>
              <a:t> για να ακολουθήσει η Χαλάρωση τους.</a:t>
            </a:r>
          </a:p>
          <a:p>
            <a:r>
              <a:rPr lang="el-GR" dirty="0"/>
              <a:t># Για να διατηρείται ο κύκλος της </a:t>
            </a:r>
            <a:r>
              <a:rPr lang="el-GR" dirty="0" err="1"/>
              <a:t>Εκπόλωσης</a:t>
            </a:r>
            <a:r>
              <a:rPr lang="el-GR" dirty="0"/>
              <a:t>&gt; Σύσπασης&gt; </a:t>
            </a:r>
            <a:r>
              <a:rPr lang="el-GR" dirty="0" err="1"/>
              <a:t>Επαναπόλωσης</a:t>
            </a:r>
            <a:r>
              <a:rPr lang="el-GR" dirty="0"/>
              <a:t>&gt; Χαλάρωσης, μεταβάλλεται διαδοχικά το ηλεκτρικό δυναμικό στο εσωτερικό των </a:t>
            </a:r>
            <a:r>
              <a:rPr lang="el-GR" dirty="0" err="1"/>
              <a:t>μυοκυττάρων</a:t>
            </a:r>
            <a:r>
              <a:rPr lang="el-GR" dirty="0"/>
              <a:t>.</a:t>
            </a:r>
          </a:p>
          <a:p>
            <a:r>
              <a:rPr lang="el-GR" dirty="0"/>
              <a:t># Η </a:t>
            </a:r>
            <a:r>
              <a:rPr lang="el-GR" dirty="0" err="1"/>
              <a:t>Εκπόλωση</a:t>
            </a:r>
            <a:r>
              <a:rPr lang="el-GR" dirty="0"/>
              <a:t> συμβαίνει λόγω εισόδου ιόντων Νατρίου (αρχικά) και Ασβεστίου (στη συνέχεια) στο εσωτερικό του </a:t>
            </a:r>
            <a:r>
              <a:rPr lang="el-GR" dirty="0" err="1"/>
              <a:t>μυοκυττάρου</a:t>
            </a:r>
            <a:r>
              <a:rPr lang="el-GR" dirty="0"/>
              <a:t>, οπότε το φορτίο στο εσωτερικό από τα – 90 </a:t>
            </a:r>
            <a:r>
              <a:rPr lang="el-GR" dirty="0" err="1"/>
              <a:t>mV</a:t>
            </a:r>
            <a:r>
              <a:rPr lang="el-GR" dirty="0"/>
              <a:t> αυξάνεται σε λίγο πάνω από τα 0 </a:t>
            </a:r>
            <a:r>
              <a:rPr lang="el-GR" dirty="0" err="1"/>
              <a:t>mV</a:t>
            </a:r>
            <a:r>
              <a:rPr lang="el-GR" dirty="0"/>
              <a:t>.</a:t>
            </a:r>
          </a:p>
          <a:p>
            <a:r>
              <a:rPr lang="el-GR" dirty="0"/>
              <a:t># Η </a:t>
            </a:r>
            <a:r>
              <a:rPr lang="el-GR" dirty="0" err="1"/>
              <a:t>Επαναπόλωση</a:t>
            </a:r>
            <a:r>
              <a:rPr lang="el-GR" dirty="0"/>
              <a:t> γίνεται λόγω εξόδου ιόντων Καλίου από το εσωτερικό του </a:t>
            </a:r>
            <a:r>
              <a:rPr lang="el-GR" dirty="0" err="1"/>
              <a:t>μυοκυττάρου</a:t>
            </a:r>
            <a:r>
              <a:rPr lang="el-GR" dirty="0"/>
              <a:t>, οπότε το φορτίο στο εσωτερικό ξανακατεβαίνει στα – 90 </a:t>
            </a:r>
            <a:r>
              <a:rPr lang="el-GR" dirty="0" err="1"/>
              <a:t>mV</a:t>
            </a:r>
            <a:r>
              <a:rPr lang="el-GR" dirty="0"/>
              <a:t>.</a:t>
            </a:r>
          </a:p>
          <a:p>
            <a:r>
              <a:rPr lang="el-GR" dirty="0"/>
              <a:t># Στη φάση της ηρεμίας ειδικές πρωτεϊνικές αντλίες στη μεμβράνη του </a:t>
            </a:r>
            <a:r>
              <a:rPr lang="el-GR" dirty="0" err="1"/>
              <a:t>μυοκυττάρου</a:t>
            </a:r>
            <a:r>
              <a:rPr lang="el-GR" dirty="0"/>
              <a:t>, επαναφέρουν το Ασβέστιο και το Νάτριο σε πολύ μεγαλύτερη συγκέντρωση στο εξωτερικό του, ενώ αντίθετα επαναφέρουν το Κάλιο σε μεγαλύτερη συγκέντρωση στο εσωτερικό του, ώστε να ξαναρχίσει ο κύκλος </a:t>
            </a:r>
            <a:r>
              <a:rPr lang="el-GR" dirty="0" err="1"/>
              <a:t>Εκπόλωσης</a:t>
            </a:r>
            <a:r>
              <a:rPr lang="el-GR" dirty="0"/>
              <a:t> – </a:t>
            </a:r>
            <a:r>
              <a:rPr lang="el-GR" dirty="0" err="1"/>
              <a:t>Επαναπόλωσης</a:t>
            </a:r>
            <a:r>
              <a:rPr lang="el-GR" dirty="0"/>
              <a:t>.</a:t>
            </a:r>
          </a:p>
          <a:p>
            <a:r>
              <a:rPr lang="el-GR" dirty="0"/>
              <a:t># Η σύσπαση του </a:t>
            </a:r>
            <a:r>
              <a:rPr lang="el-GR" dirty="0" err="1"/>
              <a:t>μυοκυττάρου</a:t>
            </a:r>
            <a:r>
              <a:rPr lang="el-GR" dirty="0"/>
              <a:t> ξεκινά με τη σύνδεση ιόντων Ασβεστίου στην </a:t>
            </a:r>
            <a:r>
              <a:rPr lang="el-GR" dirty="0" err="1"/>
              <a:t>Τροπονίνη</a:t>
            </a:r>
            <a:r>
              <a:rPr lang="el-GR" dirty="0"/>
              <a:t> C. Έτσι προκαλείται τελικά το “τράβηγμα” της </a:t>
            </a:r>
            <a:r>
              <a:rPr lang="el-GR" dirty="0" err="1"/>
              <a:t>Ακτίνης</a:t>
            </a:r>
            <a:r>
              <a:rPr lang="el-GR" dirty="0"/>
              <a:t> από τη </a:t>
            </a:r>
            <a:r>
              <a:rPr lang="el-GR" dirty="0" err="1"/>
              <a:t>Μυοσίνη</a:t>
            </a:r>
            <a:r>
              <a:rPr lang="el-GR" dirty="0"/>
              <a:t>.</a:t>
            </a:r>
          </a:p>
          <a:p>
            <a:r>
              <a:rPr lang="el-GR" dirty="0"/>
              <a:t># Το </a:t>
            </a:r>
            <a:r>
              <a:rPr lang="el-GR" dirty="0" err="1"/>
              <a:t>ΗΚΓφημα</a:t>
            </a:r>
            <a:r>
              <a:rPr lang="el-GR" dirty="0"/>
              <a:t> δείχνει τις μεταβολές στο ηλεκτρικό δυναμικό που συμβαίνουν διαδοχικά (την παραγωγή και εξάπλωση του ηλεκτρικού ρεύματος στην καρδιά).</a:t>
            </a:r>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72</a:t>
            </a:fld>
            <a:endParaRPr lang="el-GR"/>
          </a:p>
        </p:txBody>
      </p:sp>
    </p:spTree>
    <p:extLst>
      <p:ext uri="{BB962C8B-B14F-4D97-AF65-F5344CB8AC3E}">
        <p14:creationId xmlns="" xmlns:p14="http://schemas.microsoft.com/office/powerpoint/2010/main" val="5700835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73</a:t>
            </a:fld>
            <a:endParaRPr lang="el-GR"/>
          </a:p>
        </p:txBody>
      </p:sp>
    </p:spTree>
    <p:extLst>
      <p:ext uri="{BB962C8B-B14F-4D97-AF65-F5344CB8AC3E}">
        <p14:creationId xmlns="" xmlns:p14="http://schemas.microsoft.com/office/powerpoint/2010/main" val="3529165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74</a:t>
            </a:fld>
            <a:endParaRPr lang="el-GR"/>
          </a:p>
        </p:txBody>
      </p:sp>
    </p:spTree>
    <p:extLst>
      <p:ext uri="{BB962C8B-B14F-4D97-AF65-F5344CB8AC3E}">
        <p14:creationId xmlns="" xmlns:p14="http://schemas.microsoft.com/office/powerpoint/2010/main" val="2759002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77</a:t>
            </a:fld>
            <a:endParaRPr lang="el-GR"/>
          </a:p>
        </p:txBody>
      </p:sp>
    </p:spTree>
    <p:extLst>
      <p:ext uri="{BB962C8B-B14F-4D97-AF65-F5344CB8AC3E}">
        <p14:creationId xmlns="" xmlns:p14="http://schemas.microsoft.com/office/powerpoint/2010/main" val="320836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a:t>
            </a:fld>
            <a:endParaRPr lang="el-GR"/>
          </a:p>
        </p:txBody>
      </p:sp>
    </p:spTree>
    <p:extLst>
      <p:ext uri="{BB962C8B-B14F-4D97-AF65-F5344CB8AC3E}">
        <p14:creationId xmlns="" xmlns:p14="http://schemas.microsoft.com/office/powerpoint/2010/main" val="3394428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78</a:t>
            </a:fld>
            <a:endParaRPr lang="el-GR"/>
          </a:p>
        </p:txBody>
      </p:sp>
    </p:spTree>
    <p:extLst>
      <p:ext uri="{BB962C8B-B14F-4D97-AF65-F5344CB8AC3E}">
        <p14:creationId xmlns="" xmlns:p14="http://schemas.microsoft.com/office/powerpoint/2010/main" val="601628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79</a:t>
            </a:fld>
            <a:endParaRPr lang="el-GR"/>
          </a:p>
        </p:txBody>
      </p:sp>
    </p:spTree>
    <p:extLst>
      <p:ext uri="{BB962C8B-B14F-4D97-AF65-F5344CB8AC3E}">
        <p14:creationId xmlns="" xmlns:p14="http://schemas.microsoft.com/office/powerpoint/2010/main" val="1531533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80</a:t>
            </a:fld>
            <a:endParaRPr lang="el-GR"/>
          </a:p>
        </p:txBody>
      </p:sp>
    </p:spTree>
    <p:extLst>
      <p:ext uri="{BB962C8B-B14F-4D97-AF65-F5344CB8AC3E}">
        <p14:creationId xmlns="" xmlns:p14="http://schemas.microsoft.com/office/powerpoint/2010/main" val="2389658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81</a:t>
            </a:fld>
            <a:endParaRPr lang="el-GR"/>
          </a:p>
        </p:txBody>
      </p:sp>
    </p:spTree>
    <p:extLst>
      <p:ext uri="{BB962C8B-B14F-4D97-AF65-F5344CB8AC3E}">
        <p14:creationId xmlns="" xmlns:p14="http://schemas.microsoft.com/office/powerpoint/2010/main" val="14775723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82</a:t>
            </a:fld>
            <a:endParaRPr lang="el-GR"/>
          </a:p>
        </p:txBody>
      </p:sp>
    </p:spTree>
    <p:extLst>
      <p:ext uri="{BB962C8B-B14F-4D97-AF65-F5344CB8AC3E}">
        <p14:creationId xmlns="" xmlns:p14="http://schemas.microsoft.com/office/powerpoint/2010/main" val="14932902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85</a:t>
            </a:fld>
            <a:endParaRPr lang="el-GR"/>
          </a:p>
        </p:txBody>
      </p:sp>
    </p:spTree>
    <p:extLst>
      <p:ext uri="{BB962C8B-B14F-4D97-AF65-F5344CB8AC3E}">
        <p14:creationId xmlns="" xmlns:p14="http://schemas.microsoft.com/office/powerpoint/2010/main" val="5349904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86</a:t>
            </a:fld>
            <a:endParaRPr lang="el-GR"/>
          </a:p>
        </p:txBody>
      </p:sp>
    </p:spTree>
    <p:extLst>
      <p:ext uri="{BB962C8B-B14F-4D97-AF65-F5344CB8AC3E}">
        <p14:creationId xmlns="" xmlns:p14="http://schemas.microsoft.com/office/powerpoint/2010/main" val="26743052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87</a:t>
            </a:fld>
            <a:endParaRPr lang="el-GR"/>
          </a:p>
        </p:txBody>
      </p:sp>
    </p:spTree>
    <p:extLst>
      <p:ext uri="{BB962C8B-B14F-4D97-AF65-F5344CB8AC3E}">
        <p14:creationId xmlns="" xmlns:p14="http://schemas.microsoft.com/office/powerpoint/2010/main" val="5686192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88</a:t>
            </a:fld>
            <a:endParaRPr lang="el-GR"/>
          </a:p>
        </p:txBody>
      </p:sp>
    </p:spTree>
    <p:extLst>
      <p:ext uri="{BB962C8B-B14F-4D97-AF65-F5344CB8AC3E}">
        <p14:creationId xmlns="" xmlns:p14="http://schemas.microsoft.com/office/powerpoint/2010/main" val="8603663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89</a:t>
            </a:fld>
            <a:endParaRPr lang="el-GR"/>
          </a:p>
        </p:txBody>
      </p:sp>
    </p:spTree>
    <p:extLst>
      <p:ext uri="{BB962C8B-B14F-4D97-AF65-F5344CB8AC3E}">
        <p14:creationId xmlns="" xmlns:p14="http://schemas.microsoft.com/office/powerpoint/2010/main" val="242093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10</a:t>
            </a:fld>
            <a:endParaRPr lang="el-GR"/>
          </a:p>
        </p:txBody>
      </p:sp>
    </p:spTree>
    <p:extLst>
      <p:ext uri="{BB962C8B-B14F-4D97-AF65-F5344CB8AC3E}">
        <p14:creationId xmlns="" xmlns:p14="http://schemas.microsoft.com/office/powerpoint/2010/main" val="6731920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91</a:t>
            </a:fld>
            <a:endParaRPr lang="el-GR"/>
          </a:p>
        </p:txBody>
      </p:sp>
    </p:spTree>
    <p:extLst>
      <p:ext uri="{BB962C8B-B14F-4D97-AF65-F5344CB8AC3E}">
        <p14:creationId xmlns="" xmlns:p14="http://schemas.microsoft.com/office/powerpoint/2010/main" val="42626354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92</a:t>
            </a:fld>
            <a:endParaRPr lang="el-GR"/>
          </a:p>
        </p:txBody>
      </p:sp>
    </p:spTree>
    <p:extLst>
      <p:ext uri="{BB962C8B-B14F-4D97-AF65-F5344CB8AC3E}">
        <p14:creationId xmlns="" xmlns:p14="http://schemas.microsoft.com/office/powerpoint/2010/main" val="707532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94</a:t>
            </a:fld>
            <a:endParaRPr lang="el-GR"/>
          </a:p>
        </p:txBody>
      </p:sp>
    </p:spTree>
    <p:extLst>
      <p:ext uri="{BB962C8B-B14F-4D97-AF65-F5344CB8AC3E}">
        <p14:creationId xmlns="" xmlns:p14="http://schemas.microsoft.com/office/powerpoint/2010/main" val="24066548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95</a:t>
            </a:fld>
            <a:endParaRPr lang="el-GR"/>
          </a:p>
        </p:txBody>
      </p:sp>
    </p:spTree>
    <p:extLst>
      <p:ext uri="{BB962C8B-B14F-4D97-AF65-F5344CB8AC3E}">
        <p14:creationId xmlns="" xmlns:p14="http://schemas.microsoft.com/office/powerpoint/2010/main" val="25934971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96</a:t>
            </a:fld>
            <a:endParaRPr lang="el-GR"/>
          </a:p>
        </p:txBody>
      </p:sp>
    </p:spTree>
    <p:extLst>
      <p:ext uri="{BB962C8B-B14F-4D97-AF65-F5344CB8AC3E}">
        <p14:creationId xmlns="" xmlns:p14="http://schemas.microsoft.com/office/powerpoint/2010/main" val="388688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11</a:t>
            </a:fld>
            <a:endParaRPr lang="el-GR"/>
          </a:p>
        </p:txBody>
      </p:sp>
    </p:spTree>
    <p:extLst>
      <p:ext uri="{BB962C8B-B14F-4D97-AF65-F5344CB8AC3E}">
        <p14:creationId xmlns="" xmlns:p14="http://schemas.microsoft.com/office/powerpoint/2010/main" val="168210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βασικές κατηγορίες κυττάρων είναι 3, τα </a:t>
            </a:r>
            <a:r>
              <a:rPr lang="el-GR" sz="1800" b="1" dirty="0">
                <a:solidFill>
                  <a:srgbClr val="394753"/>
                </a:solidFill>
                <a:effectLst/>
                <a:latin typeface="inherit"/>
                <a:ea typeface="Calibri" panose="020F0502020204030204" pitchFamily="34" charset="0"/>
                <a:cs typeface="Times New Roman" panose="02020603050405020304" pitchFamily="18" charset="0"/>
              </a:rPr>
              <a:t>σωματικά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κύτταρα (με περίπου 200 διαφορετικά, εξειδικευμένα είδη), τα </a:t>
            </a:r>
            <a:r>
              <a:rPr lang="el-GR" sz="1800" b="1" dirty="0" err="1">
                <a:solidFill>
                  <a:srgbClr val="394753"/>
                </a:solidFill>
                <a:effectLst/>
                <a:latin typeface="inherit"/>
                <a:ea typeface="Calibri" panose="020F0502020204030204" pitchFamily="34" charset="0"/>
                <a:cs typeface="Times New Roman" panose="02020603050405020304" pitchFamily="18" charset="0"/>
              </a:rPr>
              <a:t>βλαστοκύτταρα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stem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cells</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τα </a:t>
            </a:r>
            <a:r>
              <a:rPr lang="el-GR" sz="1800" b="1" dirty="0">
                <a:solidFill>
                  <a:srgbClr val="394753"/>
                </a:solidFill>
                <a:effectLst/>
                <a:latin typeface="inherit"/>
                <a:ea typeface="Calibri" panose="020F0502020204030204" pitchFamily="34" charset="0"/>
                <a:cs typeface="Times New Roman" panose="02020603050405020304" pitchFamily="18" charset="0"/>
              </a:rPr>
              <a:t>γεννητικά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κύτταρα 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cells</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(αυτά μέσω της μείωσης, δημιουργούν τους γαμέτες που έχουν 23 μονά χρωματοσώματα, δηλαδή το ωάριο ή το σπερματοζωάριο).Όλα τα διαφορετικά κύτταρα του σώματος, παρ’ όλο που έχουν διαφορετικές λειτουργίες και χαρακτηριστικά (όπως το μέγεθος, το σχήμα κλπ.), προέρχονται από το ένα- αρχικό, πρώτο κύτταρο του σώματος, το </a:t>
            </a:r>
            <a:r>
              <a:rPr lang="el-GR" sz="1800" b="1" dirty="0">
                <a:solidFill>
                  <a:srgbClr val="394753"/>
                </a:solidFill>
                <a:effectLst/>
                <a:latin typeface="inherit"/>
                <a:ea typeface="Calibri" panose="020F0502020204030204" pitchFamily="34" charset="0"/>
                <a:cs typeface="Times New Roman" panose="02020603050405020304" pitchFamily="18" charset="0"/>
              </a:rPr>
              <a:t>γονιμοποιημένο ωάριο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(λέγεται </a:t>
            </a:r>
            <a:r>
              <a:rPr lang="el-GR" sz="1800" b="1" dirty="0" err="1">
                <a:solidFill>
                  <a:srgbClr val="394753"/>
                </a:solidFill>
                <a:effectLst/>
                <a:latin typeface="inherit"/>
                <a:ea typeface="Calibri" panose="020F0502020204030204" pitchFamily="34" charset="0"/>
                <a:cs typeface="Times New Roman" panose="02020603050405020304" pitchFamily="18" charset="0"/>
              </a:rPr>
              <a:t>ζυγώτης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έτσι </a:t>
            </a:r>
            <a:r>
              <a:rPr lang="el-GR" sz="1800" b="1" dirty="0">
                <a:solidFill>
                  <a:srgbClr val="394753"/>
                </a:solidFill>
                <a:effectLst/>
                <a:latin typeface="inherit"/>
                <a:ea typeface="Calibri" panose="020F0502020204030204" pitchFamily="34" charset="0"/>
                <a:cs typeface="Times New Roman" panose="02020603050405020304" pitchFamily="18" charset="0"/>
              </a:rPr>
              <a:t>ΟΛΑ τα κύτταρα μας έχουν ακριβώς το ίδιο, αρχικό DNA</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23 ζεύγη χρωματοσωμάτων).</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Κατά την αρχική ανάπτυξη του εμβρύου δημιουργούνται τα διαφορετικά κύτταρα (</a:t>
            </a:r>
            <a:r>
              <a:rPr lang="el-GR" sz="1800" b="1" dirty="0">
                <a:solidFill>
                  <a:srgbClr val="394753"/>
                </a:solidFill>
                <a:effectLst/>
                <a:latin typeface="inherit"/>
                <a:ea typeface="Calibri" panose="020F0502020204030204" pitchFamily="34" charset="0"/>
                <a:cs typeface="Times New Roman" panose="02020603050405020304" pitchFamily="18" charset="0"/>
              </a:rPr>
              <a:t>κυτταρική διαφοροποίηση ή </a:t>
            </a:r>
            <a:r>
              <a:rPr lang="el-GR" sz="1800" b="1" dirty="0" err="1">
                <a:solidFill>
                  <a:srgbClr val="394753"/>
                </a:solidFill>
                <a:effectLst/>
                <a:latin typeface="inherit"/>
                <a:ea typeface="Calibri" panose="020F0502020204030204" pitchFamily="34" charset="0"/>
                <a:cs typeface="Times New Roman" panose="02020603050405020304" pitchFamily="18" charset="0"/>
              </a:rPr>
              <a:t>Cellular</a:t>
            </a:r>
            <a:r>
              <a:rPr lang="el-GR" sz="1800" b="1" dirty="0">
                <a:solidFill>
                  <a:srgbClr val="394753"/>
                </a:solidFill>
                <a:effectLst/>
                <a:latin typeface="inherit"/>
                <a:ea typeface="Calibri" panose="020F0502020204030204" pitchFamily="34" charset="0"/>
                <a:cs typeface="Times New Roman" panose="02020603050405020304" pitchFamily="18" charset="0"/>
              </a:rPr>
              <a:t> </a:t>
            </a:r>
            <a:r>
              <a:rPr lang="el-GR" sz="1800" b="1" dirty="0" err="1">
                <a:solidFill>
                  <a:srgbClr val="394753"/>
                </a:solidFill>
                <a:effectLst/>
                <a:latin typeface="inherit"/>
                <a:ea typeface="Calibri" panose="020F0502020204030204" pitchFamily="34" charset="0"/>
                <a:cs typeface="Times New Roman" panose="02020603050405020304" pitchFamily="18" charset="0"/>
              </a:rPr>
              <a:t>differentiation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μετά από πολλούς κύκλους διαίρεσης, με </a:t>
            </a:r>
            <a:r>
              <a:rPr lang="el-GR" sz="1800" b="1" dirty="0" err="1">
                <a:solidFill>
                  <a:srgbClr val="00B5B8"/>
                </a:solidFill>
                <a:effectLst/>
                <a:latin typeface="inherit"/>
                <a:ea typeface="Calibri" panose="020F0502020204030204" pitchFamily="34" charset="0"/>
                <a:cs typeface="Times New Roman" panose="02020603050405020304" pitchFamily="18" charset="0"/>
                <a:hlinkClick r:id="rId3"/>
              </a:rPr>
              <a:t>Επιγενετικούς</a:t>
            </a:r>
            <a:r>
              <a:rPr lang="el-GR" sz="1800" b="1" dirty="0">
                <a:solidFill>
                  <a:srgbClr val="00B5B8"/>
                </a:solidFill>
                <a:effectLst/>
                <a:latin typeface="inherit"/>
                <a:ea typeface="Calibri" panose="020F0502020204030204" pitchFamily="34" charset="0"/>
                <a:cs typeface="Times New Roman" panose="02020603050405020304" pitchFamily="18" charset="0"/>
                <a:hlinkClick r:id="rId3"/>
              </a:rPr>
              <a:t> </a:t>
            </a:r>
            <a:r>
              <a:rPr lang="el-GR" sz="1800" b="1" dirty="0" err="1">
                <a:solidFill>
                  <a:srgbClr val="00B5B8"/>
                </a:solidFill>
                <a:effectLst/>
                <a:latin typeface="inherit"/>
                <a:ea typeface="Calibri" panose="020F0502020204030204" pitchFamily="34" charset="0"/>
                <a:cs typeface="Times New Roman" panose="02020603050405020304" pitchFamily="18" charset="0"/>
                <a:hlinkClick r:id="rId3"/>
              </a:rPr>
              <a:t>μηχανισμούς</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επιγενετικοί</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μηχανισμοί προκαλούν την </a:t>
            </a:r>
            <a:r>
              <a:rPr lang="el-GR" sz="1800" b="1" dirty="0">
                <a:solidFill>
                  <a:srgbClr val="394753"/>
                </a:solidFill>
                <a:effectLst/>
                <a:latin typeface="inherit"/>
                <a:ea typeface="Calibri" panose="020F0502020204030204" pitchFamily="34" charset="0"/>
                <a:cs typeface="Times New Roman" panose="02020603050405020304" pitchFamily="18" charset="0"/>
              </a:rPr>
              <a:t>ενεργοποίηση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solidFill>
                  <a:srgbClr val="394753"/>
                </a:solidFill>
                <a:effectLst/>
                <a:latin typeface="inherit"/>
                <a:ea typeface="Calibri" panose="020F0502020204030204" pitchFamily="34" charset="0"/>
                <a:cs typeface="Times New Roman" panose="02020603050405020304" pitchFamily="18" charset="0"/>
              </a:rPr>
              <a:t>μόνο ορισμένων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solidFill>
                  <a:srgbClr val="394753"/>
                </a:solidFill>
                <a:effectLst/>
                <a:latin typeface="inherit"/>
                <a:ea typeface="Calibri" panose="020F0502020204030204" pitchFamily="34" charset="0"/>
                <a:cs typeface="Times New Roman" panose="02020603050405020304" pitchFamily="18" charset="0"/>
              </a:rPr>
              <a:t>γονιδίων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(διαφορετική </a:t>
            </a:r>
            <a:r>
              <a:rPr lang="el-GR" sz="1800" b="1" dirty="0">
                <a:solidFill>
                  <a:srgbClr val="394753"/>
                </a:solidFill>
                <a:effectLst/>
                <a:latin typeface="inherit"/>
                <a:ea typeface="Calibri" panose="020F0502020204030204" pitchFamily="34" charset="0"/>
                <a:cs typeface="Times New Roman" panose="02020603050405020304" pitchFamily="18" charset="0"/>
              </a:rPr>
              <a:t>έκφραση των γονιδίων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DNA και την </a:t>
            </a:r>
            <a:r>
              <a:rPr lang="el-GR" sz="1800" b="1" dirty="0">
                <a:solidFill>
                  <a:srgbClr val="394753"/>
                </a:solidFill>
                <a:effectLst/>
                <a:latin typeface="inherit"/>
                <a:ea typeface="Calibri" panose="020F0502020204030204" pitchFamily="34" charset="0"/>
                <a:cs typeface="Times New Roman" panose="02020603050405020304" pitchFamily="18" charset="0"/>
              </a:rPr>
              <a:t>απενεργοποίηση άλλων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(οπότε αυξάνονται ή μειώνονται τα αντίστοιχα RNA και πρωτεΐνες).Η διαφοροποίηση συνεχίζεται και από 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βλαστοκύτταρα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των ενηλίκων. Για κάθε κατηγορία διαφορετικών κυττάρων του σώματος (από τα περισσότερα από  200 είδη) ενεργοποιούνται- δρουν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expressed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απενεργοποιούνται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repressed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διαφορετικά γονίδια του DNA τους. Αυτό γίνεται από ερεθίσματα- μόρια από γειτονικά κύτταρα ή από ερεθίσματα μέσα από το κύτταρο</a:t>
            </a:r>
            <a:r>
              <a:rPr lang="el-GR" sz="1800" dirty="0">
                <a:solidFill>
                  <a:srgbClr val="394753"/>
                </a:solidFill>
                <a:effectLst/>
                <a:latin typeface="Roboto" panose="02000000000000000000" pitchFamily="2"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961F56DF-08D9-4A0A-B36C-885993ABA96F}" type="slidenum">
              <a:rPr lang="el-GR" smtClean="0"/>
              <a:pPr/>
              <a:t>12</a:t>
            </a:fld>
            <a:endParaRPr lang="el-GR"/>
          </a:p>
        </p:txBody>
      </p:sp>
    </p:spTree>
    <p:extLst>
      <p:ext uri="{BB962C8B-B14F-4D97-AF65-F5344CB8AC3E}">
        <p14:creationId xmlns="" xmlns:p14="http://schemas.microsoft.com/office/powerpoint/2010/main" val="240838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8663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2025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0622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25350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7532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24557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72707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008468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48441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113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4598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6310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26003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7714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4622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9077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4124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5/14/2024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48762844"/>
      </p:ext>
    </p:extLst>
  </p:cSld>
  <p:clrMap bg1="dk1" tx1="lt1" bg2="dk2"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Παναρκαδικό νοσοκομείο Τρίπολης: Τεστ αντισωμάτων στους εργαζόμενους -  ertnews.gr">
            <a:extLst>
              <a:ext uri="{FF2B5EF4-FFF2-40B4-BE49-F238E27FC236}">
                <a16:creationId xmlns="" xmlns:a16="http://schemas.microsoft.com/office/drawing/2014/main" id="{719754C5-E63B-9F51-5184-80F114D9739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18" y="0"/>
            <a:ext cx="1219531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47307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YTTAΡO: Η ΜΟΝΑΔΑ ΤΗΣ ΖΩΗΣ - ppt κατέβασμα">
            <a:extLst>
              <a:ext uri="{FF2B5EF4-FFF2-40B4-BE49-F238E27FC236}">
                <a16:creationId xmlns="" xmlns:a16="http://schemas.microsoft.com/office/drawing/2014/main" id="{A9CC8575-ABF4-72FC-D80E-21F68E9CCEC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75289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66748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υτταρικη δομη - Γ Γυμνασίου 2015-16">
            <a:extLst>
              <a:ext uri="{FF2B5EF4-FFF2-40B4-BE49-F238E27FC236}">
                <a16:creationId xmlns="" xmlns:a16="http://schemas.microsoft.com/office/drawing/2014/main" id="{8E8B4531-38C3-3456-0DF7-85FF33F2A41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41099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 xmlns:a16="http://schemas.microsoft.com/office/drawing/2014/main" id="{01673037-D5E4-5ABF-CE79-D0B61A537FD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60538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8F5A1CEE-D399-E1A2-59D6-60844D4F9D4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7441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A4C5C6D5-A6CD-FC3A-2736-5B678F9DE68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1439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8508127-E5B3-9FE2-D224-D57AA9FA313F}"/>
              </a:ext>
            </a:extLst>
          </p:cNvPr>
          <p:cNvSpPr txBox="1"/>
          <p:nvPr/>
        </p:nvSpPr>
        <p:spPr>
          <a:xfrm>
            <a:off x="103367" y="55659"/>
            <a:ext cx="9038645" cy="6186309"/>
          </a:xfrm>
          <a:prstGeom prst="rect">
            <a:avLst/>
          </a:prstGeom>
          <a:noFill/>
        </p:spPr>
        <p:txBody>
          <a:bodyPr wrap="square">
            <a:spAutoFit/>
          </a:bodyPr>
          <a:lstStyle/>
          <a:p>
            <a:r>
              <a:rPr lang="el-GR" dirty="0"/>
              <a:t>                                       Βασικές Λειτουργίες του κυττάρου </a:t>
            </a:r>
          </a:p>
          <a:p>
            <a:r>
              <a:rPr lang="el-GR" dirty="0"/>
              <a:t>• Μεταβολισμός: Επεξεργασία των πρώτων υλών (</a:t>
            </a:r>
            <a:r>
              <a:rPr lang="el-GR" dirty="0" err="1"/>
              <a:t>γλυκόλυση</a:t>
            </a:r>
            <a:r>
              <a:rPr lang="el-GR" dirty="0"/>
              <a:t>, οξείδωση) και παραγωγή ενέργειας.</a:t>
            </a:r>
          </a:p>
          <a:p>
            <a:r>
              <a:rPr lang="el-GR" dirty="0"/>
              <a:t> • Κίνηση: Εμφανίζεται μόνο σε ορισμένα κύτταρα. </a:t>
            </a:r>
          </a:p>
          <a:p>
            <a:r>
              <a:rPr lang="el-GR" dirty="0"/>
              <a:t>• Ερεθιστικότητα: Η ικανότητα καθορισμένης αντίδρασης σε διάφορα εξωτερικά ή εσωτερικά ερεθίσματα (έκκριση ουσιών, απομάκρυνση, κλπ.). </a:t>
            </a:r>
          </a:p>
          <a:p>
            <a:r>
              <a:rPr lang="el-GR" dirty="0"/>
              <a:t>• Ανάπτυξη: Ο πολλαπλασιασμός των οργανιδίων του κυττάρου και όχι η φαινομενική ανάπτυξή του με διόγκωση ή αποθήκευση ουσιών (αποθήκευση λίπους, γλυκογόνου). </a:t>
            </a:r>
          </a:p>
          <a:p>
            <a:r>
              <a:rPr lang="el-GR" dirty="0"/>
              <a:t>• Πολλαπλασιασμός: Συντελείται με τη μίτωση. Ειδικός τρόπος πολλαπλασιασμού είναι η μείωση, που συντελείται στα γεννητικά κύτταρα.</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 xmlns:p14="http://schemas.microsoft.com/office/powerpoint/2010/main" val="9238587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 xmlns:a16="http://schemas.microsoft.com/office/drawing/2014/main" id="{4A3888C8-F6E5-709D-68DA-5F7182B5E29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3236035" cy="72598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77424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 xmlns:a16="http://schemas.microsoft.com/office/drawing/2014/main" id="{0E17203C-751B-94C0-5F69-A0CD09492F8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127086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 xmlns:a16="http://schemas.microsoft.com/office/drawing/2014/main" id="{7EC27A6B-19C0-5853-3F87-B9AA85CD0E1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647231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06788017-B1C0-DF87-E489-6E8F1138B5B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63638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Το σκίτσο του Αρκά για τον κοροναϊό... είναι όλα τα λεφτά | in.gr">
            <a:extLst>
              <a:ext uri="{FF2B5EF4-FFF2-40B4-BE49-F238E27FC236}">
                <a16:creationId xmlns="" xmlns:a16="http://schemas.microsoft.com/office/drawing/2014/main" id="{446FC819-5B77-7628-2BA7-EF31FF83892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8186" y="357745"/>
            <a:ext cx="6472053"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67699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ED59FF74-E87C-BD92-FD08-7C16E023838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42338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 xmlns:a16="http://schemas.microsoft.com/office/drawing/2014/main" id="{BDFB08D9-101E-27C2-C368-6E7142224DF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7768"/>
            <a:ext cx="12192000" cy="6820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381216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 xmlns:a16="http://schemas.microsoft.com/office/drawing/2014/main" id="{5312894D-F012-020D-D763-FEBE878C792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089081"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783824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 xmlns:a16="http://schemas.microsoft.com/office/drawing/2014/main" id="{0F6E85CB-8D19-E4F3-87B7-3666D4B021E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344559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ΠΥΡΗΝΑΣ ΚΥΤΤΑΡΟΥ">
            <a:extLst>
              <a:ext uri="{FF2B5EF4-FFF2-40B4-BE49-F238E27FC236}">
                <a16:creationId xmlns="" xmlns:a16="http://schemas.microsoft.com/office/drawing/2014/main" id="{E010D07F-C93C-7BA0-E594-A39414078E8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5082639" cy="301633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694633F-06C4-7C5F-CD8C-90B86159EC03}"/>
              </a:ext>
            </a:extLst>
          </p:cNvPr>
          <p:cNvSpPr txBox="1"/>
          <p:nvPr/>
        </p:nvSpPr>
        <p:spPr>
          <a:xfrm>
            <a:off x="5082638" y="1163782"/>
            <a:ext cx="7109362" cy="4524315"/>
          </a:xfrm>
          <a:prstGeom prst="rect">
            <a:avLst/>
          </a:prstGeom>
          <a:noFill/>
        </p:spPr>
        <p:txBody>
          <a:bodyPr wrap="square">
            <a:spAutoFit/>
          </a:bodyPr>
          <a:lstStyle/>
          <a:p>
            <a:r>
              <a:rPr lang="el-GR" dirty="0"/>
              <a:t>• Περιβάλλεται από την πυρηνική μεμβράνη και περιέχει: τον </a:t>
            </a:r>
            <a:r>
              <a:rPr lang="el-GR" dirty="0" err="1"/>
              <a:t>πυρηνίσκο</a:t>
            </a:r>
            <a:r>
              <a:rPr lang="el-GR" dirty="0"/>
              <a:t> (ή </a:t>
            </a:r>
            <a:r>
              <a:rPr lang="el-GR" dirty="0" err="1"/>
              <a:t>πυρήνιο</a:t>
            </a:r>
            <a:r>
              <a:rPr lang="el-GR" dirty="0"/>
              <a:t>), το </a:t>
            </a:r>
            <a:r>
              <a:rPr lang="el-GR" dirty="0" err="1"/>
              <a:t>πυρηνόπλασμα</a:t>
            </a:r>
            <a:r>
              <a:rPr lang="el-GR" dirty="0"/>
              <a:t> και το γενετικό υλικό (DΝΑ). Το γενετικό υλικό του κυττάρου γίνεται ορατό μονάχα κατά την κυτταρική διαίρεση που συμπυκνώνεται σε χρωμοσώματα.</a:t>
            </a:r>
          </a:p>
          <a:p>
            <a:r>
              <a:rPr lang="el-GR" dirty="0"/>
              <a:t> • Είναι το κέντρο ελέγχου του κυττάρου. Ελέγχει τις χημικές αντιδράσεις του κυττάρου και την αναπαραγωγή του. </a:t>
            </a:r>
          </a:p>
          <a:p>
            <a:r>
              <a:rPr lang="el-GR" dirty="0"/>
              <a:t>• Η πυρηνική μεμβράνη είναι εκλεκτικά διαπερατή. Διαθέτουν πυρηνικούς πόρους που επιτρέπουν τη διέλευση μεγάλων μορίων, όπως είναι το RNA και οι πρωτεΐνες προς το εσωτερικό ή το εξωτερικό του πυρήνα. Η πυρηνική μεμβράνη αποτελεί τη συνέχεια του αδρού </a:t>
            </a:r>
            <a:r>
              <a:rPr lang="el-GR" dirty="0" err="1"/>
              <a:t>ενδοπλασματικού</a:t>
            </a:r>
            <a:r>
              <a:rPr lang="el-GR" dirty="0"/>
              <a:t> δικτύου. </a:t>
            </a:r>
          </a:p>
          <a:p>
            <a:r>
              <a:rPr lang="el-GR" dirty="0"/>
              <a:t>• Ο </a:t>
            </a:r>
            <a:r>
              <a:rPr lang="el-GR" dirty="0" err="1"/>
              <a:t>πυρηνίσκος</a:t>
            </a:r>
            <a:r>
              <a:rPr lang="el-GR" dirty="0"/>
              <a:t> περιέχει αντίγραφα των γονιδίων που κωδικοποιούν το </a:t>
            </a:r>
            <a:r>
              <a:rPr lang="el-GR" dirty="0" err="1"/>
              <a:t>ριβοσωμικό</a:t>
            </a:r>
            <a:r>
              <a:rPr lang="el-GR" dirty="0"/>
              <a:t> RNA. Οι </a:t>
            </a:r>
            <a:r>
              <a:rPr lang="el-GR" dirty="0" err="1"/>
              <a:t>πυρηνίσκοι</a:t>
            </a:r>
            <a:r>
              <a:rPr lang="el-GR" dirty="0"/>
              <a:t> παράγουν τις </a:t>
            </a:r>
            <a:r>
              <a:rPr lang="el-GR" dirty="0" err="1"/>
              <a:t>υπομονάδες</a:t>
            </a:r>
            <a:r>
              <a:rPr lang="el-GR" dirty="0"/>
              <a:t> των </a:t>
            </a:r>
            <a:r>
              <a:rPr lang="el-GR" dirty="0" err="1"/>
              <a:t>ριβοσωμάτων</a:t>
            </a:r>
            <a:r>
              <a:rPr lang="el-GR" dirty="0"/>
              <a:t>.</a:t>
            </a:r>
          </a:p>
          <a:p>
            <a:endParaRPr lang="el-GR" dirty="0"/>
          </a:p>
        </p:txBody>
      </p:sp>
    </p:spTree>
    <p:extLst>
      <p:ext uri="{BB962C8B-B14F-4D97-AF65-F5344CB8AC3E}">
        <p14:creationId xmlns="" xmlns:p14="http://schemas.microsoft.com/office/powerpoint/2010/main" val="396665516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 xmlns:a16="http://schemas.microsoft.com/office/drawing/2014/main" id="{14D64137-097F-C75A-B448-9CEFEAD9153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561507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ΔΥΝΑΜΙΚΟ ΜΕΜΒΡΑΝΗΣ. - ppt κατέβασμα">
            <a:extLst>
              <a:ext uri="{FF2B5EF4-FFF2-40B4-BE49-F238E27FC236}">
                <a16:creationId xmlns="" xmlns:a16="http://schemas.microsoft.com/office/drawing/2014/main" id="{EF9BA56B-E10D-4117-4505-B4730817558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26112"/>
            <a:ext cx="6642567"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Δυναμικό Ηρεμίας | Science Wiki | Fandom">
            <a:extLst>
              <a:ext uri="{FF2B5EF4-FFF2-40B4-BE49-F238E27FC236}">
                <a16:creationId xmlns="" xmlns:a16="http://schemas.microsoft.com/office/drawing/2014/main" id="{DA836A22-F06A-4D8C-98D2-575020AE12A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42567" y="26112"/>
            <a:ext cx="5549433" cy="3402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028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ΠΛΑΣΜΑΤΙΚΗ ΜΕΜΒΡΑΝΗ Το λεπτό σύνορο ανάμεσα στην άβια ύλη και στη ζωή  Επιμέλεια: Φωτεινή Σωτηροπούλου, Βιολόγος – 1ο ΓΕΛ Αμαλιάδας. - ppt  κατέβασμα">
            <a:extLst>
              <a:ext uri="{FF2B5EF4-FFF2-40B4-BE49-F238E27FC236}">
                <a16:creationId xmlns="" xmlns:a16="http://schemas.microsoft.com/office/drawing/2014/main" id="{4418A299-3F23-F4B0-D29A-F6F313D8A95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077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 xmlns:a16="http://schemas.microsoft.com/office/drawing/2014/main" id="{A9D6DFC1-4605-26F0-3DA3-F016A9BD8F9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40204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 xmlns:a16="http://schemas.microsoft.com/office/drawing/2014/main" id="{3FF3CD29-7820-6FBA-1A97-4D979958C36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950"/>
            <a:ext cx="12192000" cy="68500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36111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αλημέρα - Αστεια Χωρις Ορια | Facebook">
            <a:extLst>
              <a:ext uri="{FF2B5EF4-FFF2-40B4-BE49-F238E27FC236}">
                <a16:creationId xmlns="" xmlns:a16="http://schemas.microsoft.com/office/drawing/2014/main" id="{3DC27AA6-309E-4C60-7A47-5B04A0DA5F8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6338" y="1211282"/>
            <a:ext cx="5949537" cy="49757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97239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 xmlns:a16="http://schemas.microsoft.com/office/drawing/2014/main" id="{3A74E60B-D385-CD0B-427C-FF1AA5BE0A7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2799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 xmlns:a16="http://schemas.microsoft.com/office/drawing/2014/main" id="{37FF0ED7-79D8-F157-464C-E2DB9AEE5B9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078832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 xmlns:a16="http://schemas.microsoft.com/office/drawing/2014/main" id="{E0D8374D-00C3-A55E-AC6F-F4FF35FA7E8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767332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Καλημέρα, θα ήθελα παρακαλώ ένα καπουτσίνο μέτριο. -Ούτε καφέ δε φτιάχνεις  σπίτι σου;... Που έμπλεξες παιδάκι μου; -Μάνα εσένα πήρα; ΚΛΕΙΣΕ |  Μαργαρίτες Μάντολες">
            <a:extLst>
              <a:ext uri="{FF2B5EF4-FFF2-40B4-BE49-F238E27FC236}">
                <a16:creationId xmlns="" xmlns:a16="http://schemas.microsoft.com/office/drawing/2014/main" id="{38D3E035-848B-B90A-B2CB-A973836D8C1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121118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 xmlns:a16="http://schemas.microsoft.com/office/drawing/2014/main" id="{F5AC830A-3197-580F-D527-50A8B2550A0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332302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 xmlns:a16="http://schemas.microsoft.com/office/drawing/2014/main" id="{78AC3497-788E-3315-D8B0-8BC76560E8E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677905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 xmlns:a16="http://schemas.microsoft.com/office/drawing/2014/main" id="{A3D06987-00C1-AC7A-EC83-2C52AC39DF7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310937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 xmlns:a16="http://schemas.microsoft.com/office/drawing/2014/main" id="{506DF287-7B97-AE44-C506-BB0D555DE14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918305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 xmlns:a16="http://schemas.microsoft.com/office/drawing/2014/main" id="{F564EA3A-DC6C-FC9B-5177-0472860B98C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17477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Οδηγίες…. Για να παίξουν τα video που υπάρχουν στην παρουσίαση, πρέπει  πρώτα να τα κατεβάσετε από το site και μετά να τα ενσωματώσετε στη  διαφάνεια ως. - ppt κατέβασμα">
            <a:extLst>
              <a:ext uri="{FF2B5EF4-FFF2-40B4-BE49-F238E27FC236}">
                <a16:creationId xmlns="" xmlns:a16="http://schemas.microsoft.com/office/drawing/2014/main" id="{B5AB23D3-AFA4-248F-549A-C9DDD95AB6D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02663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ΚΛΕΨΥΔΡΑ - Διακοσμητικα αξεσουαρ - ΔΙΑΚΟΣΜΗΣΗ - ΣΑΛΟΝΙ | Zara Home Ελλάδα /  Greece">
            <a:extLst>
              <a:ext uri="{FF2B5EF4-FFF2-40B4-BE49-F238E27FC236}">
                <a16:creationId xmlns="" xmlns:a16="http://schemas.microsoft.com/office/drawing/2014/main" id="{437E57FB-360F-DAD4-C2B7-27A696D7815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76302" y="0"/>
            <a:ext cx="796834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174744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ΤΟ ΚΥΤΤΑΡΟ ΜΟΡΦΟΛΟΓΙΑ ΚΑΙ ΛΕΙΤΟΥΡΓΙΕΣ ΚΥΤΤΑΡΟΥ ΣΤ. ΑΝΑΤΟΜΙΑΣ - ΦΥΣΙΟΛΟΓΙΑΣ  Ι Β ΕΠΑ.Λ. ΜΑΡΙΑ Κ. ΣΗΦΑΚΗ - PDF ΔΩΡΕΑΝ Λήψη">
            <a:extLst>
              <a:ext uri="{FF2B5EF4-FFF2-40B4-BE49-F238E27FC236}">
                <a16:creationId xmlns="" xmlns:a16="http://schemas.microsoft.com/office/drawing/2014/main" id="{A71D0AD6-ABA4-48B9-8111-A55E3139770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14299"/>
            <a:ext cx="12192000" cy="71415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4421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ar Fm 929 - 💥ΛΙΓΟ ΥΠΟΜΟΝΗ ΑΚΟΜΑ....και θα είμαστε πάλι μαζί‼️ 👉Λόγω  τεχνικών προβλημάτων📽, ΔΕΝ θα ανοίξουμε ΠΕΜΠΤΗ 4/6. Εργαζόμαστε εντατικά  να διορθωθεί το πρόβλημα, και ευελπιστούμε ότι θα ανοίξουμε το συντομότερο  ‼️ #">
            <a:extLst>
              <a:ext uri="{FF2B5EF4-FFF2-40B4-BE49-F238E27FC236}">
                <a16:creationId xmlns="" xmlns:a16="http://schemas.microsoft.com/office/drawing/2014/main" id="{C1A2CABD-CA34-9CB4-2786-D5D7CADF3A5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
            <a:ext cx="12192000" cy="90181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68149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Πρακτικές συμβουλές όταν χάνετε την υπομονή σας με τα παιδιά">
            <a:extLst>
              <a:ext uri="{FF2B5EF4-FFF2-40B4-BE49-F238E27FC236}">
                <a16:creationId xmlns="" xmlns:a16="http://schemas.microsoft.com/office/drawing/2014/main" id="{283E1BC3-B6BE-5921-74C8-72C78C6D006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8727758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 xmlns:a16="http://schemas.microsoft.com/office/drawing/2014/main" id="{49670F9C-FD41-614A-6870-CE66E9F3F5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9141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 xmlns:a16="http://schemas.microsoft.com/office/drawing/2014/main" id="{ADBC5D32-4F5E-129C-9C60-0D7E579678C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609757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 xmlns:a16="http://schemas.microsoft.com/office/drawing/2014/main" id="{6E18925A-E25B-9E25-F735-19DBEA90C88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137463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 xmlns:a16="http://schemas.microsoft.com/office/drawing/2014/main" id="{E185B61C-912C-A556-144B-5A9E63150B3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003" y="0"/>
            <a:ext cx="1228700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464593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 xmlns:a16="http://schemas.microsoft.com/office/drawing/2014/main" id="{1DD267D4-2E8E-7CE9-0675-B3A7B6FD150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405981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 xmlns:a16="http://schemas.microsoft.com/office/drawing/2014/main" id="{837E9546-6582-9E30-C5E1-32A3D0230C2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137086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 xmlns:a16="http://schemas.microsoft.com/office/drawing/2014/main" id="{4D6BAC13-28C3-6FAC-83D0-DABA134D81F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87930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FB4AD3A-E88B-89D4-CB26-90A17FA79E0F}"/>
              </a:ext>
            </a:extLst>
          </p:cNvPr>
          <p:cNvSpPr>
            <a:spLocks noGrp="1"/>
          </p:cNvSpPr>
          <p:nvPr>
            <p:ph type="title"/>
          </p:nvPr>
        </p:nvSpPr>
        <p:spPr/>
        <p:txBody>
          <a:bodyPr>
            <a:normAutofit/>
          </a:bodyPr>
          <a:lstStyle/>
          <a:p>
            <a:r>
              <a:rPr lang="el-GR" dirty="0"/>
              <a:t>ΤΟ ΚΥΤΤΑΡΟ</a:t>
            </a:r>
          </a:p>
        </p:txBody>
      </p:sp>
      <p:sp>
        <p:nvSpPr>
          <p:cNvPr id="3" name="Υπότιτλος 2">
            <a:extLst>
              <a:ext uri="{FF2B5EF4-FFF2-40B4-BE49-F238E27FC236}">
                <a16:creationId xmlns="" xmlns:a16="http://schemas.microsoft.com/office/drawing/2014/main" id="{30A6DE7A-FF32-90B5-9482-21A4F17FFC22}"/>
              </a:ext>
            </a:extLst>
          </p:cNvPr>
          <p:cNvSpPr>
            <a:spLocks noGrp="1"/>
          </p:cNvSpPr>
          <p:nvPr>
            <p:ph type="body" sz="half" idx="2"/>
          </p:nvPr>
        </p:nvSpPr>
        <p:spPr/>
        <p:txBody>
          <a:bodyPr>
            <a:normAutofit/>
          </a:bodyPr>
          <a:lstStyle/>
          <a:p>
            <a:r>
              <a:rPr lang="el-GR" dirty="0"/>
              <a:t>ΔΗΜΗΤΡΙΟΣ ΑΙΜ.ΓΡΑΣΣΟΣ</a:t>
            </a:r>
          </a:p>
          <a:p>
            <a:r>
              <a:rPr lang="el-GR" dirty="0"/>
              <a:t>ΠΝΕΥΜΟΝΟΛΟΓΟΣ-ΦΥΜ/ΓΟΣ</a:t>
            </a:r>
          </a:p>
          <a:p>
            <a:r>
              <a:rPr lang="el-GR" dirty="0"/>
              <a:t>ΕΠΙΜΕΛΗΤΗΣ Α΄ </a:t>
            </a:r>
          </a:p>
        </p:txBody>
      </p:sp>
    </p:spTree>
    <p:extLst>
      <p:ext uri="{BB962C8B-B14F-4D97-AF65-F5344CB8AC3E}">
        <p14:creationId xmlns="" xmlns:p14="http://schemas.microsoft.com/office/powerpoint/2010/main" val="159678371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AF3E502-1B4F-918C-CE67-C93589EBB4BB}"/>
              </a:ext>
            </a:extLst>
          </p:cNvPr>
          <p:cNvSpPr txBox="1"/>
          <p:nvPr/>
        </p:nvSpPr>
        <p:spPr>
          <a:xfrm>
            <a:off x="0" y="48907"/>
            <a:ext cx="12192000" cy="9510296"/>
          </a:xfrm>
          <a:prstGeom prst="rect">
            <a:avLst/>
          </a:prstGeom>
          <a:noFill/>
        </p:spPr>
        <p:txBody>
          <a:bodyPr wrap="square">
            <a:spAutoFit/>
          </a:bodyPr>
          <a:lstStyle/>
          <a:p>
            <a:r>
              <a:rPr lang="el-GR" dirty="0"/>
              <a:t>Το πώς θα διακινηθεί μια ουσία μέσω της κυτταρικής μεμβράνης εξαρτάται:</a:t>
            </a:r>
          </a:p>
          <a:p>
            <a:r>
              <a:rPr lang="el-GR" dirty="0"/>
              <a:t> (α) από το μέγεθος της ουσίας, δηλαδή αν είναι </a:t>
            </a:r>
            <a:r>
              <a:rPr lang="el-GR" dirty="0" err="1"/>
              <a:t>μικρομοριακή</a:t>
            </a:r>
            <a:r>
              <a:rPr lang="el-GR" dirty="0"/>
              <a:t> ή </a:t>
            </a:r>
            <a:r>
              <a:rPr lang="el-GR" dirty="0" err="1"/>
              <a:t>μεγαλομοριακή</a:t>
            </a:r>
            <a:endParaRPr lang="el-GR" dirty="0"/>
          </a:p>
          <a:p>
            <a:r>
              <a:rPr lang="el-GR" dirty="0"/>
              <a:t> (β) από τη φύση της ουσίας, αν είναι δηλαδή </a:t>
            </a:r>
            <a:r>
              <a:rPr lang="el-GR" dirty="0" err="1"/>
              <a:t>υδατοδιαλυτή</a:t>
            </a:r>
            <a:r>
              <a:rPr lang="el-GR" dirty="0"/>
              <a:t> ή λιποδιαλυτή. </a:t>
            </a:r>
          </a:p>
          <a:p>
            <a:r>
              <a:rPr lang="el-GR" dirty="0" err="1"/>
              <a:t>Μικρομοριακές</a:t>
            </a:r>
            <a:r>
              <a:rPr lang="el-GR" dirty="0"/>
              <a:t> ουσίες: το οξυγόνο (Ο2) , το διοξείδιο του άνθρακα (CΟ2), μικρά λιπαρά οξέα, μονοσακχαρίτες (όπως η γλυκόζη), ιόντα και αμινοξέα. </a:t>
            </a:r>
          </a:p>
          <a:p>
            <a:r>
              <a:rPr lang="el-GR" dirty="0" err="1"/>
              <a:t>Μεγαλομοριακές</a:t>
            </a:r>
            <a:r>
              <a:rPr lang="el-GR" dirty="0"/>
              <a:t> ή </a:t>
            </a:r>
            <a:r>
              <a:rPr lang="el-GR" dirty="0" err="1"/>
              <a:t>Μακρομοριακές</a:t>
            </a:r>
            <a:r>
              <a:rPr lang="el-GR" dirty="0"/>
              <a:t> ουσίες: Είναι συνήθως τα πολυμερή </a:t>
            </a:r>
            <a:r>
              <a:rPr lang="el-GR" dirty="0" err="1"/>
              <a:t>μικρομοριακών</a:t>
            </a:r>
            <a:r>
              <a:rPr lang="el-GR" dirty="0"/>
              <a:t> ουσιών όπως για παράδειγμα λίπη, πολυσακχαρίτες, </a:t>
            </a:r>
            <a:r>
              <a:rPr lang="el-GR" dirty="0" err="1"/>
              <a:t>πρωτεϊνες</a:t>
            </a:r>
            <a:endParaRPr lang="el-GR" dirty="0"/>
          </a:p>
          <a:p>
            <a:endParaRPr lang="el-GR" dirty="0"/>
          </a:p>
          <a:p>
            <a:endParaRPr lang="el-GR" dirty="0"/>
          </a:p>
          <a:p>
            <a:r>
              <a:rPr lang="el-GR" dirty="0"/>
              <a:t>Α. Πώς μπορεί μια ΜΙΚΡΟΜΟΡΙΑΚΗ ουσία να διαπεράσει την κυτταρική μεμβράνη;</a:t>
            </a:r>
          </a:p>
          <a:p>
            <a:r>
              <a:rPr lang="el-GR" dirty="0"/>
              <a:t> Μια </a:t>
            </a:r>
            <a:r>
              <a:rPr lang="el-GR" dirty="0" err="1"/>
              <a:t>μικρομοριακή</a:t>
            </a:r>
            <a:r>
              <a:rPr lang="el-GR" dirty="0"/>
              <a:t> ουσία μπορεί να διαπεράσει την κυτταρική μεμβράνη με: (α) Παθητική διάχυση. (β) Διευκολυνόμενη διάχυση. (γ) Ενεργητική μεταφορά. </a:t>
            </a:r>
          </a:p>
          <a:p>
            <a:r>
              <a:rPr lang="el-GR" dirty="0"/>
              <a:t>Ορισμός της Διάχυσης: Ας φανταστούμε δυο διαλύματα της ίδιας διαλυμένης ουσίας στον ίδιο διαλύτη που διαχωρίζονται από μια μεμβράνη. ΕΑΝ η μεμβράνη είναι διαπερατή για τη συγκεκριμένη διαλυμένη ουσία και ΕΑΝ τα δυο διαλύματα έχουν διαφορετικές συγκεντρώσεις τότε παρατηρείται (καθαρή) κίνηση διαλυμένης ουσίας από το διάλυμα της υψηλής συγκέντρωσης προς το διάλυμα της χαμηλής συγκέντρωσης προκειμένου οι συγκεντρώσεις των δύο διαλυμάτων να εξισωθούν (κατάσταση ισορροπίας) . Άρα η κινητήριος δύναμη στη διάχυση είναι η διαφορά της συγκέντρωσης και επομένως η διάχυση δεν καταναλώνει ενέργεια. Η κυτταρική μεμβράνη είναι μια μεμβράνη (μια επιφάνεια) η οποία διαχωρίζει δύο διαλύματα: το </a:t>
            </a:r>
            <a:r>
              <a:rPr lang="el-GR" dirty="0" err="1"/>
              <a:t>εξωκυττάριο</a:t>
            </a:r>
            <a:r>
              <a:rPr lang="el-GR" dirty="0"/>
              <a:t> υγρό και το κυτταρόπλασμα. Τα διαλύματα αυτά έχουν διαλυμένες ουσίες σε διαφορετικές συγκεντρώσεις και η κυτταρική μεμβράνη είναι διαπερατή σε ορισμένες από αυτές. </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 xmlns:p14="http://schemas.microsoft.com/office/powerpoint/2010/main" val="2088360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44B030C-A4D5-C368-F848-6646AC33D4A4}"/>
              </a:ext>
            </a:extLst>
          </p:cNvPr>
          <p:cNvSpPr txBox="1"/>
          <p:nvPr/>
        </p:nvSpPr>
        <p:spPr>
          <a:xfrm>
            <a:off x="0" y="55659"/>
            <a:ext cx="12192000" cy="7571303"/>
          </a:xfrm>
          <a:prstGeom prst="rect">
            <a:avLst/>
          </a:prstGeom>
          <a:noFill/>
        </p:spPr>
        <p:txBody>
          <a:bodyPr wrap="square">
            <a:spAutoFit/>
          </a:bodyPr>
          <a:lstStyle/>
          <a:p>
            <a:r>
              <a:rPr lang="el-GR" dirty="0"/>
              <a:t> Β)Πώς μπορεί μια ΜΕΓΑΛΟΜΟΡΙΑΚΗ ουσία να διαπεράσει την κυτταρική μεμβράνη;</a:t>
            </a:r>
          </a:p>
          <a:p>
            <a:endParaRPr lang="el-GR" dirty="0"/>
          </a:p>
          <a:p>
            <a:endParaRPr lang="el-GR" dirty="0"/>
          </a:p>
          <a:p>
            <a:endParaRPr lang="el-GR" dirty="0"/>
          </a:p>
          <a:p>
            <a:r>
              <a:rPr lang="el-GR" dirty="0"/>
              <a:t> Μια </a:t>
            </a:r>
            <a:r>
              <a:rPr lang="el-GR" dirty="0" err="1"/>
              <a:t>μεγαλομοριακή</a:t>
            </a:r>
            <a:r>
              <a:rPr lang="el-GR" dirty="0"/>
              <a:t> εισέρχεται στο κύτταρο με τη διαδικασία της </a:t>
            </a:r>
            <a:r>
              <a:rPr lang="el-GR" dirty="0" err="1"/>
              <a:t>ενδοκυττάρωσης</a:t>
            </a:r>
            <a:r>
              <a:rPr lang="el-GR" dirty="0"/>
              <a:t> και εξέρχεται από το κύτταρο με τη διαδικασία της </a:t>
            </a:r>
            <a:r>
              <a:rPr lang="el-GR" dirty="0" err="1"/>
              <a:t>εξωκυττάρωσης</a:t>
            </a:r>
            <a:r>
              <a:rPr lang="el-GR" dirty="0"/>
              <a:t>. Κατά την </a:t>
            </a:r>
            <a:r>
              <a:rPr lang="el-GR" dirty="0" err="1"/>
              <a:t>ενδοκυττάρωση</a:t>
            </a:r>
            <a:r>
              <a:rPr lang="el-GR" dirty="0"/>
              <a:t> η εισερχόμενη ουσία εισέρχεται σε μια </a:t>
            </a:r>
            <a:r>
              <a:rPr lang="el-GR" dirty="0" err="1"/>
              <a:t>ενδίπλωση</a:t>
            </a:r>
            <a:r>
              <a:rPr lang="el-GR" dirty="0"/>
              <a:t> της κυτταρικής μεμβράνης. Στη συνέχεια η </a:t>
            </a:r>
            <a:r>
              <a:rPr lang="el-GR" dirty="0" err="1"/>
              <a:t>ενδίπλωση</a:t>
            </a:r>
            <a:r>
              <a:rPr lang="el-GR" dirty="0"/>
              <a:t> αυτή κλείνει και το </a:t>
            </a:r>
            <a:r>
              <a:rPr lang="el-GR" dirty="0" err="1"/>
              <a:t>κυστίδιο</a:t>
            </a:r>
            <a:r>
              <a:rPr lang="el-GR" dirty="0"/>
              <a:t> που σχηματίζεται αποκόπτεται από την μεμβράνη και μεταφέρεται προς το εσωτερικό του κυττάρου. Η </a:t>
            </a:r>
            <a:r>
              <a:rPr lang="el-GR" dirty="0" err="1"/>
              <a:t>εξωκυττάρωση</a:t>
            </a:r>
            <a:r>
              <a:rPr lang="el-GR" dirty="0"/>
              <a:t> είναι η αντίστροφη πορεία από την </a:t>
            </a:r>
            <a:r>
              <a:rPr lang="el-GR" dirty="0" err="1"/>
              <a:t>ενδοκυττάρωση</a:t>
            </a:r>
            <a:r>
              <a:rPr lang="el-GR" dirty="0"/>
              <a:t> και με αυτήν επιτυγχάνεται η απομάκρυνση των </a:t>
            </a:r>
            <a:r>
              <a:rPr lang="el-GR" dirty="0" err="1"/>
              <a:t>μακρομορίων</a:t>
            </a:r>
            <a:r>
              <a:rPr lang="el-GR" dirty="0"/>
              <a:t>.</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pic>
        <p:nvPicPr>
          <p:cNvPr id="2" name="Picture 2" descr="ΤΟ ΚΥΤΤΑΡΟ ΜΟΡΦΟΛΟΓΙΑ ΚΑΙ ΛΕΙΤΟΥΡΓΙΕΣ ΚΥΤΤΑΡΟΥ ΣΤ. ΑΝΑΤΟΜΙΑΣ - ΦΥΣΙΟΛΟΓΙΑΣ  Ι Β ΕΠΑ.Λ. ΜΑΡΙΑ Κ. ΣΗΦΑΚΗ - PDF ΔΩΡΕΑΝ Λήψη">
            <a:extLst>
              <a:ext uri="{FF2B5EF4-FFF2-40B4-BE49-F238E27FC236}">
                <a16:creationId xmlns="" xmlns:a16="http://schemas.microsoft.com/office/drawing/2014/main" id="{22636D1E-705D-9448-CF67-1CEC6D76CAF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378530"/>
            <a:ext cx="12192000" cy="45393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844120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834F32D-2938-3384-6917-7D8D719E0A3F}"/>
              </a:ext>
            </a:extLst>
          </p:cNvPr>
          <p:cNvSpPr txBox="1"/>
          <p:nvPr/>
        </p:nvSpPr>
        <p:spPr>
          <a:xfrm>
            <a:off x="0" y="0"/>
            <a:ext cx="12192000" cy="9510296"/>
          </a:xfrm>
          <a:prstGeom prst="rect">
            <a:avLst/>
          </a:prstGeom>
          <a:noFill/>
        </p:spPr>
        <p:txBody>
          <a:bodyPr wrap="square">
            <a:spAutoFit/>
          </a:bodyPr>
          <a:lstStyle/>
          <a:p>
            <a:r>
              <a:rPr lang="el-GR" dirty="0"/>
              <a:t>(α) Παθητική διάχυση: Η ουσία μετακινείται από την υψηλότερη συγκέντρωση προς την χαμηλότερη συγκέντρωση. Διακρίνουμε ΔΥΟ περιπτώσεις: </a:t>
            </a:r>
          </a:p>
          <a:p>
            <a:pPr marL="342900" indent="-342900">
              <a:buAutoNum type="arabicParenBoth"/>
            </a:pPr>
            <a:r>
              <a:rPr lang="el-GR" dirty="0"/>
              <a:t>Η ουσία είναι διαλυτή στα λιπίδια της κυτταρικής μεμβράνης είτε λόγω του πολύ μικρού τους μεγέθους π.χ. το οξυγόνο, το διοξείδιο του άνθρακα, είτε λόγω της λιποδιαλυτής τους φύσης π.χ. τα λιπαρά οξέα). Τότε όταν η ουσία αυτή έρθει σε επαφή με τα λιπίδια της μεμβράνης διαλύεται σε αυτά και συνεχίζει την κίνησή της. Όσο πιο ευδιάλυτη είναι η ουσία στα λιποειδή τόσο πιο γρήγορα διαπερνά την μεμβράνη.</a:t>
            </a:r>
          </a:p>
          <a:p>
            <a:r>
              <a:rPr lang="el-GR" dirty="0"/>
              <a:t> (2) Η ουσία δεν είναι διαλυτή στα λιπίδια π.χ. το νερό (Η2Ο) και διάφορα ιόντα, όπως τα ιόντα νατρίου (Να+) και καλίου (Κ+ ). Τότε διαχέεται μέσα από </a:t>
            </a:r>
            <a:r>
              <a:rPr lang="el-GR" dirty="0" err="1"/>
              <a:t>διαμεμβρανικές</a:t>
            </a:r>
            <a:r>
              <a:rPr lang="el-GR" dirty="0"/>
              <a:t> </a:t>
            </a:r>
            <a:r>
              <a:rPr lang="el-GR" dirty="0" err="1"/>
              <a:t>πρωτεϊνες</a:t>
            </a:r>
            <a:r>
              <a:rPr lang="el-GR" dirty="0"/>
              <a:t> που </a:t>
            </a:r>
            <a:r>
              <a:rPr lang="el-GR" dirty="0" err="1"/>
              <a:t>δημιοργούν</a:t>
            </a:r>
            <a:r>
              <a:rPr lang="el-GR" dirty="0"/>
              <a:t> κανάλια ή πόρους, δηλαδή τρύπες από τη μια άκρη της μεμβράνης στην άλλη, όπως π.χ. τα κανάλια νατρίου και τα κανάλια καλίου. </a:t>
            </a:r>
          </a:p>
          <a:p>
            <a:endParaRPr lang="el-GR" dirty="0"/>
          </a:p>
          <a:p>
            <a:r>
              <a:rPr lang="el-GR" dirty="0"/>
              <a:t>(β) Διευκολυνόμενη διάχυση: Η ουσία μετακινείται και πάλι από την υψηλότερη συγκέντρωση προς την χαμηλότερη συγκέντρωση. Η ουσία αυτή κάθε αυτή δεν είναι λιποδιαλυτή, συνδέεται όμως με ένα φορέα και ο συνδυασμός ουσία και φορέας είναι λιποδιαλυτός και διαπερνά την μεμβράνη. Παράδειγμα τέτοιας μεταφοράς είναι η μετακίνηση γλυκόζης.</a:t>
            </a:r>
          </a:p>
          <a:p>
            <a:endParaRPr lang="el-GR" dirty="0"/>
          </a:p>
          <a:p>
            <a:r>
              <a:rPr lang="el-GR" dirty="0"/>
              <a:t> (γ) Ενεργός Μεταφορά: Συχνά απαιτείται η μετακίνηση μιας ουσίας από την πλευρά της χαμηλότερης συγκέντρωσης προς την πλευρά της υψηλότερης συγκέντρωσης. Το κύτταρο τότε χρησιμοποιεί και πάλι φορέα, μόνο που αυτή τη φορά κατά την μετακίνηση καταναλώνεται ενέργεια.</a:t>
            </a:r>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a:p>
            <a:pPr marL="342900" indent="-342900">
              <a:buAutoNum type="arabicParenBoth"/>
            </a:pPr>
            <a:endParaRPr lang="el-GR" dirty="0"/>
          </a:p>
        </p:txBody>
      </p:sp>
    </p:spTree>
    <p:extLst>
      <p:ext uri="{BB962C8B-B14F-4D97-AF65-F5344CB8AC3E}">
        <p14:creationId xmlns="" xmlns:p14="http://schemas.microsoft.com/office/powerpoint/2010/main" val="394523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7F25C8BA-51E6-F527-7606-65BF270EB26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3634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 xmlns:a16="http://schemas.microsoft.com/office/drawing/2014/main" id="{C2084AD7-B558-AE69-0927-27F0C2F414F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62787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 xmlns:a16="http://schemas.microsoft.com/office/drawing/2014/main" id="{D426DCCA-ED5D-A197-C28F-366C361224F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6078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vlaki apo tzaki | Facebook">
            <a:extLst>
              <a:ext uri="{FF2B5EF4-FFF2-40B4-BE49-F238E27FC236}">
                <a16:creationId xmlns="" xmlns:a16="http://schemas.microsoft.com/office/drawing/2014/main" id="{61D7F710-79A0-6693-B5EB-CE7B40ECBCA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46317" y="249382"/>
            <a:ext cx="6543304" cy="61395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43080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 xmlns:a16="http://schemas.microsoft.com/office/drawing/2014/main" id="{3FB92792-923B-38D2-35B2-9C13A85BDCE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0733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 xmlns:a16="http://schemas.microsoft.com/office/drawing/2014/main" id="{57131455-77D4-E3A9-2222-BABD0579E07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53754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 xmlns:a16="http://schemas.microsoft.com/office/drawing/2014/main" id="{429E7D73-4200-77DE-772F-3F7AA70B13B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87520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 xmlns:a16="http://schemas.microsoft.com/office/drawing/2014/main" id="{297CF34F-E8E4-FAB3-DABB-DB5B0F3D3BB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174918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 xmlns:a16="http://schemas.microsoft.com/office/drawing/2014/main" id="{0A2FD2DB-ACFC-602E-3763-002B19A3C14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2998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4E376FF8-2C01-9422-FEDF-562BC35BE9A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2274058"/>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96301B-2C01-450E-426E-82A79BC2A862}"/>
              </a:ext>
            </a:extLst>
          </p:cNvPr>
          <p:cNvSpPr txBox="1"/>
          <p:nvPr/>
        </p:nvSpPr>
        <p:spPr>
          <a:xfrm>
            <a:off x="0" y="197559"/>
            <a:ext cx="12192000" cy="7017306"/>
          </a:xfrm>
          <a:prstGeom prst="rect">
            <a:avLst/>
          </a:prstGeom>
          <a:noFill/>
        </p:spPr>
        <p:txBody>
          <a:bodyPr wrap="square">
            <a:spAutoFit/>
          </a:bodyPr>
          <a:lstStyle/>
          <a:p>
            <a:r>
              <a:rPr lang="el-GR" dirty="0"/>
              <a:t>                                  Ο Κύκλος Ζωής του Κυττάρου </a:t>
            </a:r>
          </a:p>
          <a:p>
            <a:r>
              <a:rPr lang="el-GR" dirty="0"/>
              <a:t>• </a:t>
            </a:r>
            <a:r>
              <a:rPr lang="el-GR" dirty="0" err="1"/>
              <a:t>Μεσόφαση</a:t>
            </a:r>
            <a:r>
              <a:rPr lang="el-GR" dirty="0"/>
              <a:t>: η φάση στην οποία δεν υπάρχει διαίρεση </a:t>
            </a:r>
          </a:p>
          <a:p>
            <a:r>
              <a:rPr lang="el-GR" dirty="0"/>
              <a:t>• Η κυτταρική διαίρεση συντελείται με τη μίτωση και την </a:t>
            </a:r>
            <a:r>
              <a:rPr lang="el-GR" dirty="0" err="1"/>
              <a:t>κυτταροκίνηση</a:t>
            </a:r>
            <a:r>
              <a:rPr lang="el-GR" dirty="0"/>
              <a:t>.</a:t>
            </a:r>
          </a:p>
          <a:p>
            <a:r>
              <a:rPr lang="el-GR" dirty="0"/>
              <a:t>• Μίτωση: η διχοτόμηση του πυρήνα σε 4 στάδια (Πρόφαση, </a:t>
            </a:r>
            <a:r>
              <a:rPr lang="el-GR" dirty="0" err="1"/>
              <a:t>μετάφαση</a:t>
            </a:r>
            <a:r>
              <a:rPr lang="el-GR" dirty="0"/>
              <a:t>, </a:t>
            </a:r>
            <a:r>
              <a:rPr lang="el-GR" dirty="0" err="1"/>
              <a:t>ανάφαση</a:t>
            </a:r>
            <a:r>
              <a:rPr lang="el-GR" dirty="0"/>
              <a:t>, </a:t>
            </a:r>
            <a:r>
              <a:rPr lang="el-GR" dirty="0" err="1"/>
              <a:t>τελόφαση</a:t>
            </a:r>
            <a:r>
              <a:rPr lang="el-GR" dirty="0"/>
              <a:t>) </a:t>
            </a:r>
          </a:p>
          <a:p>
            <a:r>
              <a:rPr lang="el-GR" dirty="0"/>
              <a:t>• Πρόφαση: εμφανίζονται οι </a:t>
            </a:r>
            <a:r>
              <a:rPr lang="el-GR" dirty="0" err="1"/>
              <a:t>χρωματίδες</a:t>
            </a:r>
            <a:r>
              <a:rPr lang="el-GR" dirty="0"/>
              <a:t>, εξαφανίζεται η πυρηνική μεμβράνη, σχηματίζεται η </a:t>
            </a:r>
            <a:r>
              <a:rPr lang="el-GR" dirty="0" err="1"/>
              <a:t>μιτωτική</a:t>
            </a:r>
            <a:r>
              <a:rPr lang="el-GR" dirty="0"/>
              <a:t> άτρακτος</a:t>
            </a:r>
          </a:p>
          <a:p>
            <a:r>
              <a:rPr lang="el-GR" dirty="0"/>
              <a:t>• </a:t>
            </a:r>
            <a:r>
              <a:rPr lang="el-GR" dirty="0" err="1"/>
              <a:t>Μετάφαση</a:t>
            </a:r>
            <a:r>
              <a:rPr lang="el-GR" dirty="0"/>
              <a:t>: οι </a:t>
            </a:r>
            <a:r>
              <a:rPr lang="el-GR" dirty="0" err="1"/>
              <a:t>χρωματίδες</a:t>
            </a:r>
            <a:r>
              <a:rPr lang="el-GR" dirty="0"/>
              <a:t> ευθυγραμμίζονται με τον ισημερινό του κυττάρου </a:t>
            </a:r>
          </a:p>
          <a:p>
            <a:r>
              <a:rPr lang="el-GR" dirty="0"/>
              <a:t>• </a:t>
            </a:r>
            <a:r>
              <a:rPr lang="el-GR" dirty="0" err="1"/>
              <a:t>Ανάφαση</a:t>
            </a:r>
            <a:r>
              <a:rPr lang="el-GR" dirty="0"/>
              <a:t>: οι </a:t>
            </a:r>
            <a:r>
              <a:rPr lang="el-GR" dirty="0" err="1"/>
              <a:t>χρωματίδες</a:t>
            </a:r>
            <a:r>
              <a:rPr lang="el-GR" dirty="0"/>
              <a:t> σχήματος V έλκονται προς αντίθετες κατευθύνσεις </a:t>
            </a:r>
          </a:p>
          <a:p>
            <a:r>
              <a:rPr lang="el-GR" dirty="0"/>
              <a:t>• </a:t>
            </a:r>
            <a:r>
              <a:rPr lang="el-GR" dirty="0" err="1"/>
              <a:t>Τελόφαση</a:t>
            </a:r>
            <a:r>
              <a:rPr lang="el-GR" dirty="0"/>
              <a:t>: η χρωματίνη </a:t>
            </a:r>
            <a:r>
              <a:rPr lang="el-GR" dirty="0" err="1"/>
              <a:t>αποσυσπειρώνεται</a:t>
            </a:r>
            <a:r>
              <a:rPr lang="el-GR" dirty="0"/>
              <a:t> και ο πυρήνας ανασχηματίζεται. </a:t>
            </a:r>
          </a:p>
          <a:p>
            <a:r>
              <a:rPr lang="el-GR" dirty="0"/>
              <a:t>• Η μίτωση διαμοιράζει τα διπλασιασμένα χρωμοσώματα στους δύο θυγατρικούς πυρήνες.</a:t>
            </a:r>
          </a:p>
          <a:p>
            <a:r>
              <a:rPr lang="el-GR" dirty="0"/>
              <a:t> • Η </a:t>
            </a:r>
            <a:r>
              <a:rPr lang="el-GR" dirty="0" err="1"/>
              <a:t>κυτταροκίνηση</a:t>
            </a:r>
            <a:r>
              <a:rPr lang="el-GR" dirty="0"/>
              <a:t>: (μετά τη μίτωση) η διχοτόμηση σε δύο νέα κύτταρα</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 xmlns:p14="http://schemas.microsoft.com/office/powerpoint/2010/main" val="16574814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 xmlns:a16="http://schemas.microsoft.com/office/drawing/2014/main" id="{2D2111BF-5BA2-9126-C977-B1A928698D9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42316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 xmlns:a16="http://schemas.microsoft.com/office/drawing/2014/main" id="{B7416646-671D-0F46-B373-A1F195D64AC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9457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 xmlns:a16="http://schemas.microsoft.com/office/drawing/2014/main" id="{033C1E1D-B073-57C5-8CFE-6074ADCF162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030682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 xmlns:a16="http://schemas.microsoft.com/office/drawing/2014/main" id="{737CC5D1-D2E1-51E5-296C-5DFD2B4F1E2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51361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 xmlns:a16="http://schemas.microsoft.com/office/drawing/2014/main" id="{06D89E04-00EF-1D75-7EE1-4BD9B83CC0D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2395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 xmlns:a16="http://schemas.microsoft.com/office/drawing/2014/main" id="{ED944AB5-2507-7FC9-3571-1495F22B583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842707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 xmlns:a16="http://schemas.microsoft.com/office/drawing/2014/main" id="{F4CE2F97-8A28-967A-2448-E149A736FAA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506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 xmlns:a16="http://schemas.microsoft.com/office/drawing/2014/main" id="{FE18E732-0B7E-4D8B-137E-FD26880C01D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473030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 xmlns:a16="http://schemas.microsoft.com/office/drawing/2014/main" id="{8D34D621-FDC3-DA50-39B8-59EC229BB77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5194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 xmlns:a16="http://schemas.microsoft.com/office/drawing/2014/main" id="{F23D5782-6AD6-6E7B-464A-C98C032B803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671185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2CF023 ion pumps">
            <a:extLst>
              <a:ext uri="{FF2B5EF4-FFF2-40B4-BE49-F238E27FC236}">
                <a16:creationId xmlns="" xmlns:a16="http://schemas.microsoft.com/office/drawing/2014/main" id="{BDBCBCB4-F3C1-2FE4-B5A7-B6B6153686F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3558" y="803441"/>
            <a:ext cx="9398442" cy="566968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B58FB3C4-AF8E-C8EB-84F7-6E3E151B8C26}"/>
              </a:ext>
            </a:extLst>
          </p:cNvPr>
          <p:cNvSpPr txBox="1"/>
          <p:nvPr/>
        </p:nvSpPr>
        <p:spPr>
          <a:xfrm>
            <a:off x="868218" y="434109"/>
            <a:ext cx="8275782" cy="369332"/>
          </a:xfrm>
          <a:prstGeom prst="rect">
            <a:avLst/>
          </a:prstGeom>
          <a:noFill/>
        </p:spPr>
        <p:txBody>
          <a:bodyPr wrap="square">
            <a:spAutoFit/>
          </a:bodyPr>
          <a:lstStyle/>
          <a:p>
            <a:r>
              <a:rPr lang="el-GR" b="1" i="0" dirty="0">
                <a:solidFill>
                  <a:srgbClr val="000080"/>
                </a:solidFill>
                <a:effectLst/>
                <a:latin typeface="Roboto" panose="02000000000000000000" pitchFamily="2" charset="0"/>
              </a:rPr>
              <a:t>ΟΙ ΑΝΤΛΙΕΣ ΣΤΗ ΜΕΜΒΡΑΝΗ ΠΟΥ ΔΙΑΤΗΡΟΥΝ ΤΟ ΔΥΝΑΜΙΚΟ ΕΝΕΡΓΕΙΑΣ</a:t>
            </a:r>
            <a:endParaRPr lang="el-GR" dirty="0"/>
          </a:p>
        </p:txBody>
      </p:sp>
    </p:spTree>
    <p:extLst>
      <p:ext uri="{BB962C8B-B14F-4D97-AF65-F5344CB8AC3E}">
        <p14:creationId xmlns="" xmlns:p14="http://schemas.microsoft.com/office/powerpoint/2010/main" val="402360837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 xmlns:a16="http://schemas.microsoft.com/office/drawing/2014/main" id="{37EABE1F-735C-E606-F9FB-274F8D668A9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4576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 xmlns:a16="http://schemas.microsoft.com/office/drawing/2014/main" id="{271B0586-8A85-C7ED-6938-68DCADA8424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6913024"/>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 xmlns:a16="http://schemas.microsoft.com/office/drawing/2014/main" id="{C0701497-9B98-5F44-BAE5-DBB96BF635F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904444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 xmlns:a16="http://schemas.microsoft.com/office/drawing/2014/main" id="{B317AA99-D2BE-3491-8816-EA164EE284F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7426054"/>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 xmlns:a16="http://schemas.microsoft.com/office/drawing/2014/main" id="{C7427324-D774-B54B-68B5-94988ED76A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5630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NA London New Clapham Nightclub | DesignMyNight">
            <a:extLst>
              <a:ext uri="{FF2B5EF4-FFF2-40B4-BE49-F238E27FC236}">
                <a16:creationId xmlns="" xmlns:a16="http://schemas.microsoft.com/office/drawing/2014/main" id="{A02B0437-3B97-73D2-648A-272BE473C23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8003969"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DNA Bar &amp; Lounge | Facebook | Aurora ON">
            <a:extLst>
              <a:ext uri="{FF2B5EF4-FFF2-40B4-BE49-F238E27FC236}">
                <a16:creationId xmlns="" xmlns:a16="http://schemas.microsoft.com/office/drawing/2014/main" id="{99D3EFFA-99F6-2CCF-8AF1-4E17E6C5CC0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003969" y="0"/>
            <a:ext cx="432261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0403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 xmlns:a16="http://schemas.microsoft.com/office/drawing/2014/main" id="{6555DAD3-D8B9-16C0-D5A9-F7BC3592BAC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352338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 xmlns:a16="http://schemas.microsoft.com/office/drawing/2014/main" id="{DF094482-B6E3-BE87-DEBB-291DB3B0FC7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033171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 xmlns:a16="http://schemas.microsoft.com/office/drawing/2014/main" id="{591AD164-23E8-5930-B921-C3E62EAABB5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99616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143EA971-1FC2-AF6D-FECB-6C9FA0E99A5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013553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 xmlns:a16="http://schemas.microsoft.com/office/drawing/2014/main" id="{CDDBAA37-F585-4D2B-8C10-2A9AC63BD55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347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 xmlns:a16="http://schemas.microsoft.com/office/drawing/2014/main" id="{EB48F7BA-B2AD-35D5-4D4B-C0805ED15CB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275688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 xmlns:a16="http://schemas.microsoft.com/office/drawing/2014/main" id="{56E29D83-4023-D5E4-B017-7B715B60A0A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880455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0522B423-5A4D-D4CA-803E-31ECDA1853A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203487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 xmlns:a16="http://schemas.microsoft.com/office/drawing/2014/main" id="{9422719E-E752-504F-03E6-89A9315FDBF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805709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 xmlns:a16="http://schemas.microsoft.com/office/drawing/2014/main" id="{AC4F9D3E-34F9-6DE8-A451-5434C6D8996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913365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 xmlns:a16="http://schemas.microsoft.com/office/drawing/2014/main" id="{5E9954C9-5BFE-E87B-ED8A-5A2AA8E7ACD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0082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 xmlns:a16="http://schemas.microsoft.com/office/drawing/2014/main" id="{9F138AC5-876D-6DA5-8089-E8F7FC17066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61464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F13EE2B-214B-02BC-8F42-2B5C9B5BFF1E}"/>
              </a:ext>
            </a:extLst>
          </p:cNvPr>
          <p:cNvSpPr txBox="1"/>
          <p:nvPr/>
        </p:nvSpPr>
        <p:spPr>
          <a:xfrm>
            <a:off x="0" y="0"/>
            <a:ext cx="12192000" cy="7294305"/>
          </a:xfrm>
          <a:prstGeom prst="rect">
            <a:avLst/>
          </a:prstGeom>
          <a:noFill/>
        </p:spPr>
        <p:txBody>
          <a:bodyPr wrap="square">
            <a:spAutoFit/>
          </a:bodyPr>
          <a:lstStyle/>
          <a:p>
            <a:r>
              <a:rPr lang="el-GR" dirty="0"/>
              <a:t>• Το κύτταρο είναι η βασική δομική και λειτουργική μονάδα της ζωής. </a:t>
            </a:r>
          </a:p>
          <a:p>
            <a:r>
              <a:rPr lang="el-GR" dirty="0"/>
              <a:t>• Στον ανθρώπινο οργανισμό υπάρχουν 50 με 100 τρισεκατομμύρια κύτταρα. </a:t>
            </a:r>
          </a:p>
          <a:p>
            <a:r>
              <a:rPr lang="el-GR" dirty="0"/>
              <a:t>• Το μέγεθος του κυττάρου διαφέρει ανάλογα με το είδος και τον ιστό που ανήκει (4-40 μ., 1 μ = 10-3 </a:t>
            </a:r>
            <a:r>
              <a:rPr lang="el-GR" dirty="0" err="1"/>
              <a:t>mm</a:t>
            </a:r>
            <a:r>
              <a:rPr lang="el-GR" dirty="0"/>
              <a:t>).</a:t>
            </a:r>
          </a:p>
          <a:p>
            <a:r>
              <a:rPr lang="el-GR" dirty="0"/>
              <a:t> Υπάρχουν και κύτταρα με μεγάλο μήκος (μυϊκά, νευρικά). </a:t>
            </a:r>
          </a:p>
          <a:p>
            <a:r>
              <a:rPr lang="el-GR" dirty="0"/>
              <a:t>• Υπάρχουν περίπου 200 διαφορετικοί τύποι κυττάρων στον ανθρώπινο οργανισμό. Το σχήμα τους είναι ανάλογο της λειτουργίας τους (κυλινδρικό, ατρακτοειδές, πολυεδρικό, αστεροειδές, </a:t>
            </a:r>
            <a:r>
              <a:rPr lang="el-GR" dirty="0" err="1"/>
              <a:t>κλπ</a:t>
            </a:r>
            <a:r>
              <a:rPr lang="el-GR" dirty="0"/>
              <a:t>). </a:t>
            </a:r>
          </a:p>
          <a:p>
            <a:r>
              <a:rPr lang="el-GR" dirty="0"/>
              <a:t>• Οι κυτταρικές δομές δημιουργούνται από </a:t>
            </a:r>
            <a:r>
              <a:rPr lang="el-GR" dirty="0" err="1"/>
              <a:t>μεγαλομοριακές</a:t>
            </a:r>
            <a:r>
              <a:rPr lang="el-GR" dirty="0"/>
              <a:t> ουσίες (πρωτεΐνες, πολυσακχαρίτες, </a:t>
            </a:r>
            <a:r>
              <a:rPr lang="el-GR" dirty="0" err="1"/>
              <a:t>νουκλεϊνικά</a:t>
            </a:r>
            <a:r>
              <a:rPr lang="el-GR" dirty="0"/>
              <a:t> οξέα, λιπίδια). </a:t>
            </a:r>
          </a:p>
          <a:p>
            <a:r>
              <a:rPr lang="el-GR" dirty="0"/>
              <a:t>• Όλα τα κύτταρα προέρχονται από το </a:t>
            </a:r>
            <a:r>
              <a:rPr lang="el-GR" b="1" dirty="0"/>
              <a:t>ίδιο α</a:t>
            </a:r>
            <a:r>
              <a:rPr lang="el-GR" dirty="0"/>
              <a:t>ρχικό κύτταρο, το </a:t>
            </a:r>
            <a:r>
              <a:rPr lang="el-GR" dirty="0" err="1"/>
              <a:t>ζυγωτό</a:t>
            </a:r>
            <a:r>
              <a:rPr lang="el-GR" dirty="0"/>
              <a:t> (γονιμοποιημένο ωάριο). </a:t>
            </a:r>
          </a:p>
          <a:p>
            <a:r>
              <a:rPr lang="el-GR" dirty="0"/>
              <a:t>• Στη διάρκεια της εξέλιξής τους τα κύτταρα σιγά-σιγά μεταμορφώνονται και εξειδικεύονται (κυτταρική διαφοροποίηση), αποκτούν την ικανότητα να επιτελούν μόνο ειδικές λειτουργίες, με μεγάλη όμως αποδοτικότητα. </a:t>
            </a:r>
          </a:p>
          <a:p>
            <a:r>
              <a:rPr lang="el-GR" dirty="0"/>
              <a:t>• Τα αδιαφοροποίητα αρχέγονα κύτταρα παρουσιάζουν πολλές λειτουργίες με μικρή αποτελεσματικότητα. </a:t>
            </a:r>
          </a:p>
          <a:p>
            <a:r>
              <a:rPr lang="el-GR" dirty="0"/>
              <a:t>• Στη διάρκεια της ζωής τους τα κύτταρα καταστρέφονται και αναπαράγονται. Τα κύτταρα με μικρό βαθμό διαφοροποίησης (π.χ. επιθηλιακά) έχουν μεγάλη αναγεννητική ικανότητα, ενώ μικρή τα κύτταρα με υψηλή διαφοροποίηση (μυϊκά, νευρικά, </a:t>
            </a:r>
            <a:r>
              <a:rPr lang="el-GR" dirty="0" err="1"/>
              <a:t>κλπ</a:t>
            </a:r>
            <a:r>
              <a:rPr lang="el-GR" dirty="0"/>
              <a:t>).</a:t>
            </a:r>
          </a:p>
          <a:p>
            <a:endParaRPr lang="el-GR" dirty="0"/>
          </a:p>
          <a:p>
            <a:r>
              <a:rPr lang="el-GR" dirty="0"/>
              <a:t> </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 xmlns:p14="http://schemas.microsoft.com/office/powerpoint/2010/main" val="252687431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Βαριέμαι…. – Voliotaki.gr">
            <a:extLst>
              <a:ext uri="{FF2B5EF4-FFF2-40B4-BE49-F238E27FC236}">
                <a16:creationId xmlns="" xmlns:a16="http://schemas.microsoft.com/office/drawing/2014/main" id="{CC25C511-45FF-89BF-9306-3D34844B10D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05152" y="0"/>
            <a:ext cx="6586847" cy="498459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Ριζοσπαστική Παρέμβαση Δικαστικών ΕπιμελητώνΞΥΠΝΗΣΤΕ! - Ριζοσπαστική  Παρέμβαση Δικαστικών Επιμελητών">
            <a:extLst>
              <a:ext uri="{FF2B5EF4-FFF2-40B4-BE49-F238E27FC236}">
                <a16:creationId xmlns="" xmlns:a16="http://schemas.microsoft.com/office/drawing/2014/main" id="{800025C8-8F1C-FDD2-DFC9-6E9FB4D1F6D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605151" cy="49845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53469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 xmlns:a16="http://schemas.microsoft.com/office/drawing/2014/main" id="{C7871453-A563-ED6F-8564-31F8E795BE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9513"/>
            <a:ext cx="12191999" cy="67784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5266165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 xmlns:a16="http://schemas.microsoft.com/office/drawing/2014/main" id="{EAA72252-E7D1-1F7B-A71C-60F6F0BDB9E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5834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 xmlns:a16="http://schemas.microsoft.com/office/drawing/2014/main" id="{7FC16950-47DD-D5CB-37BA-F899E5C9A9A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11870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 xmlns:a16="http://schemas.microsoft.com/office/drawing/2014/main" id="{6B427571-2B94-161D-08A0-C714215DD6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2645340"/>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Πώς να κάνετε τα ιδιαίτερα μαθήματα πιο αποτελεσματικά | Blog |  instateacher.gr">
            <a:extLst>
              <a:ext uri="{FF2B5EF4-FFF2-40B4-BE49-F238E27FC236}">
                <a16:creationId xmlns="" xmlns:a16="http://schemas.microsoft.com/office/drawing/2014/main" id="{B831D3BE-AD59-7D64-CAAD-102E7A2D7AA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96291" y="1440873"/>
            <a:ext cx="8716488"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6073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Π.Μ.Σ «ΔΙΚΤΥΑ ΕΠΙΚΟΙΝΩΝΙΩΝ &amp; ΑΣΦΑΛΕΙΑ ΣΥΣΤΗΜΑΤΩΝ»">
            <a:extLst>
              <a:ext uri="{FF2B5EF4-FFF2-40B4-BE49-F238E27FC236}">
                <a16:creationId xmlns="" xmlns:a16="http://schemas.microsoft.com/office/drawing/2014/main" id="{34333E09-B55C-1E8D-9C88-3D2D8DB3DFA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25091" y="985034"/>
            <a:ext cx="7113319" cy="37294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98523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370</TotalTime>
  <Words>2696</Words>
  <Application>Microsoft Office PowerPoint</Application>
  <PresentationFormat>Προσαρμογή</PresentationFormat>
  <Paragraphs>260</Paragraphs>
  <Slides>98</Slides>
  <Notes>74</Notes>
  <HiddenSlides>0</HiddenSlides>
  <MMClips>0</MMClips>
  <ScaleCrop>false</ScaleCrop>
  <HeadingPairs>
    <vt:vector size="4" baseType="variant">
      <vt:variant>
        <vt:lpstr>Θέμα</vt:lpstr>
      </vt:variant>
      <vt:variant>
        <vt:i4>1</vt:i4>
      </vt:variant>
      <vt:variant>
        <vt:lpstr>Τίτλοι διαφανειών</vt:lpstr>
      </vt:variant>
      <vt:variant>
        <vt:i4>98</vt:i4>
      </vt:variant>
    </vt:vector>
  </HeadingPairs>
  <TitlesOfParts>
    <vt:vector size="99" baseType="lpstr">
      <vt:lpstr>Ιόν</vt:lpstr>
      <vt:lpstr>Διαφάνεια 1</vt:lpstr>
      <vt:lpstr>Διαφάνεια 2</vt:lpstr>
      <vt:lpstr>Διαφάνεια 3</vt:lpstr>
      <vt:lpstr>Διαφάνεια 4</vt:lpstr>
      <vt:lpstr>ΤΟ ΚΥΤΤΑΡΟ</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emil</dc:creator>
  <cp:lastModifiedBy>user71</cp:lastModifiedBy>
  <cp:revision>14</cp:revision>
  <dcterms:created xsi:type="dcterms:W3CDTF">2022-09-29T22:20:20Z</dcterms:created>
  <dcterms:modified xsi:type="dcterms:W3CDTF">2024-05-14T07:03:51Z</dcterms:modified>
</cp:coreProperties>
</file>