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4679"/>
  </p:normalViewPr>
  <p:slideViewPr>
    <p:cSldViewPr snapToGrid="0">
      <p:cViewPr varScale="1">
        <p:scale>
          <a:sx n="58" d="100"/>
          <a:sy n="58" d="100"/>
        </p:scale>
        <p:origin x="-90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87D3-F540-2542-99AB-6A7969C361D8}" type="datetimeFigureOut">
              <a:rPr lang="x-none" smtClean="0"/>
              <a:pPr/>
              <a:t>11/1/2023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24A4-FEDB-4C4A-BE15-C0C79FA459A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11870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87D3-F540-2542-99AB-6A7969C361D8}" type="datetimeFigureOut">
              <a:rPr lang="x-none" smtClean="0"/>
              <a:pPr/>
              <a:t>11/1/2023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24A4-FEDB-4C4A-BE15-C0C79FA459A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19722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87D3-F540-2542-99AB-6A7969C361D8}" type="datetimeFigureOut">
              <a:rPr lang="x-none" smtClean="0"/>
              <a:pPr/>
              <a:t>11/1/2023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24A4-FEDB-4C4A-BE15-C0C79FA459A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73793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87D3-F540-2542-99AB-6A7969C361D8}" type="datetimeFigureOut">
              <a:rPr lang="x-none" smtClean="0"/>
              <a:pPr/>
              <a:t>11/1/2023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24A4-FEDB-4C4A-BE15-C0C79FA459A6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88936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87D3-F540-2542-99AB-6A7969C361D8}" type="datetimeFigureOut">
              <a:rPr lang="x-none" smtClean="0"/>
              <a:pPr/>
              <a:t>11/1/2023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24A4-FEDB-4C4A-BE15-C0C79FA459A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845682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87D3-F540-2542-99AB-6A7969C361D8}" type="datetimeFigureOut">
              <a:rPr lang="x-none" smtClean="0"/>
              <a:pPr/>
              <a:t>11/1/2023</a:t>
            </a:fld>
            <a:endParaRPr 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24A4-FEDB-4C4A-BE15-C0C79FA459A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57252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87D3-F540-2542-99AB-6A7969C361D8}" type="datetimeFigureOut">
              <a:rPr lang="x-none" smtClean="0"/>
              <a:pPr/>
              <a:t>11/1/2023</a:t>
            </a:fld>
            <a:endParaRPr 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24A4-FEDB-4C4A-BE15-C0C79FA459A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62070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87D3-F540-2542-99AB-6A7969C361D8}" type="datetimeFigureOut">
              <a:rPr lang="x-none" smtClean="0"/>
              <a:pPr/>
              <a:t>11/1/2023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24A4-FEDB-4C4A-BE15-C0C79FA459A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0299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87D3-F540-2542-99AB-6A7969C361D8}" type="datetimeFigureOut">
              <a:rPr lang="x-none" smtClean="0"/>
              <a:pPr/>
              <a:t>11/1/2023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24A4-FEDB-4C4A-BE15-C0C79FA459A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6579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87D3-F540-2542-99AB-6A7969C361D8}" type="datetimeFigureOut">
              <a:rPr lang="x-none" smtClean="0"/>
              <a:pPr/>
              <a:t>11/1/2023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24A4-FEDB-4C4A-BE15-C0C79FA459A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5328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87D3-F540-2542-99AB-6A7969C361D8}" type="datetimeFigureOut">
              <a:rPr lang="x-none" smtClean="0"/>
              <a:pPr/>
              <a:t>11/1/2023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24A4-FEDB-4C4A-BE15-C0C79FA459A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8053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87D3-F540-2542-99AB-6A7969C361D8}" type="datetimeFigureOut">
              <a:rPr lang="x-none" smtClean="0"/>
              <a:pPr/>
              <a:t>11/1/2023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24A4-FEDB-4C4A-BE15-C0C79FA459A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2826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87D3-F540-2542-99AB-6A7969C361D8}" type="datetimeFigureOut">
              <a:rPr lang="x-none" smtClean="0"/>
              <a:pPr/>
              <a:t>11/1/2023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24A4-FEDB-4C4A-BE15-C0C79FA459A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90013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87D3-F540-2542-99AB-6A7969C361D8}" type="datetimeFigureOut">
              <a:rPr lang="x-none" smtClean="0"/>
              <a:pPr/>
              <a:t>11/1/2023</a:t>
            </a:fld>
            <a:endParaRPr lang="x-non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24A4-FEDB-4C4A-BE15-C0C79FA459A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5844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87D3-F540-2542-99AB-6A7969C361D8}" type="datetimeFigureOut">
              <a:rPr lang="x-none" smtClean="0"/>
              <a:pPr/>
              <a:t>11/1/2023</a:t>
            </a:fld>
            <a:endParaRPr lang="x-non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24A4-FEDB-4C4A-BE15-C0C79FA459A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325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87D3-F540-2542-99AB-6A7969C361D8}" type="datetimeFigureOut">
              <a:rPr lang="x-none" smtClean="0"/>
              <a:pPr/>
              <a:t>11/1/2023</a:t>
            </a:fld>
            <a:endParaRPr lang="x-non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24A4-FEDB-4C4A-BE15-C0C79FA459A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8232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87D3-F540-2542-99AB-6A7969C361D8}" type="datetimeFigureOut">
              <a:rPr lang="x-none" smtClean="0"/>
              <a:pPr/>
              <a:t>11/1/2023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24A4-FEDB-4C4A-BE15-C0C79FA459A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96633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A6087D3-F540-2542-99AB-6A7969C361D8}" type="datetimeFigureOut">
              <a:rPr lang="x-none" smtClean="0"/>
              <a:pPr/>
              <a:t>11/1/2023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A24A4-FEDB-4C4A-BE15-C0C79FA459A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513136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1F63CE8-E84D-169F-2D3B-47856EEA3F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x-none" b="1" dirty="0"/>
              <a:t>1</a:t>
            </a:r>
            <a:r>
              <a:rPr lang="x-none" b="1" baseline="30000" dirty="0"/>
              <a:t>η</a:t>
            </a:r>
            <a:r>
              <a:rPr lang="x-none" b="1" dirty="0"/>
              <a:t> ΑΝΤΙΚΕΙΜΕΝΙΚΗ ΕΞΕΤΑΣΗ ΝΕΟΓΝΟΥ</a:t>
            </a:r>
            <a:r>
              <a:rPr lang="en-US" b="1" dirty="0"/>
              <a:t>.</a:t>
            </a:r>
            <a:r>
              <a:rPr lang="el-GR" b="1" dirty="0"/>
              <a:t>ΒΑΘΜΟΛΟΓΙΑ </a:t>
            </a:r>
            <a:r>
              <a:rPr lang="en-US" b="1" dirty="0"/>
              <a:t>APGAR</a:t>
            </a:r>
            <a:endParaRPr lang="x-none" b="1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E90973BB-678D-650A-E671-FCC2162097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x-none" dirty="0"/>
              <a:t>ΕΙΔΙΚΕΥΟΜΕΝΟΣ ΠΑΙΔΙΑΤΡΙΚΗΣ </a:t>
            </a:r>
          </a:p>
          <a:p>
            <a:r>
              <a:rPr lang="x-none" dirty="0"/>
              <a:t>ΛΕΤΣΟΣ ΚΩΝΣΤΑΝΤΙΝΟΣ</a:t>
            </a:r>
          </a:p>
          <a:p>
            <a:r>
              <a:rPr lang="x-none" dirty="0"/>
              <a:t>ΓΕΝΙΚΟ ΠΑΝΑΡΚΑΔΙΚΟ ΝΟΣΟΚΟΜΕΙΟ ΤΡΙΠΟΛΗΣ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3A3398D8-F545-63F3-1F73-F44AC231E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880" y="1"/>
            <a:ext cx="3814119" cy="293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526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13E3157-0839-DA29-AAFB-C9FA01CAF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x-none" b="1" dirty="0"/>
              <a:t>ΠΕΡΙΠΟΙΗΣΗ ΝΕΟΓΕΝΝΗΤΟΥ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85F6D34-DFAB-60C6-5E3D-40A8914B4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4" y="1253330"/>
            <a:ext cx="11669486" cy="56046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u="sng" dirty="0"/>
              <a:t>-</a:t>
            </a:r>
            <a:r>
              <a:rPr lang="x-none" sz="2200" u="sng" dirty="0"/>
              <a:t>Με την γέννηση </a:t>
            </a:r>
            <a:r>
              <a:rPr lang="x-none" sz="2200" dirty="0"/>
              <a:t>του νεογνού δινεργούνται</a:t>
            </a:r>
            <a:r>
              <a:rPr lang="en-US" sz="2200" dirty="0"/>
              <a:t>:</a:t>
            </a:r>
          </a:p>
          <a:p>
            <a:r>
              <a:rPr lang="x-none" sz="2200" dirty="0"/>
              <a:t>Απολίνωση ομφάλιου λώρου </a:t>
            </a:r>
          </a:p>
          <a:p>
            <a:r>
              <a:rPr lang="x-none" sz="2200" dirty="0"/>
              <a:t>Καθαρισμός στόματος, μύτης, ματιών με αποστειρωμένη γάζα</a:t>
            </a:r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-</a:t>
            </a:r>
            <a:r>
              <a:rPr lang="el-GR" sz="2200" dirty="0"/>
              <a:t>Οι πρώτες προσπάθειες του παιδίατρου στρέφονται στον έγκαιρο καθαρισμό των αεροφόρων οδών, ώστε με την έναρξη της αναπνοής να αποφευχθεί η </a:t>
            </a:r>
            <a:r>
              <a:rPr lang="el-GR" sz="2200" dirty="0" err="1"/>
              <a:t>εισρόφηση</a:t>
            </a:r>
            <a:endParaRPr lang="el-GR" sz="2200" dirty="0"/>
          </a:p>
          <a:p>
            <a:pPr marL="0" indent="0">
              <a:buNone/>
            </a:pPr>
            <a:endParaRPr lang="el-GR" sz="2200" dirty="0"/>
          </a:p>
          <a:p>
            <a:pPr marL="0" indent="0">
              <a:buNone/>
            </a:pPr>
            <a:r>
              <a:rPr lang="el-GR" sz="2200" dirty="0"/>
              <a:t>-Στην συνέχεια </a:t>
            </a:r>
            <a:r>
              <a:rPr lang="en-US" sz="22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200" dirty="0" err="1"/>
              <a:t>Ενστ</a:t>
            </a:r>
            <a:r>
              <a:rPr lang="en-US" sz="2200" dirty="0" err="1"/>
              <a:t>ά</a:t>
            </a:r>
            <a:r>
              <a:rPr lang="el-GR" sz="2200" dirty="0" err="1"/>
              <a:t>λλαξη</a:t>
            </a:r>
            <a:r>
              <a:rPr lang="el-GR" sz="2200" dirty="0"/>
              <a:t> στα μάτια 2-3 σταγόνων κολλυρίου </a:t>
            </a:r>
            <a:r>
              <a:rPr lang="el-GR" sz="2200" dirty="0" err="1"/>
              <a:t>πενικιλλίνης</a:t>
            </a:r>
            <a:r>
              <a:rPr lang="el-GR" sz="2200" dirty="0"/>
              <a:t> η διαλύματος νιτρικού αργύρου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200" dirty="0"/>
              <a:t>Καλό σκούπισμα σε όλο το σώμα με αποστειρωμένο πανί η πετσέτα με σκοπό την απομάκρυνση υγρών, σμήγματος, αίματος και </a:t>
            </a:r>
            <a:r>
              <a:rPr lang="el-GR" sz="2200" b="1" dirty="0"/>
              <a:t>ιδίως το ζέσταμα</a:t>
            </a:r>
            <a:r>
              <a:rPr lang="el-GR" sz="2200" dirty="0"/>
              <a:t> του νεογνού.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200" dirty="0"/>
              <a:t>Ζύγισμα του νεογνού 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200" dirty="0"/>
              <a:t>Το πρώτο του μπάνιο, με </a:t>
            </a:r>
            <a:r>
              <a:rPr lang="el-GR" sz="2200" dirty="0" err="1"/>
              <a:t>χλυαρό</a:t>
            </a:r>
            <a:r>
              <a:rPr lang="el-GR" sz="2200" dirty="0"/>
              <a:t> νερό(</a:t>
            </a:r>
            <a:r>
              <a:rPr lang="en-US" sz="2200" dirty="0"/>
              <a:t>36</a:t>
            </a:r>
            <a:r>
              <a:rPr lang="en-US" sz="2200" baseline="30000" dirty="0"/>
              <a:t>o</a:t>
            </a:r>
            <a:r>
              <a:rPr lang="en-US" sz="2200" dirty="0"/>
              <a:t>C-37</a:t>
            </a:r>
            <a:r>
              <a:rPr lang="en-US" sz="2200" baseline="30000" dirty="0"/>
              <a:t>o</a:t>
            </a:r>
            <a:r>
              <a:rPr lang="en-US" sz="2200" dirty="0"/>
              <a:t>C</a:t>
            </a:r>
            <a:r>
              <a:rPr lang="el-GR" sz="2200" dirty="0"/>
              <a:t>) και σαπούνι, διάρκειας 5 λεπτών</a:t>
            </a:r>
          </a:p>
          <a:p>
            <a:pPr marL="0" indent="0">
              <a:buNone/>
            </a:pPr>
            <a:r>
              <a:rPr lang="el-GR" sz="2200" dirty="0"/>
              <a:t>         - Του πρώτου μπάνιου προηγείται η αξιολόγηση της γενικής κατάστασης του νεογνού με βάση την βαθμολογία κατά</a:t>
            </a:r>
            <a:r>
              <a:rPr lang="en-US" sz="2200" dirty="0"/>
              <a:t> Apgar</a:t>
            </a:r>
            <a:r>
              <a:rPr lang="el-GR" sz="2200" dirty="0"/>
              <a:t> από τον παιδίατρο</a:t>
            </a:r>
          </a:p>
          <a:p>
            <a:pPr marL="514350" indent="-514350">
              <a:buFont typeface="+mj-lt"/>
              <a:buAutoNum type="arabicPeriod"/>
            </a:pPr>
            <a:endParaRPr lang="el-GR" sz="2200" dirty="0"/>
          </a:p>
          <a:p>
            <a:pPr marL="0" indent="0">
              <a:buNone/>
            </a:pPr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774166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DA287A6-8699-0203-43B6-5A09AFB08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 dirty="0"/>
              <a:t>1</a:t>
            </a:r>
            <a:r>
              <a:rPr lang="x-none" b="1" baseline="30000" dirty="0"/>
              <a:t>η</a:t>
            </a:r>
            <a:r>
              <a:rPr lang="x-none" b="1" dirty="0"/>
              <a:t> ΑΝΤΙΚΕΙΜΕΝΙΚΗ ΕΞΕΤΑΣΗ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0EAF85E-A230-D053-0C1D-BDA47E6A5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796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x-none" sz="2000" dirty="0"/>
              <a:t>-Η πρώτη αντικειμενική εξέταση της γενικής κατάστασης του νεογνού δινεργείται τα πρώτα λεπτά της ζωής, μετά την έξοδο του από τη μήτρα της μητέρας.</a:t>
            </a:r>
          </a:p>
          <a:p>
            <a:pPr marL="0" indent="0">
              <a:buNone/>
            </a:pPr>
            <a:endParaRPr lang="x-none" sz="2000" dirty="0"/>
          </a:p>
          <a:p>
            <a:pPr marL="0" indent="0">
              <a:buNone/>
            </a:pPr>
            <a:r>
              <a:rPr lang="x-none" sz="2000" dirty="0"/>
              <a:t>-Σκοπός της πρώτης αντικειμενικής εξέτασης είναι η ανίχνευση τυχόν προβλημάτων, κυρίως απ</a:t>
            </a:r>
            <a:r>
              <a:rPr lang="el-GR" sz="2000" dirty="0" err="1"/>
              <a:t>ό</a:t>
            </a:r>
            <a:r>
              <a:rPr lang="x-none" sz="2000" dirty="0"/>
              <a:t> το αναπνευστικό η το κυκλοφορικό σύστημα τα οποία μπορεί να οφείλονται σε</a:t>
            </a:r>
            <a:r>
              <a:rPr lang="en-US" sz="2000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err="1"/>
              <a:t>Κοπιαστικ</a:t>
            </a:r>
            <a:r>
              <a:rPr lang="en-US" sz="2000" dirty="0" err="1"/>
              <a:t>ό</a:t>
            </a:r>
            <a:r>
              <a:rPr lang="el-GR" sz="2000" dirty="0"/>
              <a:t>ς η μακρύς τοκετός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/>
              <a:t>Περιτύλιξη του ομφάλιου λώρου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/>
              <a:t>Νάρκωση της μητέρας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  <a:p>
            <a:pPr marL="0" indent="0">
              <a:buNone/>
            </a:pPr>
            <a:r>
              <a:rPr lang="el-GR" sz="2000" dirty="0"/>
              <a:t>-Τα παραπάνω μπορεί να προκαλέσουν ενδομήτρια </a:t>
            </a:r>
            <a:r>
              <a:rPr lang="el-GR" sz="2000" dirty="0" err="1"/>
              <a:t>υποξία</a:t>
            </a:r>
            <a:r>
              <a:rPr lang="el-GR" sz="2000" dirty="0"/>
              <a:t> και </a:t>
            </a:r>
            <a:r>
              <a:rPr lang="el-GR" sz="2000" dirty="0" err="1"/>
              <a:t>ασφηξία</a:t>
            </a:r>
            <a:r>
              <a:rPr lang="el-GR" sz="2000" dirty="0"/>
              <a:t> στο νεογνό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199415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6969184-1E98-22CF-7FBF-DF40EE103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b="1" dirty="0"/>
              <a:t>1</a:t>
            </a:r>
            <a:r>
              <a:rPr lang="x-none" b="1" baseline="30000" dirty="0"/>
              <a:t>η</a:t>
            </a:r>
            <a:r>
              <a:rPr lang="x-none" b="1" dirty="0"/>
              <a:t> ΑΝΤΙΚΕΙΜΕΝΙΚΗ ΕΞΕΤΑΣΗ ΤΟΥ </a:t>
            </a:r>
            <a:r>
              <a:rPr lang="x-none" b="1" dirty="0">
                <a:solidFill>
                  <a:srgbClr val="FF0000"/>
                </a:solidFill>
              </a:rPr>
              <a:t>ΝΕΟΓΝΟΥ</a:t>
            </a:r>
            <a:br>
              <a:rPr lang="x-none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APGAR SCORE</a:t>
            </a:r>
            <a:endParaRPr lang="x-none" b="1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DEC9CC93-45DE-D03D-9802-CBA7B5CF841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431559" y="2662519"/>
            <a:ext cx="8946541" cy="4195481"/>
          </a:xfrm>
          <a:blipFill>
            <a:blip r:embed="rId2"/>
            <a:stretch>
              <a:fillRect l="-709" t="-906"/>
            </a:stretch>
          </a:blipFill>
        </p:spPr>
        <p:txBody>
          <a:bodyPr/>
          <a:lstStyle/>
          <a:p>
            <a:pPr lvl="4"/>
            <a:r>
              <a:rPr lang="x-none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85890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B796322-9F00-5230-13FF-166D3F9B5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ΒΑΘΜΟΛΟΓΙΑ ΚΑΤΑ </a:t>
            </a:r>
            <a:r>
              <a:rPr lang="en-US" b="1" dirty="0"/>
              <a:t>APGAR </a:t>
            </a:r>
            <a:endParaRPr lang="x-none" b="1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AC9DF512-44CD-4A44-A52A-460E10A60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1246" y="1569446"/>
            <a:ext cx="8258908" cy="4923429"/>
          </a:xfrm>
        </p:spPr>
      </p:pic>
    </p:spTree>
    <p:extLst>
      <p:ext uri="{BB962C8B-B14F-4D97-AF65-F5344CB8AC3E}">
        <p14:creationId xmlns:p14="http://schemas.microsoft.com/office/powerpoint/2010/main" xmlns="" val="1556835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8B6F0FB-371B-564A-28F0-80D452962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b="1" dirty="0"/>
              <a:t>ΧΑΡΑΚΤΗΡΙΣΜΟΣ ΝΕΟΓΝΟΥ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46EEC42B-AAB7-CCC8-9BFB-6D28E8568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>
              <a:buFontTx/>
              <a:buChar char="-"/>
            </a:pPr>
            <a:r>
              <a:rPr lang="x-none" b="1" dirty="0"/>
              <a:t>ΑΝΑΛΟΓΑ ΜΕ ΤΗΝ ΕΒΔΟΜΑΔΑ ΕΓΚΥΜΟΣΥΝΗΣ ΚΑΤ</a:t>
            </a:r>
            <a:r>
              <a:rPr lang="el-GR" b="1" dirty="0" err="1"/>
              <a:t>Ά</a:t>
            </a:r>
            <a:r>
              <a:rPr lang="x-none" b="1" dirty="0"/>
              <a:t> ΤΗΝ ΟΠΟΙΑ ΓΕΝΝΙΕΤΑΙ</a:t>
            </a:r>
            <a:r>
              <a:rPr lang="en-US" b="1" dirty="0"/>
              <a:t>:</a:t>
            </a:r>
            <a:endParaRPr lang="x-none" b="1" dirty="0"/>
          </a:p>
          <a:p>
            <a:r>
              <a:rPr lang="x-none" b="1" u="sng" dirty="0">
                <a:solidFill>
                  <a:srgbClr val="FF0000"/>
                </a:solidFill>
              </a:rPr>
              <a:t>ΠΡΟΩΡΟ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l-GR" b="1" dirty="0">
                <a:solidFill>
                  <a:srgbClr val="FF0000"/>
                </a:solidFill>
              </a:rPr>
              <a:t> ο χρόνος κύησης του νεογνού είναι &lt;37 εβδομάδες</a:t>
            </a:r>
          </a:p>
          <a:p>
            <a:pPr marL="0" indent="0">
              <a:buNone/>
            </a:pPr>
            <a:endParaRPr lang="x-none" dirty="0"/>
          </a:p>
          <a:p>
            <a:r>
              <a:rPr lang="el-GR" u="sng" dirty="0"/>
              <a:t>ΤΕΛΕΙΟΜΗΝΟ</a:t>
            </a:r>
            <a:r>
              <a:rPr lang="en-US" u="sng" dirty="0"/>
              <a:t>:</a:t>
            </a:r>
            <a:r>
              <a:rPr lang="el-GR" dirty="0"/>
              <a:t> ο χρόνος κύησης του νεογνού είναι μεταξύ </a:t>
            </a:r>
            <a:r>
              <a:rPr lang="en-US" dirty="0"/>
              <a:t>37-42</a:t>
            </a:r>
            <a:r>
              <a:rPr lang="el-GR" dirty="0"/>
              <a:t> εβδομάδες</a:t>
            </a:r>
          </a:p>
          <a:p>
            <a:endParaRPr lang="el-GR" dirty="0"/>
          </a:p>
          <a:p>
            <a:r>
              <a:rPr lang="el-GR" u="sng" dirty="0"/>
              <a:t>ΥΠΕΡΩΡΙΜΟ</a:t>
            </a:r>
            <a:r>
              <a:rPr lang="en-US" u="sng" dirty="0"/>
              <a:t>:</a:t>
            </a:r>
            <a:r>
              <a:rPr lang="el-GR" dirty="0"/>
              <a:t> ο χρόνος κύησης του νεογνού είναι &gt;42</a:t>
            </a:r>
            <a:r>
              <a:rPr lang="el-GR" baseline="30000" dirty="0"/>
              <a:t>η</a:t>
            </a:r>
            <a:r>
              <a:rPr lang="el-GR" dirty="0"/>
              <a:t> εβδομάδα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283293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8467B82-7B45-785F-29F8-414A94D9C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b="1" dirty="0"/>
              <a:t>ΧΑΡΑΚΤΗΡΙΣΜΟΣ ΝΕΟΓΝΟΥ</a:t>
            </a:r>
            <a:endParaRPr lang="x-none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F0DC3D3-C0E9-BEE8-70AC-A7B95B42E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</a:t>
            </a:r>
            <a:r>
              <a:rPr lang="el-GR" dirty="0"/>
              <a:t>Ανάλογα με το βάρος γέννησης του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l-GR" u="sng" dirty="0"/>
              <a:t>ΛΙΠΟΒΑΡΕΣ</a:t>
            </a:r>
            <a:r>
              <a:rPr lang="en-US" u="sng" dirty="0"/>
              <a:t>:</a:t>
            </a:r>
            <a:r>
              <a:rPr lang="el-GR" u="sng" dirty="0"/>
              <a:t> </a:t>
            </a:r>
            <a:r>
              <a:rPr lang="el-GR" dirty="0"/>
              <a:t>Βάρος γέννησης μικρότερο από το φυσιολογικό βάρος γέννησης που θα έπρεπε να έχει για την ηλικία του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-Για παράδειγμα για ένα </a:t>
            </a:r>
            <a:r>
              <a:rPr lang="el-GR" dirty="0" err="1"/>
              <a:t>τελειόμηνο</a:t>
            </a:r>
            <a:r>
              <a:rPr lang="el-GR" dirty="0"/>
              <a:t> νεογνό το φυσιολογικό βάρος γέννησης είναι τα 2500</a:t>
            </a:r>
            <a:r>
              <a:rPr lang="en-US" dirty="0"/>
              <a:t>gr</a:t>
            </a:r>
            <a:r>
              <a:rPr lang="el-GR" dirty="0"/>
              <a:t>. Συνεπώς λιποβαρές </a:t>
            </a:r>
            <a:r>
              <a:rPr lang="el-GR" dirty="0" err="1"/>
              <a:t>τελειόμηνο</a:t>
            </a:r>
            <a:r>
              <a:rPr lang="el-GR" dirty="0"/>
              <a:t> νεογνό είναι αυτό που ζυγίζει &lt;2500</a:t>
            </a:r>
            <a:r>
              <a:rPr lang="en-US" dirty="0"/>
              <a:t>gr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56894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F30844D-AD45-573C-87AF-0DDD66697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ΑΝΑΦΟΡΕΣ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A0B4715-2B0D-FDE2-9A99-FE2AB9733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x-none" dirty="0"/>
              <a:t>1. ΣΤΟΙΧΕΙΑ ΠΑΙΔΙΑΤΡΙΚΗΣ</a:t>
            </a:r>
          </a:p>
        </p:txBody>
      </p:sp>
    </p:spTree>
    <p:extLst>
      <p:ext uri="{BB962C8B-B14F-4D97-AF65-F5344CB8AC3E}">
        <p14:creationId xmlns:p14="http://schemas.microsoft.com/office/powerpoint/2010/main" xmlns="" val="143739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DC22521-3BE2-1A15-01B4-40F4D6AC3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908" y="234462"/>
            <a:ext cx="11934092" cy="66235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5400" b="1" u="sng" dirty="0"/>
          </a:p>
          <a:p>
            <a:pPr marL="0" indent="0" algn="ctr">
              <a:buNone/>
            </a:pPr>
            <a:r>
              <a:rPr lang="el-GR" sz="5400" b="1" dirty="0"/>
              <a:t>ΕΥΧΑΡΙΣΤΩ </a:t>
            </a:r>
          </a:p>
          <a:p>
            <a:pPr marL="0" indent="0" algn="ctr">
              <a:buNone/>
            </a:pPr>
            <a:r>
              <a:rPr lang="el-GR" sz="5400" b="1" dirty="0"/>
              <a:t>ΓΙΑ </a:t>
            </a:r>
          </a:p>
          <a:p>
            <a:pPr marL="0" indent="0" algn="ctr">
              <a:buNone/>
            </a:pPr>
            <a:r>
              <a:rPr lang="el-GR" sz="5400" b="1" dirty="0"/>
              <a:t>ΤΗΝ </a:t>
            </a:r>
          </a:p>
          <a:p>
            <a:pPr marL="0" indent="0" algn="ctr">
              <a:buNone/>
            </a:pPr>
            <a:r>
              <a:rPr lang="el-GR" sz="5400" b="1" dirty="0"/>
              <a:t>ΠΡΟΣΟΧΗ </a:t>
            </a:r>
          </a:p>
          <a:p>
            <a:pPr marL="0" indent="0" algn="ctr">
              <a:buNone/>
            </a:pPr>
            <a:r>
              <a:rPr lang="el-GR" sz="5400" b="1" dirty="0"/>
              <a:t>ΣΑΣ</a:t>
            </a:r>
            <a:endParaRPr lang="x-none" sz="5400" b="1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96869B81-E1E9-8934-2B94-5C56E9C20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2552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377DCF18-1709-724B-A06F-B83FEAF16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1500"/>
            <a:ext cx="31496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827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Μπλε ΙΙ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Ιό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{F5CAEB85-D26B-594B-A3AB-2E2FA0699BC5}tf10001062</Template>
  <TotalTime>60</TotalTime>
  <Words>349</Words>
  <Application>Microsoft Macintosh PowerPoint</Application>
  <PresentationFormat>Προσαρμογή</PresentationFormat>
  <Paragraphs>51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Ιόν</vt:lpstr>
      <vt:lpstr>1η ΑΝΤΙΚΕΙΜΕΝΙΚΗ ΕΞΕΤΑΣΗ ΝΕΟΓΝΟΥ.ΒΑΘΜΟΛΟΓΙΑ APGAR</vt:lpstr>
      <vt:lpstr>ΠΕΡΙΠΟΙΗΣΗ ΝΕΟΓΕΝΝΗΤΟΥ</vt:lpstr>
      <vt:lpstr>1η ΑΝΤΙΚΕΙΜΕΝΙΚΗ ΕΞΕΤΑΣΗ</vt:lpstr>
      <vt:lpstr>1η ΑΝΤΙΚΕΙΜΕΝΙΚΗ ΕΞΕΤΑΣΗ ΤΟΥ ΝΕΟΓΝΟΥ APGAR SCORE</vt:lpstr>
      <vt:lpstr>ΒΑΘΜΟΛΟΓΙΑ ΚΑΤΑ APGAR </vt:lpstr>
      <vt:lpstr>ΧΑΡΑΚΤΗΡΙΣΜΟΣ ΝΕΟΓΝΟΥ</vt:lpstr>
      <vt:lpstr>ΧΑΡΑΚΤΗΡΙΣΜΟΣ ΝΕΟΓΝΟΥ</vt:lpstr>
      <vt:lpstr>ΑΝΑΦΟΡΕΣ</vt:lpstr>
      <vt:lpstr>Διαφάνεια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1η ΑΝΤΙΚΕΙΜΕΝΙΚΗ ΕΞΕΤΑΣΗ ΝΕΟΓΝΟΥ.ΒΑΘΜΟΛΟΓΙΑ APGAR</dc:title>
  <dc:creator>konstantinos Letsos</dc:creator>
  <cp:lastModifiedBy>user130</cp:lastModifiedBy>
  <cp:revision>6</cp:revision>
  <dcterms:created xsi:type="dcterms:W3CDTF">2022-11-21T14:21:43Z</dcterms:created>
  <dcterms:modified xsi:type="dcterms:W3CDTF">2023-01-11T20:02:39Z</dcterms:modified>
</cp:coreProperties>
</file>