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73" r:id="rId4"/>
    <p:sldId id="275" r:id="rId5"/>
    <p:sldId id="274" r:id="rId6"/>
    <p:sldId id="277" r:id="rId7"/>
    <p:sldId id="276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909"/>
    <p:restoredTop sz="94650"/>
  </p:normalViewPr>
  <p:slideViewPr>
    <p:cSldViewPr snapToGrid="0">
      <p:cViewPr varScale="1">
        <p:scale>
          <a:sx n="120" d="100"/>
          <a:sy n="120" d="100"/>
        </p:scale>
        <p:origin x="11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110650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279636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3062516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865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1031594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2324873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1328781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2767321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334903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52342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334876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419237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32520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2340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297466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146040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359105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49CE39D-3A8A-2A4C-8128-93EC5738A96E}" type="datetimeFigureOut">
              <a:rPr lang="el-US" smtClean="0"/>
              <a:t>1/12/23</a:t>
            </a:fld>
            <a:endParaRPr lang="el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AC5DE-B269-7740-9B0E-5645C0A48AA8}" type="slidenum">
              <a:rPr lang="el-US" smtClean="0"/>
              <a:t>‹#›</a:t>
            </a:fld>
            <a:endParaRPr lang="el-US"/>
          </a:p>
        </p:txBody>
      </p:sp>
    </p:spTree>
    <p:extLst>
      <p:ext uri="{BB962C8B-B14F-4D97-AF65-F5344CB8AC3E}">
        <p14:creationId xmlns:p14="http://schemas.microsoft.com/office/powerpoint/2010/main" val="12342270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218787-2188-33CB-4DC0-F85A0C322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363" y="415829"/>
            <a:ext cx="8825658" cy="3329581"/>
          </a:xfrm>
        </p:spPr>
        <p:txBody>
          <a:bodyPr/>
          <a:lstStyle/>
          <a:p>
            <a:r>
              <a:rPr lang="el-US" sz="4400" dirty="0"/>
              <a:t>ΣΤΟΙΧΕΙΑ ΓΕΝΕΤΙΚΗΣ.</a:t>
            </a:r>
            <a:br>
              <a:rPr lang="el-US" sz="4400" dirty="0"/>
            </a:br>
            <a:r>
              <a:rPr lang="el-US" sz="4400" dirty="0"/>
              <a:t>ΤΡΟΠΟΙ ΜΕΤΑΒΙΒΑΣΗΣ ΚΛΗΡΟΝΟΜΙΚΩΝ ΝΟΣΗΜΑΤΩΝ (ΣΥΝΔΡΟΜΟ</a:t>
            </a:r>
            <a:r>
              <a:rPr lang="en-US" sz="4400" dirty="0"/>
              <a:t> DOWN</a:t>
            </a:r>
            <a:r>
              <a:rPr lang="el-GR" sz="4400" dirty="0"/>
              <a:t>-ΤΡΙΣΩΜΙΑ 21)</a:t>
            </a:r>
            <a:r>
              <a:rPr lang="el-US" sz="4400" dirty="0"/>
              <a:t> 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090E2A16-4EB3-7F92-CE7B-0879EBDBB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114800"/>
            <a:ext cx="8825658" cy="1524000"/>
          </a:xfrm>
        </p:spPr>
        <p:txBody>
          <a:bodyPr>
            <a:normAutofit/>
          </a:bodyPr>
          <a:lstStyle/>
          <a:p>
            <a:r>
              <a:rPr lang="el-US" dirty="0"/>
              <a:t>ΕΙΔΙΚΕΥΟΜΕΝΟΣ ΠΑΙΔΙΑΤΡΙΚΗΣ </a:t>
            </a:r>
          </a:p>
          <a:p>
            <a:r>
              <a:rPr lang="el-US" dirty="0"/>
              <a:t>ΛΕΤΣΟΣ ΚΩΝΣΤΑΝΤΙΝΟΣ</a:t>
            </a:r>
          </a:p>
          <a:p>
            <a:r>
              <a:rPr lang="el-US" dirty="0"/>
              <a:t>ΓΕΝΙΚΟ ΠΑΝΑΡΚΑΔΙΚΟ ΝΟΣΟΚΟΜΕΙΟ ΤΡΙΠΟΛΗΣ</a:t>
            </a:r>
          </a:p>
          <a:p>
            <a:endParaRPr lang="el-US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78A2FB7-B4E7-3D1D-F384-CDAAE3D3C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4687" y="3484040"/>
            <a:ext cx="3897313" cy="337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22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64E13A-CAAC-0735-FBD9-516E20EDC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US" b="1" dirty="0"/>
              <a:t>ΧΡΩΜΟΣΩΜΙΚΕΣ ΑΝΩΜΑΛΙΕΣ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2B6543-64C4-0802-61B7-8A20FB525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2084832"/>
            <a:ext cx="9404723" cy="41635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US" dirty="0"/>
              <a:t>-Οι χρωμοσωμικές διαταραχές διακρίνονται συνήθως σε </a:t>
            </a:r>
          </a:p>
          <a:p>
            <a:pPr marL="0" indent="0">
              <a:buNone/>
            </a:pPr>
            <a:endParaRPr lang="el-US" dirty="0"/>
          </a:p>
          <a:p>
            <a:pPr marL="0" indent="0">
              <a:buNone/>
            </a:pPr>
            <a:r>
              <a:rPr lang="el-US" b="1" dirty="0"/>
              <a:t>Α)Αριθμητικές </a:t>
            </a:r>
          </a:p>
          <a:p>
            <a:pPr marL="0" indent="0">
              <a:buNone/>
            </a:pPr>
            <a:r>
              <a:rPr lang="el-US" dirty="0"/>
              <a:t>-Αύξηση η μείωση του αριθμου των χρωμοσωμάτων</a:t>
            </a:r>
          </a:p>
          <a:p>
            <a:pPr marL="0" indent="0">
              <a:buNone/>
            </a:pPr>
            <a:endParaRPr lang="el-US" dirty="0"/>
          </a:p>
          <a:p>
            <a:pPr marL="0" indent="0">
              <a:buNone/>
            </a:pPr>
            <a:r>
              <a:rPr lang="el-US" b="1" dirty="0"/>
              <a:t>Β)Δομικές</a:t>
            </a:r>
          </a:p>
          <a:p>
            <a:pPr marL="0" indent="0">
              <a:buNone/>
            </a:pPr>
            <a:r>
              <a:rPr lang="el-US" dirty="0"/>
              <a:t>-Διπλασιασμός τμήματος χρωμοσώματος</a:t>
            </a:r>
          </a:p>
          <a:p>
            <a:pPr marL="0" indent="0">
              <a:buNone/>
            </a:pPr>
            <a:r>
              <a:rPr lang="el-US" dirty="0"/>
              <a:t>-Αναστροφή</a:t>
            </a:r>
          </a:p>
          <a:p>
            <a:pPr marL="0" indent="0">
              <a:buNone/>
            </a:pPr>
            <a:r>
              <a:rPr lang="el-US" dirty="0"/>
              <a:t>-Έλλειμα</a:t>
            </a:r>
          </a:p>
          <a:p>
            <a:pPr marL="0" indent="0">
              <a:buNone/>
            </a:pPr>
            <a:r>
              <a:rPr lang="el-US" dirty="0"/>
              <a:t>-Μετατόπιση </a:t>
            </a:r>
          </a:p>
          <a:p>
            <a:pPr marL="0" indent="0">
              <a:buNone/>
            </a:pPr>
            <a:r>
              <a:rPr lang="el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281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CEEA55-E10A-0517-C875-A54012CD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US" b="1" dirty="0"/>
              <a:t>ΤΡΙΣΩΜΙΑ 21- ΣΥΝΔΡΟΜΟ</a:t>
            </a:r>
            <a:r>
              <a:rPr lang="en-US" b="1" dirty="0"/>
              <a:t> DOWN</a:t>
            </a:r>
            <a:endParaRPr lang="el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8D39EF-F467-B9CE-26CD-C60DAF087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432560"/>
            <a:ext cx="9404723" cy="4815839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l-GR" b="1" dirty="0"/>
              <a:t>Είδη Συνδρόμου </a:t>
            </a:r>
            <a:r>
              <a:rPr lang="en-US" b="1" dirty="0"/>
              <a:t>Down: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A)</a:t>
            </a:r>
            <a:r>
              <a:rPr lang="el-GR" b="1" u="sng" dirty="0" err="1">
                <a:solidFill>
                  <a:srgbClr val="FF0000"/>
                </a:solidFill>
              </a:rPr>
              <a:t>Τρισωμ</a:t>
            </a:r>
            <a:r>
              <a:rPr lang="en-US" b="1" u="sng" dirty="0" err="1">
                <a:solidFill>
                  <a:srgbClr val="FF0000"/>
                </a:solidFill>
              </a:rPr>
              <a:t>ί</a:t>
            </a:r>
            <a:r>
              <a:rPr lang="el-GR" b="1" u="sng" dirty="0">
                <a:solidFill>
                  <a:srgbClr val="FF0000"/>
                </a:solidFill>
              </a:rPr>
              <a:t>α 21</a:t>
            </a:r>
            <a:r>
              <a:rPr lang="en-US" b="1" u="sng" dirty="0">
                <a:solidFill>
                  <a:srgbClr val="FF0000"/>
                </a:solidFill>
              </a:rPr>
              <a:t> -95%</a:t>
            </a:r>
            <a:endParaRPr lang="el-GR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-</a:t>
            </a:r>
            <a:r>
              <a:rPr lang="el-GR" dirty="0"/>
              <a:t>Ύπαρξη ενός επιπλέον χρωμοσώματος, του 21, με αποτέλεσμα την ύπαρξη 1νός ζεύγους φυλετικών χρωμοσωμάτων (ΧΧ ή ΗΥ), 22 </a:t>
            </a:r>
            <a:r>
              <a:rPr lang="el-GR" dirty="0" err="1"/>
              <a:t>ζέυγη</a:t>
            </a:r>
            <a:r>
              <a:rPr lang="el-GR" dirty="0"/>
              <a:t> σωματικών χρωμοσωμάτων και ένα ακόμη σωματικό χρωμόσωμα 21.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B)</a:t>
            </a:r>
            <a:r>
              <a:rPr lang="el-GR" u="sng" dirty="0"/>
              <a:t>Μετάθεση – 4%</a:t>
            </a:r>
          </a:p>
          <a:p>
            <a:pPr marL="0" indent="0">
              <a:buNone/>
            </a:pPr>
            <a:r>
              <a:rPr lang="el-GR" dirty="0"/>
              <a:t>(Σπανιότερα λόγω μετάθεσης, ορισμένα άτομα έχουν φυσιολογικό αριθμό χρωμοσωμάτων(46), αλλά ανευρίσκεται ένας βραχίονας πλεονάζοντος χρωμοσώματος 21 προσκολλημένο σε άλλο χρωμόσωμα)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u="sng" dirty="0"/>
              <a:t>Γ)</a:t>
            </a:r>
            <a:r>
              <a:rPr lang="el-GR" u="sng" dirty="0" err="1"/>
              <a:t>Μωσαικισμός</a:t>
            </a:r>
            <a:r>
              <a:rPr lang="el-GR" u="sng" dirty="0"/>
              <a:t> – 1%</a:t>
            </a:r>
          </a:p>
          <a:p>
            <a:pPr marL="0" indent="0">
              <a:buNone/>
            </a:pPr>
            <a:r>
              <a:rPr lang="el-GR" dirty="0"/>
              <a:t>-Η </a:t>
            </a:r>
            <a:r>
              <a:rPr lang="el-GR" dirty="0" err="1"/>
              <a:t>τρισωμία</a:t>
            </a:r>
            <a:r>
              <a:rPr lang="el-GR" dirty="0"/>
              <a:t> 21 παρατηρείται μόνο σε ορισμένα κύτταρα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-ίδια επίπτωση και στα 2 φύλλα</a:t>
            </a:r>
            <a:r>
              <a:rPr lang="en-US" dirty="0"/>
              <a:t>: 1\7000</a:t>
            </a:r>
            <a:r>
              <a:rPr lang="el-GR" dirty="0"/>
              <a:t> γεννήσεις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586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695E87-CC4E-C22C-6A81-16224EC9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US" b="1" dirty="0"/>
              <a:t>ΤΡΙΣΩΜΙΑ 21- ΣΥΝΔΡΟΜΟ</a:t>
            </a:r>
            <a:r>
              <a:rPr lang="en-US" b="1" dirty="0"/>
              <a:t> DOWN</a:t>
            </a:r>
            <a:endParaRPr lang="el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8F3CE2-743B-4328-1385-F23BD60AC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62" y="1231423"/>
            <a:ext cx="6490458" cy="56265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/>
              <a:t>-</a:t>
            </a:r>
            <a:r>
              <a:rPr lang="el-GR" sz="1800" b="1" dirty="0"/>
              <a:t>Χαρακτηριστικά</a:t>
            </a:r>
            <a:r>
              <a:rPr lang="en-US" sz="1800" b="1" dirty="0"/>
              <a:t>:</a:t>
            </a:r>
          </a:p>
          <a:p>
            <a:pPr marL="457200" indent="-457200">
              <a:buAutoNum type="arabicPeriod"/>
            </a:pPr>
            <a:r>
              <a:rPr lang="el-GR" sz="1800" dirty="0" err="1"/>
              <a:t>Μογγολοειδές</a:t>
            </a:r>
            <a:r>
              <a:rPr lang="el-GR" sz="1800" dirty="0"/>
              <a:t> προσωπείο ( μεγαλύτερη απόσταση μεταξύ των </a:t>
            </a:r>
            <a:r>
              <a:rPr lang="el-GR" sz="1800" dirty="0" err="1"/>
              <a:t>ματίων</a:t>
            </a:r>
            <a:r>
              <a:rPr lang="el-GR" sz="1800" dirty="0"/>
              <a:t>, </a:t>
            </a:r>
            <a:r>
              <a:rPr lang="el-GR" sz="1800" dirty="0" err="1"/>
              <a:t>επικάνθιες</a:t>
            </a:r>
            <a:r>
              <a:rPr lang="el-GR" sz="1800" dirty="0"/>
              <a:t> πτυχές στα μάτια, χαμηλή και πλατιά μύτη, χαμηλή θέση αυτιών, μικρό στόμα-συγκριτική </a:t>
            </a:r>
            <a:r>
              <a:rPr lang="el-GR" sz="1800" dirty="0" err="1"/>
              <a:t>μακρογλωσσία</a:t>
            </a:r>
            <a:r>
              <a:rPr lang="el-GR" sz="1800" dirty="0"/>
              <a:t> δίχως μέση αύλακα)</a:t>
            </a:r>
          </a:p>
          <a:p>
            <a:pPr marL="457200" indent="-457200">
              <a:buAutoNum type="arabicPeriod"/>
            </a:pPr>
            <a:r>
              <a:rPr lang="el-GR" sz="1800" dirty="0"/>
              <a:t>Επιπλέον δερματική πτυχή στον συνήθως βραχύ αυχένα</a:t>
            </a:r>
          </a:p>
          <a:p>
            <a:pPr marL="457200" indent="-457200">
              <a:buAutoNum type="arabicPeriod"/>
            </a:pPr>
            <a:r>
              <a:rPr lang="el-GR" sz="1800" dirty="0"/>
              <a:t>Μονή </a:t>
            </a:r>
            <a:r>
              <a:rPr lang="el-GR" sz="1800" dirty="0" err="1"/>
              <a:t>χειρομαντική</a:t>
            </a:r>
            <a:r>
              <a:rPr lang="el-GR" sz="1800" dirty="0"/>
              <a:t> γραμμή στην παλάμη- </a:t>
            </a:r>
            <a:r>
              <a:rPr lang="el-GR" sz="1800" dirty="0" err="1"/>
              <a:t>μονύρεις</a:t>
            </a:r>
            <a:r>
              <a:rPr lang="el-GR" sz="1800" dirty="0"/>
              <a:t> παλαμιαίες γραμμές (</a:t>
            </a:r>
            <a:r>
              <a:rPr lang="en-US" sz="1800" dirty="0"/>
              <a:t>Simian crease\</a:t>
            </a:r>
            <a:r>
              <a:rPr lang="el-GR" sz="1800" dirty="0" err="1"/>
              <a:t>πιθήκειος</a:t>
            </a:r>
            <a:r>
              <a:rPr lang="el-GR" sz="1800" dirty="0"/>
              <a:t> γραμμή)</a:t>
            </a:r>
          </a:p>
          <a:p>
            <a:pPr marL="457200" indent="-457200">
              <a:buAutoNum type="arabicPeriod"/>
            </a:pPr>
            <a:r>
              <a:rPr lang="el-GR" sz="1800" dirty="0"/>
              <a:t>Μικρότερο μικρό δάκτυλο με </a:t>
            </a:r>
            <a:r>
              <a:rPr lang="el-GR" sz="1800" dirty="0" err="1"/>
              <a:t>γωνίωση</a:t>
            </a:r>
            <a:r>
              <a:rPr lang="el-GR" sz="1800" dirty="0"/>
              <a:t>(</a:t>
            </a:r>
            <a:r>
              <a:rPr lang="el-GR" sz="1800" dirty="0" err="1"/>
              <a:t>κλινοδακτυλία</a:t>
            </a:r>
            <a:r>
              <a:rPr lang="el-GR" sz="1800" dirty="0"/>
              <a:t> 5</a:t>
            </a:r>
            <a:r>
              <a:rPr lang="el-GR" sz="1800" baseline="30000" dirty="0"/>
              <a:t>ου</a:t>
            </a:r>
            <a:r>
              <a:rPr lang="el-GR" sz="1800" dirty="0"/>
              <a:t> δακτύλου)</a:t>
            </a:r>
          </a:p>
          <a:p>
            <a:pPr marL="457200" indent="-457200">
              <a:buAutoNum type="arabicPeriod"/>
            </a:pPr>
            <a:r>
              <a:rPr lang="el-GR" sz="1800" dirty="0"/>
              <a:t>Μεγαλύτερη απόσταση μεταξύ 1</a:t>
            </a:r>
            <a:r>
              <a:rPr lang="el-GR" sz="1800" baseline="30000" dirty="0"/>
              <a:t>ου</a:t>
            </a:r>
            <a:r>
              <a:rPr lang="el-GR" sz="1800" dirty="0"/>
              <a:t> και 2</a:t>
            </a:r>
            <a:r>
              <a:rPr lang="el-GR" sz="1800" baseline="30000" dirty="0"/>
              <a:t>ου</a:t>
            </a:r>
            <a:r>
              <a:rPr lang="el-GR" sz="1800" dirty="0"/>
              <a:t> δακτύλου ποδιών</a:t>
            </a:r>
          </a:p>
          <a:p>
            <a:pPr marL="457200" indent="-457200">
              <a:buAutoNum type="arabicPeriod"/>
            </a:pPr>
            <a:r>
              <a:rPr lang="el-GR" sz="1800" dirty="0"/>
              <a:t>Γενικευμένη υποτονία και χαλαρές αρθρώσεις</a:t>
            </a:r>
          </a:p>
          <a:p>
            <a:pPr marL="457200" indent="-457200">
              <a:buAutoNum type="arabicPeriod"/>
            </a:pPr>
            <a:r>
              <a:rPr lang="el-GR" sz="1800" dirty="0"/>
              <a:t>Νοητική υστέρηση (Το </a:t>
            </a:r>
            <a:r>
              <a:rPr lang="en-US" sz="1800" dirty="0"/>
              <a:t>IQ</a:t>
            </a:r>
            <a:r>
              <a:rPr lang="el-GR" sz="1800" dirty="0"/>
              <a:t> κυμαίνεται από 25 έως 75</a:t>
            </a:r>
            <a:r>
              <a:rPr lang="en-US" sz="1800" dirty="0"/>
              <a:t>,</a:t>
            </a:r>
            <a:r>
              <a:rPr lang="el-GR" sz="1800" dirty="0"/>
              <a:t>)</a:t>
            </a:r>
          </a:p>
          <a:p>
            <a:pPr marL="0" indent="0">
              <a:buNone/>
            </a:pPr>
            <a:endParaRPr lang="el-US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F01170A-F995-91BA-0516-D5BB27FDB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320" y="1512691"/>
            <a:ext cx="5531681" cy="460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099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8281E0-A34E-54F9-BC63-4CC3109E1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US" b="1" dirty="0"/>
              <a:t>ΤΡΙΣΩΜΙΑ 21- ΣΥΝΔΡΟΜΟ</a:t>
            </a:r>
            <a:r>
              <a:rPr lang="en-US" b="1" dirty="0"/>
              <a:t> DOWN</a:t>
            </a:r>
            <a:endParaRPr lang="el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217F71-165B-5DCF-707C-71F911312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466850"/>
            <a:ext cx="9404723" cy="4781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u="sng" dirty="0"/>
              <a:t>Στοιχεία που πιθανώς παρατηρούνται</a:t>
            </a:r>
          </a:p>
          <a:p>
            <a:pPr marL="0" indent="0">
              <a:buNone/>
            </a:pPr>
            <a:endParaRPr lang="el-GR" b="1" u="sng" dirty="0"/>
          </a:p>
          <a:p>
            <a:pPr marL="0" indent="0">
              <a:buNone/>
            </a:pPr>
            <a:r>
              <a:rPr lang="el-GR" dirty="0"/>
              <a:t>-Συγγενής καρδιοπάθεια (40%)- </a:t>
            </a:r>
            <a:r>
              <a:rPr lang="el-GR" dirty="0" err="1"/>
              <a:t>μεσοκοιλιακό</a:t>
            </a:r>
            <a:r>
              <a:rPr lang="el-GR" dirty="0"/>
              <a:t> έλλειμα, πρόπτωση μιτροειδούς, πνευμονική υπέρταση</a:t>
            </a:r>
          </a:p>
          <a:p>
            <a:pPr marL="0" indent="0">
              <a:buNone/>
            </a:pPr>
            <a:r>
              <a:rPr lang="el-GR" dirty="0"/>
              <a:t>-Ατρησία δωδεκαδακτύλου, Νόσος </a:t>
            </a:r>
            <a:r>
              <a:rPr lang="en-US" dirty="0" err="1"/>
              <a:t>Hirschprung</a:t>
            </a:r>
            <a:r>
              <a:rPr lang="el-GR" dirty="0"/>
              <a:t>\συγγενές </a:t>
            </a:r>
            <a:r>
              <a:rPr lang="el-GR" dirty="0" err="1"/>
              <a:t>μεγάκολο</a:t>
            </a:r>
            <a:r>
              <a:rPr lang="el-GR" dirty="0"/>
              <a:t>, </a:t>
            </a:r>
            <a:r>
              <a:rPr lang="el-GR" dirty="0" err="1"/>
              <a:t>κοιλιοκ</a:t>
            </a:r>
            <a:r>
              <a:rPr lang="en-US" dirty="0" err="1"/>
              <a:t>ά</a:t>
            </a:r>
            <a:r>
              <a:rPr lang="el-GR" dirty="0" err="1"/>
              <a:t>κη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-Καταρράκτης, συγκλίνων στραβισμός</a:t>
            </a:r>
          </a:p>
          <a:p>
            <a:pPr marL="0" indent="0">
              <a:buNone/>
            </a:pPr>
            <a:r>
              <a:rPr lang="el-GR" dirty="0"/>
              <a:t>-Επιληψία</a:t>
            </a:r>
          </a:p>
          <a:p>
            <a:pPr marL="0" indent="0">
              <a:buNone/>
            </a:pPr>
            <a:r>
              <a:rPr lang="el-GR" dirty="0"/>
              <a:t>-</a:t>
            </a:r>
            <a:r>
              <a:rPr lang="el-GR" dirty="0" err="1"/>
              <a:t>Ενδοκρινοπάθειες</a:t>
            </a:r>
            <a:r>
              <a:rPr lang="en-US" dirty="0"/>
              <a:t>: </a:t>
            </a:r>
            <a:r>
              <a:rPr lang="el-GR" dirty="0"/>
              <a:t>Χαμηλό τελικό ανάστημα</a:t>
            </a:r>
            <a:r>
              <a:rPr lang="en-US" dirty="0"/>
              <a:t>, </a:t>
            </a:r>
            <a:r>
              <a:rPr lang="el-GR" dirty="0"/>
              <a:t>υποθυρεοειδισμός, ΣΔ</a:t>
            </a:r>
          </a:p>
          <a:p>
            <a:pPr marL="0" indent="0">
              <a:buNone/>
            </a:pPr>
            <a:r>
              <a:rPr lang="el-GR" dirty="0"/>
              <a:t>-</a:t>
            </a:r>
            <a:r>
              <a:rPr lang="el-GR" dirty="0" err="1"/>
              <a:t>Μυοσκελετικό</a:t>
            </a:r>
            <a:r>
              <a:rPr lang="en-US" dirty="0"/>
              <a:t>:</a:t>
            </a:r>
            <a:r>
              <a:rPr lang="el-GR" dirty="0"/>
              <a:t> αστάθεια </a:t>
            </a:r>
            <a:r>
              <a:rPr lang="el-GR" dirty="0" err="1"/>
              <a:t>ατλαντο</a:t>
            </a:r>
            <a:r>
              <a:rPr lang="el-GR" dirty="0"/>
              <a:t>-ινιακής διάρθρωσης</a:t>
            </a:r>
          </a:p>
          <a:p>
            <a:pPr marL="0" indent="0">
              <a:buNone/>
            </a:pPr>
            <a:r>
              <a:rPr lang="el-GR" dirty="0"/>
              <a:t>-Επιταχυμένη διαδικασία γήρανσης με προσδόκιμο περί τα 55 έτη</a:t>
            </a:r>
          </a:p>
          <a:p>
            <a:endParaRPr lang="el-US" dirty="0"/>
          </a:p>
        </p:txBody>
      </p:sp>
    </p:spTree>
    <p:extLst>
      <p:ext uri="{BB962C8B-B14F-4D97-AF65-F5344CB8AC3E}">
        <p14:creationId xmlns:p14="http://schemas.microsoft.com/office/powerpoint/2010/main" val="246423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0FC8A7-BC8B-7479-7559-072C00E26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US" b="1" dirty="0"/>
              <a:t>ΤΡΙΣΩΜΙΑ 21- ΣΥΝΔΡΟΜΟ</a:t>
            </a:r>
            <a:r>
              <a:rPr lang="en-US" b="1" dirty="0"/>
              <a:t> DOWN</a:t>
            </a:r>
            <a:endParaRPr lang="el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6D5D25-887A-60D3-94DE-21FD48673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562100"/>
            <a:ext cx="9404723" cy="4686299"/>
          </a:xfrm>
        </p:spPr>
        <p:txBody>
          <a:bodyPr/>
          <a:lstStyle/>
          <a:p>
            <a:pPr marL="0" indent="0">
              <a:buNone/>
            </a:pPr>
            <a:r>
              <a:rPr lang="el-US" b="1" dirty="0"/>
              <a:t>ΔΙΑΓΝΩΣΗ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l-GR" dirty="0" err="1"/>
              <a:t>Προγεννητικ</a:t>
            </a:r>
            <a:r>
              <a:rPr lang="en-US" dirty="0" err="1"/>
              <a:t>ά</a:t>
            </a:r>
            <a:r>
              <a:rPr lang="el-GR" dirty="0"/>
              <a:t> επί συγκεκριμένων ενδείξεων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 err="1">
                <a:solidFill>
                  <a:srgbClr val="FF0000"/>
                </a:solidFill>
              </a:rPr>
              <a:t>Υπερηχογραφικά</a:t>
            </a:r>
            <a:r>
              <a:rPr lang="el-GR" b="1" dirty="0">
                <a:solidFill>
                  <a:srgbClr val="FF0000"/>
                </a:solidFill>
              </a:rPr>
              <a:t> ευρήματα </a:t>
            </a:r>
            <a:r>
              <a:rPr lang="el-GR" dirty="0"/>
              <a:t>(11</a:t>
            </a:r>
            <a:r>
              <a:rPr lang="el-GR" baseline="30000" dirty="0"/>
              <a:t>η</a:t>
            </a:r>
            <a:r>
              <a:rPr lang="el-GR" dirty="0"/>
              <a:t>-14</a:t>
            </a:r>
            <a:r>
              <a:rPr lang="el-GR" baseline="30000" dirty="0"/>
              <a:t>η</a:t>
            </a:r>
            <a:r>
              <a:rPr lang="el-GR" dirty="0"/>
              <a:t> εβδομάδα κύησης)</a:t>
            </a:r>
            <a:r>
              <a:rPr lang="en-US" dirty="0"/>
              <a:t>: </a:t>
            </a:r>
            <a:r>
              <a:rPr lang="el-GR" dirty="0"/>
              <a:t>αυξημένη αυχενική διαφάνεια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 err="1">
                <a:solidFill>
                  <a:srgbClr val="FF0000"/>
                </a:solidFill>
              </a:rPr>
              <a:t>Μέτηρηση</a:t>
            </a:r>
            <a:r>
              <a:rPr lang="en-US" b="1" dirty="0">
                <a:solidFill>
                  <a:srgbClr val="FF0000"/>
                </a:solidFill>
              </a:rPr>
              <a:t> AFP</a:t>
            </a:r>
            <a:r>
              <a:rPr lang="el-GR" dirty="0"/>
              <a:t>(α-εμβρυική </a:t>
            </a:r>
            <a:r>
              <a:rPr lang="el-GR" dirty="0" err="1"/>
              <a:t>πρωτείνη</a:t>
            </a:r>
            <a:r>
              <a:rPr lang="el-GR" dirty="0"/>
              <a:t>)</a:t>
            </a:r>
            <a:r>
              <a:rPr lang="en-US" dirty="0"/>
              <a:t>, b-HCG</a:t>
            </a:r>
            <a:r>
              <a:rPr lang="el-GR" dirty="0"/>
              <a:t>(β-</a:t>
            </a:r>
            <a:r>
              <a:rPr lang="el-GR" dirty="0" err="1"/>
              <a:t>χοριακή</a:t>
            </a:r>
            <a:r>
              <a:rPr lang="el-GR" dirty="0"/>
              <a:t> </a:t>
            </a:r>
            <a:r>
              <a:rPr lang="el-GR" dirty="0" err="1"/>
              <a:t>γοναδοτροπίνη</a:t>
            </a:r>
            <a:r>
              <a:rPr lang="el-GR" dirty="0"/>
              <a:t>)</a:t>
            </a:r>
            <a:r>
              <a:rPr lang="en-US" dirty="0"/>
              <a:t>, uE3</a:t>
            </a:r>
            <a:r>
              <a:rPr lang="el-GR" dirty="0"/>
              <a:t>(ελεύθερη </a:t>
            </a:r>
            <a:r>
              <a:rPr lang="el-GR" dirty="0" err="1"/>
              <a:t>οιστραδιόλη</a:t>
            </a:r>
            <a:r>
              <a:rPr lang="el-GR" dirty="0"/>
              <a:t>)</a:t>
            </a:r>
            <a:r>
              <a:rPr lang="en-US" dirty="0"/>
              <a:t>, PAPP-1</a:t>
            </a:r>
            <a:r>
              <a:rPr lang="el-GR" dirty="0"/>
              <a:t> (</a:t>
            </a:r>
            <a:r>
              <a:rPr lang="el-GR" dirty="0" err="1"/>
              <a:t>πρωτείνη</a:t>
            </a:r>
            <a:r>
              <a:rPr lang="el-GR" dirty="0"/>
              <a:t> Α πλάσματος)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l-GR" dirty="0"/>
              <a:t>- Η </a:t>
            </a:r>
            <a:r>
              <a:rPr lang="el-GR" dirty="0" err="1"/>
              <a:t>επιβεβα</a:t>
            </a:r>
            <a:r>
              <a:rPr lang="en-US" dirty="0" err="1"/>
              <a:t>ί</a:t>
            </a:r>
            <a:r>
              <a:rPr lang="el-GR" dirty="0" err="1"/>
              <a:t>ωση</a:t>
            </a:r>
            <a:r>
              <a:rPr lang="el-GR" dirty="0"/>
              <a:t> γίνεται με τον προσδιορισμό του </a:t>
            </a:r>
            <a:r>
              <a:rPr lang="el-GR" dirty="0" err="1"/>
              <a:t>καρυότυπου</a:t>
            </a:r>
            <a:r>
              <a:rPr lang="el-GR" dirty="0"/>
              <a:t> μέσω των μεθόδων</a:t>
            </a:r>
            <a:r>
              <a:rPr lang="en-US" dirty="0"/>
              <a:t>: I) </a:t>
            </a:r>
            <a:r>
              <a:rPr lang="el-GR" dirty="0"/>
              <a:t>Λήψη </a:t>
            </a:r>
            <a:r>
              <a:rPr lang="el-GR" dirty="0" err="1"/>
              <a:t>χοριακών</a:t>
            </a:r>
            <a:r>
              <a:rPr lang="el-GR" dirty="0"/>
              <a:t> λαχνών (</a:t>
            </a:r>
            <a:r>
              <a:rPr lang="en-US" dirty="0"/>
              <a:t>CVS</a:t>
            </a:r>
            <a:r>
              <a:rPr lang="el-GR" dirty="0"/>
              <a:t>)</a:t>
            </a:r>
            <a:r>
              <a:rPr lang="en-US" dirty="0"/>
              <a:t>,</a:t>
            </a:r>
            <a:r>
              <a:rPr lang="el-GR" dirty="0"/>
              <a:t> </a:t>
            </a:r>
            <a:r>
              <a:rPr lang="el-GR" u="sng" dirty="0"/>
              <a:t>ΙΙ)</a:t>
            </a:r>
            <a:r>
              <a:rPr lang="el-GR" u="sng" dirty="0" err="1"/>
              <a:t>Αμνιοπαρακέντηση</a:t>
            </a:r>
            <a:endParaRPr lang="el-US" u="sng" dirty="0"/>
          </a:p>
        </p:txBody>
      </p:sp>
    </p:spTree>
    <p:extLst>
      <p:ext uri="{BB962C8B-B14F-4D97-AF65-F5344CB8AC3E}">
        <p14:creationId xmlns:p14="http://schemas.microsoft.com/office/powerpoint/2010/main" val="80512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130150-27AB-DB54-6A19-9E8F8BE3C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US" b="1" dirty="0"/>
              <a:t>ΤΡΙΣΩΜΙΑ 21- ΣΥΝΔΡΟΜΟ</a:t>
            </a:r>
            <a:r>
              <a:rPr lang="en-US" b="1" dirty="0"/>
              <a:t> DOWN</a:t>
            </a:r>
            <a:endParaRPr lang="el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9AE267-732B-5E63-76F4-EBCF9BAB1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250"/>
            <a:ext cx="9211653" cy="4629149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Προσέγγιση φροντίδας\Παρεμβάσεις</a:t>
            </a:r>
            <a:r>
              <a:rPr lang="en-US" b="1" dirty="0"/>
              <a:t>:</a:t>
            </a:r>
            <a:endParaRPr lang="el-GR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-</a:t>
            </a:r>
            <a:r>
              <a:rPr lang="el-GR" dirty="0" err="1"/>
              <a:t>Αντιμετ</a:t>
            </a:r>
            <a:r>
              <a:rPr lang="en-US" dirty="0" err="1"/>
              <a:t>ώ</a:t>
            </a:r>
            <a:r>
              <a:rPr lang="el-GR" dirty="0" err="1"/>
              <a:t>πιση</a:t>
            </a:r>
            <a:r>
              <a:rPr lang="el-GR" dirty="0"/>
              <a:t> σωματικών παθολογιών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-Ψυχολογική και κοινωνική υποστήριξη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-Ειδική εκπαίδευση για τις αναπτυξιακές και μαθησιακές ιδιαιτερότητες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US" dirty="0"/>
          </a:p>
        </p:txBody>
      </p:sp>
    </p:spTree>
    <p:extLst>
      <p:ext uri="{BB962C8B-B14F-4D97-AF65-F5344CB8AC3E}">
        <p14:creationId xmlns:p14="http://schemas.microsoft.com/office/powerpoint/2010/main" val="440661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30844D-AD45-573C-87AF-0DDD6669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US" b="1" dirty="0"/>
              <a:t>ΑΝΑΦΟΡΕΣ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0B4715-2B0D-FDE2-9A99-FE2AB9733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12916"/>
            <a:ext cx="8946541" cy="4735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l-US" dirty="0"/>
              <a:t>ΣΤΟΙΧΕΙΑ ΠΑΙΔΙΑΤΡΙΚΗΣ</a:t>
            </a:r>
            <a:endParaRPr lang="en-US" dirty="0"/>
          </a:p>
          <a:p>
            <a:pPr marL="0" indent="0">
              <a:buNone/>
            </a:pPr>
            <a:endParaRPr lang="en-US" b="0" i="0" u="none" strike="noStrike" dirty="0">
              <a:effectLst/>
            </a:endParaRPr>
          </a:p>
          <a:p>
            <a:pPr marL="0" indent="0">
              <a:buNone/>
            </a:pPr>
            <a:r>
              <a:rPr lang="el-GR" dirty="0"/>
              <a:t>2.</a:t>
            </a:r>
            <a:r>
              <a:rPr lang="en-US" dirty="0"/>
              <a:t> </a:t>
            </a:r>
            <a:r>
              <a:rPr lang="en-US" b="0" i="0" u="none" strike="noStrike" dirty="0">
                <a:effectLst/>
                <a:latin typeface="lato" panose="020F0502020204030203" pitchFamily="34" charset="0"/>
              </a:rPr>
              <a:t>Kliegman Robert et al. 2020. </a:t>
            </a:r>
            <a:r>
              <a:rPr lang="en-US" b="0" i="1" u="none" strike="noStrike" dirty="0">
                <a:effectLst/>
                <a:latin typeface="lato" panose="020F0502020204030203" pitchFamily="34" charset="0"/>
              </a:rPr>
              <a:t>Nelson Textbook of Pediatrics</a:t>
            </a:r>
            <a:r>
              <a:rPr lang="en-US" b="0" i="0" u="none" strike="noStrike" dirty="0">
                <a:effectLst/>
                <a:latin typeface="lato" panose="020F0502020204030203" pitchFamily="34" charset="0"/>
              </a:rPr>
              <a:t>. Edition 21 ed. P</a:t>
            </a:r>
          </a:p>
          <a:p>
            <a:pPr marL="0" indent="0">
              <a:buNone/>
            </a:pPr>
            <a:r>
              <a:rPr lang="en-US" b="0" i="0" u="none" strike="noStrike" dirty="0" err="1">
                <a:effectLst/>
                <a:latin typeface="lato" panose="020F0502020204030203" pitchFamily="34" charset="0"/>
              </a:rPr>
              <a:t>hiladelphia</a:t>
            </a:r>
            <a:r>
              <a:rPr lang="en-US" b="0" i="0" u="none" strike="noStrike" dirty="0">
                <a:effectLst/>
                <a:latin typeface="lato" panose="020F0502020204030203" pitchFamily="34" charset="0"/>
              </a:rPr>
              <a:t> PA: Elsevier. Retrieved December 4 2022 (http://</a:t>
            </a:r>
            <a:r>
              <a:rPr lang="en-US" b="0" i="0" u="none" strike="noStrike" dirty="0" err="1">
                <a:effectLst/>
                <a:latin typeface="lato" panose="020F0502020204030203" pitchFamily="34" charset="0"/>
              </a:rPr>
              <a:t>www.engineeringvillage.com</a:t>
            </a:r>
            <a:r>
              <a:rPr lang="en-US" b="0" i="0" u="none" strike="noStrike" dirty="0">
                <a:effectLst/>
                <a:latin typeface="lato" panose="020F0502020204030203" pitchFamily="34" charset="0"/>
              </a:rPr>
              <a:t>/controller/servlet/</a:t>
            </a:r>
            <a:r>
              <a:rPr lang="en-US" b="0" i="0" u="none" strike="noStrike" dirty="0" err="1">
                <a:effectLst/>
                <a:latin typeface="lato" panose="020F0502020204030203" pitchFamily="34" charset="0"/>
              </a:rPr>
              <a:t>OpenURL?genre</a:t>
            </a:r>
            <a:r>
              <a:rPr lang="en-US" b="0" i="0" u="none" strike="noStrike" dirty="0">
                <a:effectLst/>
                <a:latin typeface="lato" panose="020F0502020204030203" pitchFamily="34" charset="0"/>
              </a:rPr>
              <a:t>=</a:t>
            </a:r>
            <a:r>
              <a:rPr lang="en-US" b="0" i="0" u="none" strike="noStrike" dirty="0" err="1">
                <a:effectLst/>
                <a:latin typeface="lato" panose="020F0502020204030203" pitchFamily="34" charset="0"/>
              </a:rPr>
              <a:t>book&amp;isbn</a:t>
            </a:r>
            <a:r>
              <a:rPr lang="en-US" b="0" i="0" u="none" strike="noStrike" dirty="0">
                <a:effectLst/>
                <a:latin typeface="lato" panose="020F0502020204030203" pitchFamily="34" charset="0"/>
              </a:rPr>
              <a:t>=9780323529501&gt;).</a:t>
            </a:r>
            <a:endParaRPr lang="el-US" dirty="0"/>
          </a:p>
          <a:p>
            <a:pPr algn="l"/>
            <a:endParaRPr lang="en-US" b="0" i="0" u="none" strike="noStrike" dirty="0">
              <a:effectLst/>
            </a:endParaRP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396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C22521-3BE2-1A15-01B4-40F4D6AC3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908" y="234462"/>
            <a:ext cx="11934092" cy="66235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5400" b="1" u="sng" dirty="0"/>
          </a:p>
          <a:p>
            <a:pPr marL="0" indent="0" algn="ctr">
              <a:buNone/>
            </a:pPr>
            <a:r>
              <a:rPr lang="el-GR" sz="5400" b="1" dirty="0"/>
              <a:t>ΕΥΧΑΡΙΣΤΩ </a:t>
            </a:r>
          </a:p>
          <a:p>
            <a:pPr marL="0" indent="0" algn="ctr">
              <a:buNone/>
            </a:pPr>
            <a:r>
              <a:rPr lang="el-GR" sz="5400" b="1" dirty="0"/>
              <a:t>ΓΙΑ </a:t>
            </a:r>
          </a:p>
          <a:p>
            <a:pPr marL="0" indent="0" algn="ctr">
              <a:buNone/>
            </a:pPr>
            <a:r>
              <a:rPr lang="el-GR" sz="5400" b="1" dirty="0"/>
              <a:t>ΤΗΝ </a:t>
            </a:r>
          </a:p>
          <a:p>
            <a:pPr marL="0" indent="0" algn="ctr">
              <a:buNone/>
            </a:pPr>
            <a:r>
              <a:rPr lang="el-GR" sz="5400" b="1" dirty="0"/>
              <a:t>ΠΡΟΣΟΧΗ </a:t>
            </a:r>
          </a:p>
          <a:p>
            <a:pPr marL="0" indent="0" algn="ctr">
              <a:buNone/>
            </a:pPr>
            <a:r>
              <a:rPr lang="el-GR" sz="5400" b="1" dirty="0"/>
              <a:t>ΣΑΣ</a:t>
            </a:r>
            <a:endParaRPr lang="el-US" sz="5400" b="1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6869B81-E1E9-8934-2B94-5C56E9C20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25525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377DCF18-1709-724B-A06F-B83FEAF16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51500"/>
            <a:ext cx="31496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827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Μπλε ΙΙ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{F5CAEB85-D26B-594B-A3AB-2E2FA0699BC5}tf10001062</Template>
  <TotalTime>75</TotalTime>
  <Words>490</Words>
  <Application>Microsoft Macintosh PowerPoint</Application>
  <PresentationFormat>Ευρεία οθόνη</PresentationFormat>
  <Paragraphs>73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lato</vt:lpstr>
      <vt:lpstr>Wingdings 3</vt:lpstr>
      <vt:lpstr>Ιόν</vt:lpstr>
      <vt:lpstr>ΣΤΟΙΧΕΙΑ ΓΕΝΕΤΙΚΗΣ. ΤΡΟΠΟΙ ΜΕΤΑΒΙΒΑΣΗΣ ΚΛΗΡΟΝΟΜΙΚΩΝ ΝΟΣΗΜΑΤΩΝ (ΣΥΝΔΡΟΜΟ DOWN-ΤΡΙΣΩΜΙΑ 21) </vt:lpstr>
      <vt:lpstr>ΧΡΩΜΟΣΩΜΙΚΕΣ ΑΝΩΜΑΛΙΕΣ</vt:lpstr>
      <vt:lpstr>ΤΡΙΣΩΜΙΑ 21- ΣΥΝΔΡΟΜΟ DOWN</vt:lpstr>
      <vt:lpstr>ΤΡΙΣΩΜΙΑ 21- ΣΥΝΔΡΟΜΟ DOWN</vt:lpstr>
      <vt:lpstr>ΤΡΙΣΩΜΙΑ 21- ΣΥΝΔΡΟΜΟ DOWN</vt:lpstr>
      <vt:lpstr>ΤΡΙΣΩΜΙΑ 21- ΣΥΝΔΡΟΜΟ DOWN</vt:lpstr>
      <vt:lpstr>ΤΡΙΣΩΜΙΑ 21- ΣΥΝΔΡΟΜΟ DOWN</vt:lpstr>
      <vt:lpstr>ΑΝΑΦΟΡΕΣ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ΣΤΟΙΧΕΙΑ ΓΕΝΕΤΙΚΗΣ. ΤΡΟΠΟΙ ΜΕΤΑΒΙΒΑΣΗΣ ΚΛΗΡΟΝΟΜΙΚΩΝ ΝΟΣΗΜΑΤΩΝ (ΣΥΝΔΡΟΜΟ DOWN-ΤΡΙΣΩΜΙΑ 21) </dc:title>
  <dc:creator>konstantinos Letsos</dc:creator>
  <cp:lastModifiedBy>konstantinos Letsos</cp:lastModifiedBy>
  <cp:revision>3</cp:revision>
  <dcterms:created xsi:type="dcterms:W3CDTF">2022-12-29T15:28:51Z</dcterms:created>
  <dcterms:modified xsi:type="dcterms:W3CDTF">2023-01-12T16:38:11Z</dcterms:modified>
</cp:coreProperties>
</file>