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0" r:id="rId3"/>
    <p:sldId id="281" r:id="rId4"/>
    <p:sldId id="283" r:id="rId5"/>
    <p:sldId id="284" r:id="rId6"/>
    <p:sldId id="282" r:id="rId7"/>
    <p:sldId id="276" r:id="rId8"/>
    <p:sldId id="272" r:id="rId9"/>
    <p:sldId id="277" r:id="rId10"/>
    <p:sldId id="273" r:id="rId11"/>
    <p:sldId id="274" r:id="rId12"/>
    <p:sldId id="279" r:id="rId13"/>
    <p:sldId id="278" r:id="rId14"/>
    <p:sldId id="275" r:id="rId15"/>
    <p:sldId id="270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9"/>
    <p:restoredTop sz="94650"/>
  </p:normalViewPr>
  <p:slideViewPr>
    <p:cSldViewPr snapToGrid="0">
      <p:cViewPr varScale="1">
        <p:scale>
          <a:sx n="120" d="100"/>
          <a:sy n="120" d="100"/>
        </p:scale>
        <p:origin x="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397602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71124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231859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147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72754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212289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3048524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2599627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256164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348111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354683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334065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210363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112330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112397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229641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407808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1418A3-6853-ED4D-8F90-A63961348CB5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D794B-B6E9-D24F-9C03-7BECD6CF6F3C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1676271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2C7FA8-52BC-0436-BC19-D7D250B24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US" dirty="0"/>
              <a:t>ΑΥΞΗΣΗ ΚΑΙ ΑΝΑΠΤΥΞΗ-ΨΥΧΟΚΙΝΗΤΙΚΗ ΕΞΕΛΙΞΗ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640EED35-F9D6-73D4-7A75-71EEF2567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US" dirty="0"/>
              <a:t>ΕΙΔΙΚΕΥΟΜΕΝΟΣ ΠΑΙΔΙΑΤΡΙΚΗΣ </a:t>
            </a:r>
          </a:p>
          <a:p>
            <a:r>
              <a:rPr lang="el-US" dirty="0"/>
              <a:t>ΛΕΤΣΟΣ ΚΩΝΣΤΑΝΤΙΝΟΣ</a:t>
            </a:r>
          </a:p>
          <a:p>
            <a:r>
              <a:rPr lang="el-US" dirty="0"/>
              <a:t>ΓΕΝΙΚΟ ΠΑΝΑΡΚΑΔΙΚΟ ΝΟΣΟΚΟΜΕΙΟ ΤΡΙΠΟΛΗΣ</a:t>
            </a:r>
          </a:p>
          <a:p>
            <a:endParaRPr lang="el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77B0E4E-A5AD-A96D-E667-9ED4BD72E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63" y="0"/>
            <a:ext cx="2436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0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CFCE20-213B-0932-2CD5-AF674960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>
                <a:solidFill>
                  <a:srgbClr val="FF0000"/>
                </a:solidFill>
              </a:rPr>
              <a:t>ΠΝΕΥΜΑΤΙΚΗ ΑΝΑΠΤΥΞΗ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EC4320-AD7D-2313-3184-FD7CF6668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10133117" cy="41954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US" dirty="0"/>
              <a:t>-   </a:t>
            </a:r>
            <a:r>
              <a:rPr lang="el-US" u="sng" dirty="0"/>
              <a:t>Δεύτερος μήνας</a:t>
            </a:r>
            <a:r>
              <a:rPr lang="en-US" u="sng" dirty="0"/>
              <a:t>:</a:t>
            </a:r>
            <a:r>
              <a:rPr lang="el-GR" u="sng" dirty="0"/>
              <a:t> </a:t>
            </a:r>
            <a:r>
              <a:rPr lang="el-GR" dirty="0"/>
              <a:t>Άναρθρες κραυγές και ήχους που εκφράζουν την κατάσταση στην οποία βρίσκεται( </a:t>
            </a:r>
            <a:r>
              <a:rPr lang="el-GR" dirty="0" err="1"/>
              <a:t>πέινα</a:t>
            </a:r>
            <a:r>
              <a:rPr lang="el-GR" dirty="0"/>
              <a:t> </a:t>
            </a:r>
            <a:r>
              <a:rPr lang="el-GR" dirty="0" err="1"/>
              <a:t>δίψα,πόνος</a:t>
            </a:r>
            <a:r>
              <a:rPr lang="el-GR" dirty="0"/>
              <a:t>, κρύο).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l-GR" u="sng" dirty="0"/>
              <a:t>Τρίτος μήνας</a:t>
            </a:r>
            <a:r>
              <a:rPr lang="en-US" u="sng" dirty="0"/>
              <a:t>:</a:t>
            </a:r>
            <a:r>
              <a:rPr lang="el-GR" u="sng" dirty="0"/>
              <a:t> </a:t>
            </a:r>
            <a:r>
              <a:rPr lang="el-GR" dirty="0"/>
              <a:t>παραγωγή ήχων που πλησιάζουν φωνολογικά τον ανθρώπινο λόγο (ψελλίσματα).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l-GR" u="sng" dirty="0"/>
              <a:t>Τέλος πρώτου έτους</a:t>
            </a:r>
            <a:r>
              <a:rPr lang="en-US" u="sng" dirty="0"/>
              <a:t>:</a:t>
            </a:r>
            <a:r>
              <a:rPr lang="el-GR" u="sng" dirty="0"/>
              <a:t> </a:t>
            </a:r>
            <a:r>
              <a:rPr lang="el-GR" dirty="0"/>
              <a:t>πρώτες απλές λέξεις (μαμά, μπαμπά) η μονοσύλλαβες λέξεις. Έως τρείς λέξεις.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l-GR" u="sng" dirty="0"/>
              <a:t>Ενάμισι έτος</a:t>
            </a:r>
            <a:r>
              <a:rPr lang="en-US" u="sng" dirty="0"/>
              <a:t>:</a:t>
            </a:r>
            <a:r>
              <a:rPr lang="el-GR" dirty="0"/>
              <a:t> 22 λέξεις.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l-GR" u="sng" dirty="0"/>
              <a:t>Δύο έτη</a:t>
            </a:r>
            <a:r>
              <a:rPr lang="en-US" u="sng" dirty="0"/>
              <a:t>:</a:t>
            </a:r>
            <a:r>
              <a:rPr lang="el-GR" dirty="0"/>
              <a:t> 272 λέξεις.</a:t>
            </a:r>
            <a:endParaRPr lang="el-US" dirty="0"/>
          </a:p>
        </p:txBody>
      </p:sp>
    </p:spTree>
    <p:extLst>
      <p:ext uri="{BB962C8B-B14F-4D97-AF65-F5344CB8AC3E}">
        <p14:creationId xmlns:p14="http://schemas.microsoft.com/office/powerpoint/2010/main" val="3494259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458DCA-5B36-C891-8E7A-22A7D941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/>
              <a:t>ΣΥΓΚΕΝΤΡΩΤΙΚΑ ΟΡΟΣΗΜΑ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7BDFAE4-F4AB-6151-14BE-5A636FB8D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57" y="1152982"/>
            <a:ext cx="5495688" cy="4142031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BDB8F47-E7A7-0DB6-A6F3-4E5E9C37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99" y="1152982"/>
            <a:ext cx="5694769" cy="57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6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A8E027-56DA-BA1D-C088-708FCAB4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/>
              <a:t>ΣΥΓΚΕΝΤΡΩΤΙΚΑ ΟΡΟΣΗΜΑ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97209B8-9866-96AC-596F-06630B835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7239" y="1216245"/>
            <a:ext cx="5401338" cy="56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4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124B83-32DF-E3CB-BE58-E72C00D7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/>
              <a:t>ΣΥΓΚΕΝΤΡΩΤΙΚΑ ΟΡΟΣΗΜΑ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F7414FF-927F-ED0E-EA47-3010FA85D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409" y="1331119"/>
            <a:ext cx="5404157" cy="451678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1DB6B59-EEA8-86B7-4289-A620005A0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437" y="1262621"/>
            <a:ext cx="5812465" cy="543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8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4CE421-B597-A183-B01B-AB011696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/>
              <a:t>ΣΥΓΚΕΝΤΡΩΤΙΚΑ ΟΡΟΣΗΜΑ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899ACE2-D0EE-B406-8680-460876653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79" y="1386414"/>
            <a:ext cx="5510851" cy="419576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53A4980-90B4-82A5-6775-60F557450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776" y="1386415"/>
            <a:ext cx="6307354" cy="444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1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30844D-AD45-573C-87AF-0DDD6669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dirty="0"/>
              <a:t>ΑΝΑΦΟΡΕΣ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0B4715-2B0D-FDE2-9A99-FE2AB9733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US" dirty="0"/>
              <a:t>1. ΣΤΟΙΧΕΙΑ ΠΑΙΔΙΑΤΡΙΚΗΣ</a:t>
            </a:r>
          </a:p>
        </p:txBody>
      </p:sp>
    </p:spTree>
    <p:extLst>
      <p:ext uri="{BB962C8B-B14F-4D97-AF65-F5344CB8AC3E}">
        <p14:creationId xmlns:p14="http://schemas.microsoft.com/office/powerpoint/2010/main" val="143739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C22521-3BE2-1A15-01B4-40F4D6AC3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8" y="234462"/>
            <a:ext cx="11934092" cy="6623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5400" b="1" u="sng" dirty="0"/>
          </a:p>
          <a:p>
            <a:pPr marL="0" indent="0" algn="ctr">
              <a:buNone/>
            </a:pPr>
            <a:r>
              <a:rPr lang="el-GR" sz="5400" b="1" dirty="0"/>
              <a:t>ΕΥΧΑΡΙΣΤΩ </a:t>
            </a:r>
          </a:p>
          <a:p>
            <a:pPr marL="0" indent="0" algn="ctr">
              <a:buNone/>
            </a:pPr>
            <a:r>
              <a:rPr lang="el-GR" sz="5400" b="1" dirty="0"/>
              <a:t>ΓΙΑ </a:t>
            </a:r>
          </a:p>
          <a:p>
            <a:pPr marL="0" indent="0" algn="ctr">
              <a:buNone/>
            </a:pPr>
            <a:r>
              <a:rPr lang="el-GR" sz="5400" b="1" dirty="0"/>
              <a:t>ΤΗΝ </a:t>
            </a:r>
          </a:p>
          <a:p>
            <a:pPr marL="0" indent="0" algn="ctr">
              <a:buNone/>
            </a:pPr>
            <a:r>
              <a:rPr lang="el-GR" sz="5400" b="1" dirty="0"/>
              <a:t>ΠΡΟΣΟΧΗ </a:t>
            </a:r>
          </a:p>
          <a:p>
            <a:pPr marL="0" indent="0" algn="ctr">
              <a:buNone/>
            </a:pPr>
            <a:r>
              <a:rPr lang="el-GR" sz="5400" b="1" dirty="0"/>
              <a:t>ΣΑΣ</a:t>
            </a:r>
            <a:endParaRPr lang="el-US" sz="5400" b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6869B81-E1E9-8934-2B94-5C56E9C20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2552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77DCF18-1709-724B-A06F-B83FEAF1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1500"/>
            <a:ext cx="31496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0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8D0495-8653-2B55-342E-1D691CE6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353" y="0"/>
            <a:ext cx="9404723" cy="1400530"/>
          </a:xfrm>
        </p:spPr>
        <p:txBody>
          <a:bodyPr/>
          <a:lstStyle/>
          <a:p>
            <a:r>
              <a:rPr lang="el-GR" b="1" dirty="0"/>
              <a:t>ΑΙΣΘΗΤΗΡΙΑ ΑΝΑΠΤΥΞΗ</a:t>
            </a:r>
            <a:endParaRPr lang="el-US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B5C539-76DB-346F-E7E8-EC222AEC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1" y="1525698"/>
            <a:ext cx="11389945" cy="4233168"/>
          </a:xfrm>
        </p:spPr>
        <p:txBody>
          <a:bodyPr/>
          <a:lstStyle/>
          <a:p>
            <a:pPr>
              <a:buFontTx/>
              <a:buChar char="-"/>
            </a:pPr>
            <a:r>
              <a:rPr lang="el-US" b="1" u="sng" dirty="0"/>
              <a:t>ΟΡΑΣΗ</a:t>
            </a:r>
          </a:p>
          <a:p>
            <a:pPr marL="0" indent="0">
              <a:buNone/>
            </a:pPr>
            <a:r>
              <a:rPr lang="el-US" dirty="0"/>
              <a:t>      -Φυσιολογικό φαινόμενο στραβισμού  συτα νεογνά</a:t>
            </a:r>
          </a:p>
          <a:p>
            <a:pPr marL="0" indent="0">
              <a:buNone/>
            </a:pPr>
            <a:r>
              <a:rPr lang="el-US" dirty="0"/>
              <a:t>      -Διάκριση αντικειμένων εώς την απόσταση των 20</a:t>
            </a:r>
            <a:r>
              <a:rPr lang="en-US" dirty="0"/>
              <a:t>cm</a:t>
            </a:r>
            <a:endParaRPr lang="el-US" dirty="0"/>
          </a:p>
          <a:p>
            <a:pPr marL="0" indent="0">
              <a:buNone/>
            </a:pPr>
            <a:r>
              <a:rPr lang="el-US" dirty="0"/>
              <a:t>      -</a:t>
            </a:r>
            <a:r>
              <a:rPr lang="en-US" dirty="0"/>
              <a:t>K</a:t>
            </a:r>
            <a:r>
              <a:rPr lang="el-US" dirty="0"/>
              <a:t>ατά τον δεύτερο μ</a:t>
            </a:r>
            <a:r>
              <a:rPr lang="el-GR" dirty="0"/>
              <a:t>η</a:t>
            </a:r>
            <a:r>
              <a:rPr lang="el-US" dirty="0"/>
              <a:t>να παρακολουθεί κινούμενους στόχους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b="1" u="sng" dirty="0"/>
              <a:t>AKOH</a:t>
            </a:r>
            <a:endParaRPr lang="el-US" b="1" u="sng" dirty="0"/>
          </a:p>
          <a:p>
            <a:pPr marL="0" indent="0">
              <a:buNone/>
            </a:pPr>
            <a:r>
              <a:rPr lang="el-US" dirty="0"/>
              <a:t>      -</a:t>
            </a:r>
            <a:r>
              <a:rPr lang="en-US" dirty="0"/>
              <a:t> </a:t>
            </a:r>
            <a:r>
              <a:rPr lang="en-US" dirty="0" err="1"/>
              <a:t>Ή</a:t>
            </a:r>
            <a:r>
              <a:rPr lang="el-GR" dirty="0"/>
              <a:t>δη αναπτυγμένη από την ενδομήτρια ζωή</a:t>
            </a:r>
            <a:endParaRPr lang="el-US" dirty="0"/>
          </a:p>
          <a:p>
            <a:pPr marL="0" indent="0">
              <a:buNone/>
            </a:pPr>
            <a:r>
              <a:rPr lang="el-US" dirty="0"/>
              <a:t>      -Απ</a:t>
            </a:r>
            <a:r>
              <a:rPr lang="el-GR" dirty="0" err="1"/>
              <a:t>ό</a:t>
            </a:r>
            <a:r>
              <a:rPr lang="el-US" dirty="0"/>
              <a:t> νωρίς αντιδρά σε διάφορους ήχους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F6521AB4-7963-C829-9312-0B6B83304ECC}"/>
              </a:ext>
            </a:extLst>
          </p:cNvPr>
          <p:cNvSpPr txBox="1">
            <a:spLocks/>
          </p:cNvSpPr>
          <p:nvPr/>
        </p:nvSpPr>
        <p:spPr>
          <a:xfrm>
            <a:off x="646111" y="1318982"/>
            <a:ext cx="10747378" cy="1560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Tx/>
              <a:buChar char="-"/>
            </a:pPr>
            <a:endParaRPr lang="el-US" dirty="0"/>
          </a:p>
        </p:txBody>
      </p:sp>
    </p:spTree>
    <p:extLst>
      <p:ext uri="{BB962C8B-B14F-4D97-AF65-F5344CB8AC3E}">
        <p14:creationId xmlns:p14="http://schemas.microsoft.com/office/powerpoint/2010/main" val="247749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7E0188-2543-3B0C-3F62-9DC18C40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ΑΙΣΘΗΤΗΡΙΑ ΑΝΑΠΤΥΞΗ</a:t>
            </a:r>
            <a:endParaRPr lang="el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7FD5C5-E0AB-D83A-95F1-9BAD47F4D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52918"/>
            <a:ext cx="10200079" cy="46030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l-US" b="1" u="sng" dirty="0"/>
              <a:t>ΑΦΗ</a:t>
            </a:r>
          </a:p>
          <a:p>
            <a:pPr marL="0" indent="0">
              <a:buNone/>
            </a:pPr>
            <a:r>
              <a:rPr lang="el-US" dirty="0"/>
              <a:t>      -Μεγάλη ευαισθησία στις περιοχές του δέρματος των χειλιών, της γλώσσας και των χεριών</a:t>
            </a:r>
          </a:p>
          <a:p>
            <a:pPr marL="0" indent="0">
              <a:buNone/>
            </a:pPr>
            <a:endParaRPr lang="el-US" dirty="0"/>
          </a:p>
          <a:p>
            <a:pPr marL="0" indent="0">
              <a:buNone/>
            </a:pPr>
            <a:r>
              <a:rPr lang="el-US" dirty="0"/>
              <a:t>      </a:t>
            </a:r>
            <a:endParaRPr lang="en-US" dirty="0"/>
          </a:p>
          <a:p>
            <a:pPr>
              <a:buFontTx/>
              <a:buChar char="-"/>
            </a:pPr>
            <a:r>
              <a:rPr lang="el-GR" b="1" u="sng" dirty="0"/>
              <a:t>ΓΕΥΣΗ</a:t>
            </a:r>
            <a:endParaRPr lang="el-US" b="1" u="sng" dirty="0"/>
          </a:p>
          <a:p>
            <a:pPr marL="0" indent="0">
              <a:buNone/>
            </a:pPr>
            <a:r>
              <a:rPr lang="el-US" dirty="0"/>
              <a:t>      -</a:t>
            </a:r>
            <a:r>
              <a:rPr lang="en-US" dirty="0"/>
              <a:t> </a:t>
            </a:r>
            <a:r>
              <a:rPr lang="el-GR" dirty="0" err="1"/>
              <a:t>Απο</a:t>
            </a:r>
            <a:r>
              <a:rPr lang="el-GR" dirty="0"/>
              <a:t> τους πρώτους κιόλας μήνες, εκφράζει με μορφασμούς τη θετική η αρνητική προτίμηση για κάποιες τροφές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>
              <a:buFontTx/>
              <a:buChar char="-"/>
            </a:pPr>
            <a:r>
              <a:rPr lang="el-GR" b="1" u="sng" dirty="0"/>
              <a:t>ΟΣΦΡΗΣΗ</a:t>
            </a:r>
            <a:endParaRPr lang="el-US" b="1" u="sng" dirty="0"/>
          </a:p>
          <a:p>
            <a:pPr marL="0" indent="0">
              <a:buNone/>
            </a:pPr>
            <a:r>
              <a:rPr lang="el-US" dirty="0"/>
              <a:t>      - Αργεί να αναπτυχθεί και ωριμάζει τελευταία</a:t>
            </a:r>
          </a:p>
          <a:p>
            <a:pPr marL="0" indent="0">
              <a:buNone/>
            </a:pPr>
            <a:r>
              <a:rPr lang="el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18492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4A6B22-ECC2-FBD2-1988-3BF5AD81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/>
              <a:t>ΑΝΑΠΤΥΞΗ ΣΥΣΤΗΜΑΤΩΝ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C07D5B-D867-3959-EEA4-DCB6F0739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424764"/>
            <a:ext cx="9404723" cy="482363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l-US" b="1" u="sng" dirty="0">
                <a:solidFill>
                  <a:srgbClr val="FF0000"/>
                </a:solidFill>
              </a:rPr>
              <a:t>ΕΡΕΙΣΤΙΚΟ ΣΥΣΤΗΜΑ</a:t>
            </a:r>
          </a:p>
          <a:p>
            <a:pPr marL="0" indent="0">
              <a:buNone/>
            </a:pPr>
            <a:r>
              <a:rPr lang="el-US" dirty="0"/>
              <a:t>      -Με την αύξηση του κρανίου οστεοποιολυνται οι πηγές</a:t>
            </a:r>
          </a:p>
          <a:p>
            <a:pPr marL="0" indent="0">
              <a:buNone/>
            </a:pPr>
            <a:r>
              <a:rPr lang="el-US" dirty="0"/>
              <a:t>      -</a:t>
            </a:r>
            <a:r>
              <a:rPr lang="el-GR" dirty="0"/>
              <a:t>Η πρόσθια πηγή δεν </a:t>
            </a:r>
            <a:r>
              <a:rPr lang="el-GR" dirty="0" err="1"/>
              <a:t>ψηλαφείται</a:t>
            </a:r>
            <a:r>
              <a:rPr lang="el-GR" dirty="0"/>
              <a:t> με την ολοκλήρωση του 18</a:t>
            </a:r>
            <a:r>
              <a:rPr lang="el-GR" baseline="30000" dirty="0"/>
              <a:t>ου</a:t>
            </a:r>
            <a:r>
              <a:rPr lang="el-GR" dirty="0"/>
              <a:t> μήνα της ζωής</a:t>
            </a:r>
            <a:endParaRPr lang="el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l-GR" b="1" u="sng" dirty="0"/>
              <a:t>ΑΝΑΠΝΕΥΣΤΙΚΟ ΣΥΣΤΗΜΑ</a:t>
            </a:r>
            <a:endParaRPr lang="el-US" b="1" u="sng" dirty="0"/>
          </a:p>
          <a:p>
            <a:pPr marL="0" indent="0">
              <a:buNone/>
            </a:pPr>
            <a:r>
              <a:rPr lang="el-US" dirty="0"/>
              <a:t>      -</a:t>
            </a:r>
            <a:r>
              <a:rPr lang="en-US" dirty="0"/>
              <a:t> </a:t>
            </a:r>
            <a:r>
              <a:rPr lang="el-GR" dirty="0"/>
              <a:t>Το νεογνό χρησιμοποιεί ρινική αναπνοή και μόνο όταν για κάποιο λόγο δεν μπορεί να χρησιμοποιήσει την μύτη, χρησιμοποιεί το στόμα.</a:t>
            </a:r>
            <a:endParaRPr lang="el-US" dirty="0"/>
          </a:p>
          <a:p>
            <a:pPr marL="0" indent="0">
              <a:buNone/>
            </a:pPr>
            <a:r>
              <a:rPr lang="el-US" dirty="0"/>
              <a:t>      -</a:t>
            </a:r>
            <a:r>
              <a:rPr lang="el-GR" dirty="0"/>
              <a:t>Οι ηθμοειδείς κυψέλες διαμορφώνονται κατά τον πρώτο χρόνο ενώ οι μετωπιαίοι </a:t>
            </a:r>
            <a:r>
              <a:rPr lang="el-GR" dirty="0" err="1"/>
              <a:t>κολποι</a:t>
            </a:r>
            <a:r>
              <a:rPr lang="el-GR" dirty="0"/>
              <a:t> κατά τον 3</a:t>
            </a:r>
            <a:r>
              <a:rPr lang="el-GR" baseline="30000" dirty="0"/>
              <a:t>ο</a:t>
            </a:r>
            <a:r>
              <a:rPr lang="el-GR" dirty="0"/>
              <a:t>-4</a:t>
            </a:r>
            <a:r>
              <a:rPr lang="el-GR" baseline="30000" dirty="0"/>
              <a:t>ο</a:t>
            </a:r>
            <a:r>
              <a:rPr lang="el-GR" dirty="0"/>
              <a:t> χρόνο.</a:t>
            </a:r>
          </a:p>
          <a:p>
            <a:pPr marL="0" indent="0">
              <a:buNone/>
            </a:pPr>
            <a:r>
              <a:rPr lang="el-US" dirty="0"/>
              <a:t>      - Ο λάρυγγας του νεογνού του επιτρέπει να αναπνέει και να θηλάζει ταυτόχρονα, κάτι το οποίο θα καταργηθεί με την ανάπτυξη.</a:t>
            </a:r>
          </a:p>
          <a:p>
            <a:endParaRPr lang="el-US" dirty="0"/>
          </a:p>
        </p:txBody>
      </p:sp>
    </p:spTree>
    <p:extLst>
      <p:ext uri="{BB962C8B-B14F-4D97-AF65-F5344CB8AC3E}">
        <p14:creationId xmlns:p14="http://schemas.microsoft.com/office/powerpoint/2010/main" val="304906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A0CAAC-F82F-FCAE-6B95-B19959B8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/>
              <a:t>ΑΝΑΠΤΥΞΗ ΣΥΣΤΗΜΑΤΩΝ</a:t>
            </a:r>
            <a:endParaRPr lang="el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FFD162-896F-BBBB-0A11-F949C9C30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01654"/>
            <a:ext cx="11313041" cy="510811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l-US" b="1" u="sng" dirty="0"/>
              <a:t>ΘΩΡΑΚΑΣ</a:t>
            </a:r>
          </a:p>
          <a:p>
            <a:pPr marL="0" indent="0">
              <a:buNone/>
            </a:pPr>
            <a:r>
              <a:rPr lang="el-US" dirty="0"/>
              <a:t>      -Στην αρχή της νεογνικής ζωής είναι κυλινδρικός</a:t>
            </a:r>
          </a:p>
          <a:p>
            <a:pPr marL="0" indent="0">
              <a:buNone/>
            </a:pPr>
            <a:r>
              <a:rPr lang="el-US" dirty="0"/>
              <a:t>      -</a:t>
            </a:r>
            <a:r>
              <a:rPr lang="el-GR" dirty="0"/>
              <a:t>Μικρότερος αριθμός κυψελίδων στους πνεύμονες </a:t>
            </a:r>
            <a:endParaRPr lang="el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l-GR" b="1" u="sng" dirty="0"/>
              <a:t>ΠΕΠΤΙΚΟ ΣΥΣΤΗΜΑ </a:t>
            </a:r>
            <a:endParaRPr lang="el-US" b="1" u="sng" dirty="0"/>
          </a:p>
          <a:p>
            <a:pPr marL="0" indent="0">
              <a:buNone/>
            </a:pPr>
            <a:r>
              <a:rPr lang="el-US" dirty="0"/>
              <a:t>      -</a:t>
            </a:r>
            <a:r>
              <a:rPr lang="en-US" dirty="0"/>
              <a:t> </a:t>
            </a:r>
            <a:r>
              <a:rPr lang="el-GR" dirty="0"/>
              <a:t>Το στομάχι βρίσκεται σε οριζόντια θέση, για αυτό είναι και πιο εύκολος ο εμετός</a:t>
            </a:r>
            <a:endParaRPr lang="el-US" dirty="0"/>
          </a:p>
          <a:p>
            <a:pPr marL="0" indent="0">
              <a:buNone/>
            </a:pPr>
            <a:r>
              <a:rPr lang="el-US" dirty="0"/>
              <a:t>      -Το μήκος του εντέρου στα βρέφη είναι 4</a:t>
            </a:r>
            <a:r>
              <a:rPr lang="en-US" dirty="0"/>
              <a:t>m</a:t>
            </a:r>
            <a:r>
              <a:rPr lang="el-GR" dirty="0"/>
              <a:t> και έως το πρώτο έτος φθάνει τα </a:t>
            </a:r>
            <a:r>
              <a:rPr lang="en-US" dirty="0"/>
              <a:t> 5m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>
              <a:buFontTx/>
              <a:buChar char="-"/>
            </a:pPr>
            <a:r>
              <a:rPr lang="el-GR" b="1" u="sng" dirty="0"/>
              <a:t>ΟΥΡΟΠΟΙΗΤΙΚΟ ΣΥΣΤΗΜΑ </a:t>
            </a:r>
            <a:endParaRPr lang="el-US" b="1" u="sng" dirty="0"/>
          </a:p>
          <a:p>
            <a:pPr marL="0" indent="0">
              <a:buNone/>
            </a:pPr>
            <a:r>
              <a:rPr lang="el-US" dirty="0"/>
              <a:t>      -</a:t>
            </a:r>
            <a:r>
              <a:rPr lang="en-US" dirty="0"/>
              <a:t> </a:t>
            </a:r>
            <a:r>
              <a:rPr lang="el-GR" dirty="0"/>
              <a:t>Η λειτουργία των νεφρών έχει αρχίσει από τον 3</a:t>
            </a:r>
            <a:r>
              <a:rPr lang="el-GR" baseline="30000" dirty="0"/>
              <a:t>ο</a:t>
            </a:r>
            <a:r>
              <a:rPr lang="el-GR" dirty="0"/>
              <a:t> μήνα κύησης, δίχως όμως απεκκριτικό ρόλο καθώς αυτόν τον έχει ο πλακούντας</a:t>
            </a:r>
          </a:p>
          <a:p>
            <a:pPr marL="0" indent="0">
              <a:buNone/>
            </a:pPr>
            <a:r>
              <a:rPr lang="el-US" dirty="0"/>
              <a:t>      -Τα νεογνά έχουν  παροδική μειωμένη νεφρική λειτουργία ( μη πλήρως ικανοποιητική συμπήκνωση ούρων και ρύθμιση ΟΒΙ)</a:t>
            </a:r>
          </a:p>
          <a:p>
            <a:pPr marL="0" indent="0">
              <a:buNone/>
            </a:pPr>
            <a:r>
              <a:rPr lang="el-US" dirty="0"/>
              <a:t>      -Τ</a:t>
            </a:r>
            <a:r>
              <a:rPr lang="el-GR" dirty="0"/>
              <a:t>ο νεογνό ουρεί 15-20 φορές το 24ωο</a:t>
            </a:r>
            <a:endParaRPr lang="el-US" dirty="0"/>
          </a:p>
          <a:p>
            <a:pPr marL="0" indent="0">
              <a:buNone/>
            </a:pPr>
            <a:endParaRPr lang="el-US" dirty="0"/>
          </a:p>
        </p:txBody>
      </p:sp>
    </p:spTree>
    <p:extLst>
      <p:ext uri="{BB962C8B-B14F-4D97-AF65-F5344CB8AC3E}">
        <p14:creationId xmlns:p14="http://schemas.microsoft.com/office/powerpoint/2010/main" val="313481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85B894-185A-2511-34E5-DC5B1545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>
                <a:solidFill>
                  <a:srgbClr val="FF0000"/>
                </a:solidFill>
              </a:rPr>
              <a:t>ΑΙΣΘΗΤΗΡΙΑ ΑΝΑΠΤΥΞΗ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CF714E4-3C58-8016-698C-A653CD4BA8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20335" y="1427946"/>
                <a:ext cx="3117879" cy="520677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l-US" sz="2800" b="1" dirty="0"/>
                  <a:t>ΑΦΗ</a:t>
                </a:r>
              </a:p>
              <a:p>
                <a:pPr marL="0" indent="0">
                  <a:buNone/>
                </a:pPr>
                <a:r>
                  <a:rPr lang="el-US" sz="2800" b="1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l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l-US" sz="2800" b="1" dirty="0"/>
              </a:p>
              <a:p>
                <a:pPr marL="0" indent="0">
                  <a:buNone/>
                </a:pPr>
                <a:r>
                  <a:rPr lang="el-US" sz="2800" b="1" dirty="0"/>
                  <a:t>ΓΕΥΣΗ</a:t>
                </a:r>
              </a:p>
              <a:p>
                <a:pPr marL="0" indent="0">
                  <a:buNone/>
                </a:pPr>
                <a:r>
                  <a:rPr lang="el-US" sz="2800" b="1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l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l-US" sz="2800" b="1" dirty="0"/>
              </a:p>
              <a:p>
                <a:pPr marL="0" indent="0">
                  <a:buNone/>
                </a:pPr>
                <a:r>
                  <a:rPr lang="el-US" sz="2800" b="1" dirty="0"/>
                  <a:t>ΟΡΑΣΗ</a:t>
                </a:r>
              </a:p>
              <a:p>
                <a:pPr marL="0" indent="0">
                  <a:buNone/>
                </a:pPr>
                <a:r>
                  <a:rPr lang="el-US" sz="2800" b="1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l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l-US" sz="2800" b="1" dirty="0"/>
              </a:p>
              <a:p>
                <a:pPr marL="0" indent="0">
                  <a:buNone/>
                </a:pPr>
                <a:r>
                  <a:rPr lang="el-US" sz="2800" b="1" dirty="0"/>
                  <a:t>ΑΚΟΗ</a:t>
                </a:r>
              </a:p>
              <a:p>
                <a:pPr marL="0" indent="0">
                  <a:buNone/>
                </a:pPr>
                <a:r>
                  <a:rPr lang="el-US" sz="2800" b="1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l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l-US" sz="2800" b="1" dirty="0"/>
              </a:p>
              <a:p>
                <a:pPr marL="0" indent="0">
                  <a:buNone/>
                </a:pPr>
                <a:r>
                  <a:rPr lang="el-US" sz="2800" b="1" dirty="0"/>
                  <a:t>ΟΣΦΡΗΣΗ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CF714E4-3C58-8016-698C-A653CD4BA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0335" y="1427946"/>
                <a:ext cx="3117879" cy="5206770"/>
              </a:xfrm>
              <a:blipFill>
                <a:blip r:embed="rId2"/>
                <a:stretch>
                  <a:fillRect l="-4049" t="-1217"/>
                </a:stretch>
              </a:blipFill>
            </p:spPr>
            <p:txBody>
              <a:bodyPr/>
              <a:lstStyle/>
              <a:p>
                <a:r>
                  <a:rPr lang="el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52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7EBCC0-DB36-9369-4865-6B1D5FD2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/>
              <a:t>ΝΕΥΡΙΚΟ ΣΥΣΤΗΜΑ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A05EA8-7B29-7A42-0913-2569E473E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97" y="1853248"/>
            <a:ext cx="10614855" cy="4195481"/>
          </a:xfrm>
        </p:spPr>
        <p:txBody>
          <a:bodyPr/>
          <a:lstStyle/>
          <a:p>
            <a:pPr marL="0" indent="0">
              <a:buNone/>
            </a:pPr>
            <a:r>
              <a:rPr lang="el-US" dirty="0"/>
              <a:t>-Μέχρι το πρώτο τρίμηνο, όλες οι κινητικές αντιδράσεις του νεογνού είναι αυναίσθητες και γίνονται αντανακλαστικά.</a:t>
            </a:r>
          </a:p>
          <a:p>
            <a:pPr marL="0" indent="0">
              <a:buNone/>
            </a:pPr>
            <a:endParaRPr lang="el-US" dirty="0"/>
          </a:p>
          <a:p>
            <a:pPr marL="0" indent="0">
              <a:buNone/>
            </a:pPr>
            <a:r>
              <a:rPr lang="el-US" dirty="0"/>
              <a:t>-Απαραίτητη προυπόθεση για την πνευματική ανάπτυξη του παιδιού εκτός απ</a:t>
            </a:r>
            <a:r>
              <a:rPr lang="el-GR" dirty="0" err="1"/>
              <a:t>ό</a:t>
            </a:r>
            <a:r>
              <a:rPr lang="el-US" dirty="0"/>
              <a:t> την ωρίμανση του ΚΝΣ, είναι η ύπαρξη κατάλληλου περιβάλλοντος το οποίο θα ευνοήσει τη γλωσσική και νοητική κατάσταση.</a:t>
            </a:r>
          </a:p>
          <a:p>
            <a:pPr marL="0" indent="0">
              <a:buNone/>
            </a:pPr>
            <a:endParaRPr lang="el-US" dirty="0"/>
          </a:p>
          <a:p>
            <a:pPr marL="0" indent="0">
              <a:buNone/>
            </a:pPr>
            <a:r>
              <a:rPr lang="el-US" dirty="0"/>
              <a:t>-Οι ενέργειες του παιδιού θα πρέπει να βρίσκουν ανταπόκριση απ</a:t>
            </a:r>
            <a:r>
              <a:rPr lang="el-GR" dirty="0" err="1"/>
              <a:t>ό</a:t>
            </a:r>
            <a:r>
              <a:rPr lang="el-US" dirty="0"/>
              <a:t> το ίδιο του το περιβάλλον.</a:t>
            </a:r>
          </a:p>
        </p:txBody>
      </p:sp>
    </p:spTree>
    <p:extLst>
      <p:ext uri="{BB962C8B-B14F-4D97-AF65-F5344CB8AC3E}">
        <p14:creationId xmlns:p14="http://schemas.microsoft.com/office/powerpoint/2010/main" val="2857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3DA900-DFDB-3DEB-3EF8-19F86B62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>
                <a:solidFill>
                  <a:srgbClr val="FF0000"/>
                </a:solidFill>
              </a:rPr>
              <a:t>ΚΙΝΗΤΙΚΗ ΑΝΑΠΤΥΞΗ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D1BA05-1135-D94D-07EE-537CA8B1A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925" y="1853248"/>
            <a:ext cx="10885964" cy="4195481"/>
          </a:xfrm>
        </p:spPr>
        <p:txBody>
          <a:bodyPr/>
          <a:lstStyle/>
          <a:p>
            <a:pPr marL="0" indent="0">
              <a:buNone/>
            </a:pPr>
            <a:r>
              <a:rPr lang="el-US" dirty="0"/>
              <a:t>-</a:t>
            </a:r>
            <a:r>
              <a:rPr lang="el-US" u="sng" dirty="0"/>
              <a:t>Τέλος πρώτου-αρχές τρίτου μήνα</a:t>
            </a:r>
            <a:r>
              <a:rPr lang="en-US" u="sng" dirty="0"/>
              <a:t>:</a:t>
            </a:r>
            <a:r>
              <a:rPr lang="el-GR" u="sng" dirty="0"/>
              <a:t> </a:t>
            </a:r>
            <a:r>
              <a:rPr lang="el-GR" dirty="0"/>
              <a:t>στήριγμα κεφαλής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u="sng" dirty="0"/>
              <a:t>-Τέλη δεύτερου μήνα</a:t>
            </a:r>
            <a:r>
              <a:rPr lang="en-US" u="sng" dirty="0"/>
              <a:t>: </a:t>
            </a:r>
            <a:r>
              <a:rPr lang="el-GR" dirty="0"/>
              <a:t>μικρή στήριξη της κεφαλής ενώ είναι ξαπλωμένο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u="sng" dirty="0"/>
              <a:t>-Πέμπτος μήνας</a:t>
            </a:r>
            <a:r>
              <a:rPr lang="en-US" u="sng" dirty="0"/>
              <a:t>:</a:t>
            </a:r>
            <a:r>
              <a:rPr lang="el-GR" u="sng" dirty="0"/>
              <a:t> </a:t>
            </a:r>
            <a:r>
              <a:rPr lang="el-GR" dirty="0"/>
              <a:t>πιάσιμο αντικειμένων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u="sng" dirty="0"/>
              <a:t>-Έβδομος μήνας</a:t>
            </a:r>
            <a:r>
              <a:rPr lang="en-US" dirty="0"/>
              <a:t>:</a:t>
            </a:r>
            <a:r>
              <a:rPr lang="el-GR" dirty="0"/>
              <a:t> κάθεται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- </a:t>
            </a:r>
            <a:r>
              <a:rPr lang="en-US" u="sng" dirty="0" err="1"/>
              <a:t>Έ</a:t>
            </a:r>
            <a:r>
              <a:rPr lang="el-GR" u="sng" dirty="0" err="1"/>
              <a:t>νατος</a:t>
            </a:r>
            <a:r>
              <a:rPr lang="el-GR" u="sng" dirty="0"/>
              <a:t> μήνας</a:t>
            </a:r>
            <a:r>
              <a:rPr lang="en-US" u="sng" dirty="0"/>
              <a:t>:</a:t>
            </a:r>
            <a:r>
              <a:rPr lang="el-GR" u="sng" dirty="0"/>
              <a:t> </a:t>
            </a:r>
            <a:r>
              <a:rPr lang="el-GR" dirty="0"/>
              <a:t>στηρίζεται και στέκεται όρθιο</a:t>
            </a:r>
            <a:endParaRPr lang="el-US" dirty="0"/>
          </a:p>
        </p:txBody>
      </p:sp>
    </p:spTree>
    <p:extLst>
      <p:ext uri="{BB962C8B-B14F-4D97-AF65-F5344CB8AC3E}">
        <p14:creationId xmlns:p14="http://schemas.microsoft.com/office/powerpoint/2010/main" val="100303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41EF60-DD84-7EA7-3B2B-F2B41B74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/>
              <a:t>ΚΙΝΗΤΙΚΑ ΟΡΟΣΗΜΑ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D01502F-BF38-7842-6DD0-A0DDF1C11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1581461"/>
            <a:ext cx="7904331" cy="5171691"/>
          </a:xfrm>
        </p:spPr>
      </p:pic>
    </p:spTree>
    <p:extLst>
      <p:ext uri="{BB962C8B-B14F-4D97-AF65-F5344CB8AC3E}">
        <p14:creationId xmlns:p14="http://schemas.microsoft.com/office/powerpoint/2010/main" val="3291261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Μπλε ΙΙ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{F5CAEB85-D26B-594B-A3AB-2E2FA0699BC5}tf10001062</Template>
  <TotalTime>242</TotalTime>
  <Words>542</Words>
  <Application>Microsoft Macintosh PowerPoint</Application>
  <PresentationFormat>Ευρεία οθόνη</PresentationFormat>
  <Paragraphs>97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Century Gothic</vt:lpstr>
      <vt:lpstr>Wingdings 3</vt:lpstr>
      <vt:lpstr>Ιόν</vt:lpstr>
      <vt:lpstr>ΑΥΞΗΣΗ ΚΑΙ ΑΝΑΠΤΥΞΗ-ΨΥΧΟΚΙΝΗΤΙΚΗ ΕΞΕΛΙΞΗ</vt:lpstr>
      <vt:lpstr>ΑΙΣΘΗΤΗΡΙΑ ΑΝΑΠΤΥΞΗ</vt:lpstr>
      <vt:lpstr>ΑΙΣΘΗΤΗΡΙΑ ΑΝΑΠΤΥΞΗ</vt:lpstr>
      <vt:lpstr>ΑΝΑΠΤΥΞΗ ΣΥΣΤΗΜΑΤΩΝ</vt:lpstr>
      <vt:lpstr>ΑΝΑΠΤΥΞΗ ΣΥΣΤΗΜΑΤΩΝ</vt:lpstr>
      <vt:lpstr>ΑΙΣΘΗΤΗΡΙΑ ΑΝΑΠΤΥΞΗ</vt:lpstr>
      <vt:lpstr>ΝΕΥΡΙΚΟ ΣΥΣΤΗΜΑ</vt:lpstr>
      <vt:lpstr>ΚΙΝΗΤΙΚΗ ΑΝΑΠΤΥΞΗ</vt:lpstr>
      <vt:lpstr>ΚΙΝΗΤΙΚΑ ΟΡΟΣΗΜΑ</vt:lpstr>
      <vt:lpstr>ΠΝΕΥΜΑΤΙΚΗ ΑΝΑΠΤΥΞΗ</vt:lpstr>
      <vt:lpstr>ΣΥΓΚΕΝΤΡΩΤΙΚΑ ΟΡΟΣΗΜΑ</vt:lpstr>
      <vt:lpstr>ΣΥΓΚΕΝΤΡΩΤΙΚΑ ΟΡΟΣΗΜΑ</vt:lpstr>
      <vt:lpstr>ΣΥΓΚΕΝΤΡΩΤΙΚΑ ΟΡΟΣΗΜΑ</vt:lpstr>
      <vt:lpstr>ΣΥΓΚΕΝΤΡΩΤΙΚΑ ΟΡΟΣΗΜΑ</vt:lpstr>
      <vt:lpstr>ΑΝΑΦΟΡΕΣ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ΑΥΞΗΣΗ ΚΑΙ ΑΝΑΠΤΥΞΗ-ΨΥΧΟΚΙΝΗΤΙΚΗ ΕΞΕΛΙΞΗ</dc:title>
  <dc:creator>konstantinos Letsos</dc:creator>
  <cp:lastModifiedBy>konstantinos Letsos</cp:lastModifiedBy>
  <cp:revision>7</cp:revision>
  <dcterms:created xsi:type="dcterms:W3CDTF">2022-11-27T20:33:21Z</dcterms:created>
  <dcterms:modified xsi:type="dcterms:W3CDTF">2023-01-12T15:10:29Z</dcterms:modified>
</cp:coreProperties>
</file>