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80" r:id="rId9"/>
    <p:sldId id="278" r:id="rId10"/>
    <p:sldId id="281" r:id="rId11"/>
    <p:sldId id="279" r:id="rId12"/>
    <p:sldId id="282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50"/>
  </p:normalViewPr>
  <p:slideViewPr>
    <p:cSldViewPr snapToGrid="0">
      <p:cViewPr>
        <p:scale>
          <a:sx n="108" d="100"/>
          <a:sy n="108" d="100"/>
        </p:scale>
        <p:origin x="129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14683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85343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48224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2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183343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1451819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7662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80891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146711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151868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50740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03649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266106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168121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98600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21044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92423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3EEBFB-492F-1D44-8930-2DE64D65D5EE}" type="datetimeFigureOut">
              <a:rPr lang="el-US" smtClean="0"/>
              <a:t>1/12/23</a:t>
            </a:fld>
            <a:endParaRPr lang="el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4FF38-9160-8149-8823-7DB2D8FD1196}" type="slidenum">
              <a:rPr lang="el-US" smtClean="0"/>
              <a:t>‹#›</a:t>
            </a:fld>
            <a:endParaRPr lang="el-US"/>
          </a:p>
        </p:txBody>
      </p:sp>
    </p:spTree>
    <p:extLst>
      <p:ext uri="{BB962C8B-B14F-4D97-AF65-F5344CB8AC3E}">
        <p14:creationId xmlns:p14="http://schemas.microsoft.com/office/powerpoint/2010/main" val="3841393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2663EB-F2E5-C626-3D62-DC06C7593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58" y="0"/>
            <a:ext cx="9430871" cy="4424363"/>
          </a:xfrm>
        </p:spPr>
        <p:txBody>
          <a:bodyPr>
            <a:normAutofit/>
          </a:bodyPr>
          <a:lstStyle/>
          <a:p>
            <a:r>
              <a:rPr lang="el-GR" sz="4800" dirty="0"/>
              <a:t>ΛΟΙΜΩΔΗ ΝΟΣΗΜΑΤΑ.</a:t>
            </a:r>
            <a:br>
              <a:rPr lang="el-GR" sz="4800" dirty="0"/>
            </a:br>
            <a:r>
              <a:rPr lang="el-GR" sz="4800" dirty="0"/>
              <a:t>ΙΛΑΡΑ-ΕΡΥΘΡΑ-ΠΑΡΩΤΙΤΙΔΑ-ΑΝΕΜΟΒΛΟΓΙΑ-ΛΟΙΜΩΔΗΣ ΜΟΝΟΠΥΡΗΝΩΣΗ-ΓΡΙΠΗ-ΦΥΜΑΤΙΩΣΗ-ΜΗΝΙΓΓΙΤΙΔΑ</a:t>
            </a:r>
            <a:endParaRPr lang="el-US" sz="4800" dirty="0"/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B06931A8-38D2-799E-A562-379F327FE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588" y="4767263"/>
            <a:ext cx="9144000" cy="1655762"/>
          </a:xfrm>
        </p:spPr>
        <p:txBody>
          <a:bodyPr>
            <a:normAutofit/>
          </a:bodyPr>
          <a:lstStyle/>
          <a:p>
            <a:r>
              <a:rPr lang="el-US" dirty="0"/>
              <a:t>ΕΙΔΙΚΕΥΟΜΕΝΟΣ ΠΑΙΔΙΑΤΡΙΚΗΣ </a:t>
            </a:r>
          </a:p>
          <a:p>
            <a:r>
              <a:rPr lang="el-US" dirty="0"/>
              <a:t>ΛΕΤΣΟΣ ΚΩΝΣΤΑΝΤΙΝΟΣ</a:t>
            </a:r>
          </a:p>
          <a:p>
            <a:r>
              <a:rPr lang="el-US" dirty="0"/>
              <a:t>ΓΕΝΙΚΟ ΠΑΝΑΡΚΑΔΙΚΟ ΝΟΣΟΚΟΜΕΙΟ ΤΡΙΠΟΛΗΣ</a:t>
            </a:r>
          </a:p>
          <a:p>
            <a:endParaRPr lang="el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9893DBE-8800-F75A-8EA7-003E422CF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0" y="3600479"/>
            <a:ext cx="3149600" cy="32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0A50AD-5339-9FC0-7977-1E130C46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ΓΡΙΠΗ</a:t>
            </a:r>
            <a:endParaRPr lang="el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32D785-8780-3891-3B47-373783734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544596"/>
            <a:ext cx="9404723" cy="47038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US" dirty="0"/>
              <a:t>-ΚΛΙΝΙΚΗ ΕΙΚΟΝΑ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US" dirty="0"/>
              <a:t>Οξεία έναρξη</a:t>
            </a:r>
            <a:r>
              <a:rPr lang="en-US" dirty="0"/>
              <a:t>:</a:t>
            </a:r>
            <a:r>
              <a:rPr lang="el-GR" dirty="0"/>
              <a:t> εμπύρετο με ρίγος, κακουχία, μυαλγίες, κεφαλαλγία, ρινική συμφόρηση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Στη συνέχεια</a:t>
            </a:r>
            <a:r>
              <a:rPr lang="en-US" dirty="0"/>
              <a:t>:</a:t>
            </a:r>
            <a:r>
              <a:rPr lang="el-GR" dirty="0"/>
              <a:t> μη παραγωγικός βήχας, κυνάγχη, </a:t>
            </a:r>
            <a:r>
              <a:rPr lang="el-GR" dirty="0" err="1"/>
              <a:t>λεμφαδενοπάθεια</a:t>
            </a:r>
            <a:r>
              <a:rPr lang="el-GR" dirty="0"/>
              <a:t>, γαστρεντερικές διαταραχές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None/>
            </a:pPr>
            <a:r>
              <a:rPr lang="el-GR" dirty="0"/>
              <a:t>-ΔΙΑΓΝΩΣΗ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Rapid antigen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PCR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l-GR" dirty="0"/>
              <a:t>-ΑΝΤΙΜΕΤΩΠΙΣΗ</a:t>
            </a:r>
            <a:r>
              <a:rPr lang="en-US" dirty="0"/>
              <a:t>:</a:t>
            </a:r>
            <a:endParaRPr lang="el-GR" dirty="0"/>
          </a:p>
          <a:p>
            <a:pPr marL="0" indent="0">
              <a:buNone/>
            </a:pPr>
            <a:r>
              <a:rPr lang="el-US" dirty="0"/>
              <a:t>   -Υποστηρικτικά</a:t>
            </a:r>
            <a:r>
              <a:rPr lang="en-US" dirty="0"/>
              <a:t>:</a:t>
            </a:r>
            <a:r>
              <a:rPr lang="el-GR" dirty="0"/>
              <a:t> ενυδάτωση, αντιπυρετικά</a:t>
            </a:r>
            <a:endParaRPr lang="el-US" dirty="0"/>
          </a:p>
          <a:p>
            <a:pPr marL="0" indent="0">
              <a:buNone/>
            </a:pPr>
            <a:r>
              <a:rPr lang="el-US" dirty="0"/>
              <a:t>   -Αντιική θεραπεία</a:t>
            </a:r>
            <a:r>
              <a:rPr lang="en-US" dirty="0"/>
              <a:t>: </a:t>
            </a:r>
            <a:r>
              <a:rPr lang="el-GR" dirty="0"/>
              <a:t>Εντός 48</a:t>
            </a:r>
            <a:r>
              <a:rPr lang="en-US" dirty="0"/>
              <a:t>h</a:t>
            </a:r>
            <a:r>
              <a:rPr lang="el-GR" dirty="0"/>
              <a:t> από την έναρξη του εμπύρετου αναστολείς </a:t>
            </a:r>
            <a:r>
              <a:rPr lang="el-GR" dirty="0" err="1"/>
              <a:t>νευραμινιδάσης</a:t>
            </a:r>
            <a:r>
              <a:rPr lang="el-GR" dirty="0"/>
              <a:t> (</a:t>
            </a:r>
            <a:r>
              <a:rPr lang="el-GR" dirty="0" err="1"/>
              <a:t>Οσελταμιβίρη</a:t>
            </a:r>
            <a:r>
              <a:rPr lang="en-US" dirty="0"/>
              <a:t>\Tamiflu)</a:t>
            </a:r>
            <a:r>
              <a:rPr lang="el-GR" dirty="0"/>
              <a:t> επί ενδείξεων</a:t>
            </a:r>
            <a:endParaRPr lang="el-US" dirty="0"/>
          </a:p>
        </p:txBody>
      </p:sp>
    </p:spTree>
    <p:extLst>
      <p:ext uri="{BB962C8B-B14F-4D97-AF65-F5344CB8AC3E}">
        <p14:creationId xmlns:p14="http://schemas.microsoft.com/office/powerpoint/2010/main" val="402298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4EECB2-3112-ACCC-11F8-6938A0B7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ΦΥΜΑΤΙΩΣΗ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FDC41D-F431-33B6-8122-AE02BEDC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20" y="1235676"/>
            <a:ext cx="9283734" cy="50127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l-GR" dirty="0"/>
              <a:t>Προκαλείται από το </a:t>
            </a:r>
            <a:r>
              <a:rPr lang="el-GR" dirty="0" err="1"/>
              <a:t>συμπλεγμα</a:t>
            </a:r>
            <a:r>
              <a:rPr lang="el-GR" dirty="0"/>
              <a:t> </a:t>
            </a:r>
            <a:r>
              <a:rPr lang="el-GR" dirty="0" err="1"/>
              <a:t>μυκοβακτηριδίων</a:t>
            </a:r>
            <a:r>
              <a:rPr lang="el-GR" dirty="0"/>
              <a:t> που προκαλείται</a:t>
            </a:r>
            <a:r>
              <a:rPr lang="en-US" dirty="0"/>
              <a:t> </a:t>
            </a:r>
            <a:r>
              <a:rPr lang="en-US" dirty="0" err="1"/>
              <a:t>M.tuberculosis</a:t>
            </a:r>
            <a:r>
              <a:rPr lang="en-US" dirty="0"/>
              <a:t>, </a:t>
            </a:r>
            <a:r>
              <a:rPr lang="en-US" dirty="0" err="1"/>
              <a:t>M.bovis</a:t>
            </a:r>
            <a:r>
              <a:rPr lang="en-US" dirty="0"/>
              <a:t>, </a:t>
            </a:r>
            <a:r>
              <a:rPr lang="en-US" dirty="0" err="1"/>
              <a:t>M.canettii</a:t>
            </a:r>
            <a:r>
              <a:rPr lang="en-US" dirty="0"/>
              <a:t>, </a:t>
            </a:r>
            <a:r>
              <a:rPr lang="en-US" dirty="0" err="1"/>
              <a:t>M.africanum</a:t>
            </a:r>
            <a:r>
              <a:rPr lang="en-US" dirty="0"/>
              <a:t>, </a:t>
            </a:r>
            <a:r>
              <a:rPr lang="en-US" dirty="0" err="1"/>
              <a:t>M.microti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-Επίπτωση</a:t>
            </a:r>
            <a:r>
              <a:rPr lang="en-US" dirty="0"/>
              <a:t>: </a:t>
            </a:r>
            <a:r>
              <a:rPr lang="el-GR" dirty="0"/>
              <a:t>12\100.000 στην Ελλάδα</a:t>
            </a:r>
          </a:p>
          <a:p>
            <a:pPr marL="0" indent="0">
              <a:buNone/>
            </a:pPr>
            <a:r>
              <a:rPr lang="el-GR" dirty="0"/>
              <a:t>-Μετάδοση</a:t>
            </a:r>
            <a:r>
              <a:rPr lang="en-US" dirty="0"/>
              <a:t>: </a:t>
            </a:r>
            <a:r>
              <a:rPr lang="el-GR" dirty="0"/>
              <a:t> μολυσμένα </a:t>
            </a:r>
            <a:r>
              <a:rPr lang="el-GR" dirty="0" err="1"/>
              <a:t>αεροσταγονίδια</a:t>
            </a:r>
            <a:r>
              <a:rPr lang="el-GR" dirty="0"/>
              <a:t> (</a:t>
            </a:r>
            <a:r>
              <a:rPr lang="en-US" dirty="0" err="1"/>
              <a:t>M.tuberculosis</a:t>
            </a:r>
            <a:r>
              <a:rPr lang="en-US" dirty="0"/>
              <a:t>), </a:t>
            </a:r>
            <a:r>
              <a:rPr lang="el-GR" dirty="0"/>
              <a:t>μη παστεριωμένο γάλα</a:t>
            </a:r>
            <a:r>
              <a:rPr lang="en-US" dirty="0"/>
              <a:t>(</a:t>
            </a:r>
            <a:r>
              <a:rPr lang="en-US" dirty="0" err="1"/>
              <a:t>M.bovis</a:t>
            </a:r>
            <a:r>
              <a:rPr lang="en-US" dirty="0"/>
              <a:t>)</a:t>
            </a:r>
            <a:r>
              <a:rPr lang="el-GR" dirty="0"/>
              <a:t> και συγγενώς</a:t>
            </a:r>
          </a:p>
          <a:p>
            <a:pPr marL="0" indent="0">
              <a:buNone/>
            </a:pPr>
            <a:r>
              <a:rPr lang="el-GR" dirty="0"/>
              <a:t>-Μορφές φυματίωσης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US" dirty="0"/>
              <a:t>Πνευμονική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US" dirty="0"/>
              <a:t>Εξωπνευμονική, περιλαμβάνει</a:t>
            </a:r>
            <a:r>
              <a:rPr lang="en-US" dirty="0"/>
              <a:t>: </a:t>
            </a:r>
            <a:r>
              <a:rPr lang="el-GR" dirty="0"/>
              <a:t> φυματιώδης λεμφαδενίτιδα, φυματιώδης πλευρίτιδα, κεχρωσμένη φυματίωση, νόσος ΚΝΣ, </a:t>
            </a:r>
            <a:r>
              <a:rPr lang="el-GR" dirty="0" err="1"/>
              <a:t>επινεφριδιακή</a:t>
            </a:r>
            <a:r>
              <a:rPr lang="el-GR" dirty="0"/>
              <a:t> φυματίωση, περικαρδιακή φυματίωση, επιδερμική φυματίωση, </a:t>
            </a:r>
            <a:r>
              <a:rPr lang="el-GR" dirty="0" err="1"/>
              <a:t>γαστρνετερικλη</a:t>
            </a:r>
            <a:r>
              <a:rPr lang="el-GR" dirty="0"/>
              <a:t> φυματίωση, ουρογεννητική φυματίωση, νόσος οστών και αρθρώσεων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/>
              <a:t>-ΔΙΑΓΝΩΣΗ</a:t>
            </a:r>
            <a:r>
              <a:rPr lang="en-US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Δερμοαντίδραση</a:t>
            </a:r>
            <a:r>
              <a:rPr lang="el-GR" dirty="0"/>
              <a:t> φυματίνης\</a:t>
            </a:r>
            <a:r>
              <a:rPr lang="en-US" dirty="0"/>
              <a:t>Mantoux</a:t>
            </a:r>
            <a:r>
              <a:rPr lang="el-GR" dirty="0"/>
              <a:t> (</a:t>
            </a:r>
            <a:r>
              <a:rPr lang="en-US" dirty="0"/>
              <a:t>TST)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Ανοσοδιάγνωση</a:t>
            </a:r>
            <a:r>
              <a:rPr lang="en-US" dirty="0"/>
              <a:t>: in vitro </a:t>
            </a:r>
            <a:r>
              <a:rPr lang="en-US" dirty="0" err="1"/>
              <a:t>interferone</a:t>
            </a:r>
            <a:r>
              <a:rPr lang="en-US" dirty="0"/>
              <a:t> g-release(IGRA)</a:t>
            </a:r>
            <a:r>
              <a:rPr lang="el-G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Ανίχνευση </a:t>
            </a:r>
            <a:r>
              <a:rPr lang="el-GR" dirty="0" err="1"/>
              <a:t>οξεάντοχων</a:t>
            </a:r>
            <a:r>
              <a:rPr lang="el-GR" dirty="0"/>
              <a:t> </a:t>
            </a:r>
            <a:r>
              <a:rPr lang="el-GR" dirty="0" err="1"/>
              <a:t>βακίλλων</a:t>
            </a:r>
            <a:r>
              <a:rPr lang="el-GR" dirty="0"/>
              <a:t> με ειδικές χρώσεις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Μοριακές μέθοδοι</a:t>
            </a:r>
            <a:r>
              <a:rPr lang="en-US" dirty="0"/>
              <a:t>: real time PCR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Καλλιέργεια με ειδικά υποστρώματα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9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39E0A9-CF60-37D9-5841-FB30605D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ΦΥΜΑΤΙΩΣΗ</a:t>
            </a:r>
            <a:endParaRPr lang="el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3C11DE-777C-9341-E3CA-24F52D0A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038866"/>
            <a:ext cx="9404723" cy="4209534"/>
          </a:xfrm>
        </p:spPr>
        <p:txBody>
          <a:bodyPr/>
          <a:lstStyle/>
          <a:p>
            <a:pPr marL="0" indent="0">
              <a:buNone/>
            </a:pPr>
            <a:r>
              <a:rPr lang="el-US" u="sng" dirty="0"/>
              <a:t>ΠΡΟΛΗΨΗ</a:t>
            </a:r>
            <a:r>
              <a:rPr lang="en-US" u="sng" dirty="0"/>
              <a:t>: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l-GR" dirty="0"/>
              <a:t>Εμβόλιο </a:t>
            </a:r>
            <a:r>
              <a:rPr lang="en-US" dirty="0"/>
              <a:t>BCG:</a:t>
            </a:r>
            <a:r>
              <a:rPr lang="el-GR" dirty="0"/>
              <a:t> </a:t>
            </a:r>
            <a:r>
              <a:rPr lang="el-GR" dirty="0" err="1"/>
              <a:t>συστείνεται</a:t>
            </a:r>
            <a:r>
              <a:rPr lang="el-GR" dirty="0"/>
              <a:t> κατά τη γέννηση σε πληθυσμούς αυξημένου κινδύνου σύμφωνα με τις εκάστοτε οδηγίες</a:t>
            </a:r>
            <a:endParaRPr lang="el-US" dirty="0"/>
          </a:p>
          <a:p>
            <a:pPr marL="0" indent="0">
              <a:buNone/>
            </a:pPr>
            <a:endParaRPr lang="el-US" u="sng" dirty="0"/>
          </a:p>
          <a:p>
            <a:pPr marL="0" indent="0">
              <a:buNone/>
            </a:pPr>
            <a:r>
              <a:rPr lang="el-US" u="sng" dirty="0"/>
              <a:t>ΑΝΤΙΜΕΤΩΠΙΣΗ</a:t>
            </a:r>
            <a:r>
              <a:rPr lang="en-US" u="sng" dirty="0"/>
              <a:t>:</a:t>
            </a:r>
          </a:p>
          <a:p>
            <a:pPr marL="0" indent="0">
              <a:buNone/>
            </a:pPr>
            <a:r>
              <a:rPr lang="el-GR" dirty="0"/>
              <a:t>-Επιλογή από 5 κατηγορίες αντιφυματικών φαρμάκων </a:t>
            </a:r>
          </a:p>
          <a:p>
            <a:pPr marL="0" indent="0">
              <a:buNone/>
            </a:pPr>
            <a:r>
              <a:rPr lang="el-GR" dirty="0"/>
              <a:t>-Η επιλογή εξαρτάται από το στάδιο της νόσου, συνυπάρχουσες παθολογικές οντότητες και τις διάφορες ομάδες ασθενών (στους παιδιατρικούς ασθενείς μεταβάλλεται η κλινική εικόνα, η διαγνωστική και θεραπευτική προσέγγιση)</a:t>
            </a:r>
            <a:endParaRPr lang="el-US" dirty="0"/>
          </a:p>
        </p:txBody>
      </p:sp>
    </p:spTree>
    <p:extLst>
      <p:ext uri="{BB962C8B-B14F-4D97-AF65-F5344CB8AC3E}">
        <p14:creationId xmlns:p14="http://schemas.microsoft.com/office/powerpoint/2010/main" val="143672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30844D-AD45-573C-87AF-0DDD6669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dirty="0"/>
              <a:t>ΑΝΑΦΟΡΕΣ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0B4715-2B0D-FDE2-9A99-FE2AB9733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2916"/>
            <a:ext cx="8946541" cy="4735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l-US" dirty="0"/>
              <a:t>ΣΤΟΙΧΕΙΑ ΠΑΙΔΙΑΤΡΙΚΗΣ</a:t>
            </a:r>
            <a:endParaRPr lang="en-US" dirty="0"/>
          </a:p>
          <a:p>
            <a:pPr marL="0" indent="0">
              <a:buNone/>
            </a:pPr>
            <a:endParaRPr lang="en-US" b="0" i="0" u="none" strike="noStrike" dirty="0">
              <a:effectLst/>
            </a:endParaRPr>
          </a:p>
          <a:p>
            <a:pPr marL="0" indent="0">
              <a:buNone/>
            </a:pPr>
            <a:r>
              <a:rPr lang="el-GR" dirty="0"/>
              <a:t>2.</a:t>
            </a:r>
            <a:r>
              <a:rPr lang="en-US" dirty="0"/>
              <a:t> </a:t>
            </a: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Kliegman Robert et al. 2020. </a:t>
            </a:r>
            <a:r>
              <a:rPr lang="en-US" b="0" i="1" u="none" strike="noStrike" dirty="0">
                <a:effectLst/>
                <a:latin typeface="lato" panose="020F0502020204030203" pitchFamily="34" charset="0"/>
              </a:rPr>
              <a:t>Nelson Textbook of Pediatrics</a:t>
            </a: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. Edition 21 ed. P</a:t>
            </a:r>
          </a:p>
          <a:p>
            <a:pPr marL="0" indent="0">
              <a:buNone/>
            </a:pPr>
            <a:r>
              <a:rPr lang="en-US" b="0" i="0" u="none" strike="noStrike" dirty="0" err="1">
                <a:effectLst/>
                <a:latin typeface="lato" panose="020F0502020204030203" pitchFamily="34" charset="0"/>
              </a:rPr>
              <a:t>hiladelphia</a:t>
            </a: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 PA: Elsevier. Retrieved December 4 2022 (http://</a:t>
            </a:r>
            <a:r>
              <a:rPr lang="en-US" b="0" i="0" u="none" strike="noStrike" dirty="0" err="1">
                <a:effectLst/>
                <a:latin typeface="lato" panose="020F0502020204030203" pitchFamily="34" charset="0"/>
              </a:rPr>
              <a:t>www.engineeringvillage.com</a:t>
            </a: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/controller/servlet/</a:t>
            </a:r>
            <a:r>
              <a:rPr lang="en-US" b="0" i="0" u="none" strike="noStrike" dirty="0" err="1">
                <a:effectLst/>
                <a:latin typeface="lato" panose="020F0502020204030203" pitchFamily="34" charset="0"/>
              </a:rPr>
              <a:t>OpenURL?genre</a:t>
            </a: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=</a:t>
            </a:r>
            <a:r>
              <a:rPr lang="en-US" b="0" i="0" u="none" strike="noStrike" dirty="0" err="1">
                <a:effectLst/>
                <a:latin typeface="lato" panose="020F0502020204030203" pitchFamily="34" charset="0"/>
              </a:rPr>
              <a:t>book&amp;isbn</a:t>
            </a: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=9780323529501&gt;).</a:t>
            </a:r>
            <a:endParaRPr lang="el-US" dirty="0"/>
          </a:p>
          <a:p>
            <a:pPr algn="l"/>
            <a:endParaRPr lang="en-US" b="0" i="0" u="none" strike="noStrike" dirty="0">
              <a:effectLst/>
            </a:endParaRP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9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C22521-3BE2-1A15-01B4-40F4D6AC3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234462"/>
            <a:ext cx="11934092" cy="6623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5400" b="1" u="sng" dirty="0"/>
          </a:p>
          <a:p>
            <a:pPr marL="0" indent="0" algn="ctr">
              <a:buNone/>
            </a:pPr>
            <a:r>
              <a:rPr lang="el-GR" sz="5400" b="1" dirty="0"/>
              <a:t>ΕΥΧΑΡΙΣΤΩ </a:t>
            </a:r>
          </a:p>
          <a:p>
            <a:pPr marL="0" indent="0" algn="ctr">
              <a:buNone/>
            </a:pPr>
            <a:r>
              <a:rPr lang="el-GR" sz="5400" b="1" dirty="0"/>
              <a:t>ΓΙΑ </a:t>
            </a:r>
          </a:p>
          <a:p>
            <a:pPr marL="0" indent="0" algn="ctr">
              <a:buNone/>
            </a:pPr>
            <a:r>
              <a:rPr lang="el-GR" sz="5400" b="1" dirty="0"/>
              <a:t>ΤΗΝ </a:t>
            </a:r>
          </a:p>
          <a:p>
            <a:pPr marL="0" indent="0" algn="ctr">
              <a:buNone/>
            </a:pPr>
            <a:r>
              <a:rPr lang="el-GR" sz="5400" b="1" dirty="0"/>
              <a:t>ΠΡΟΣΟΧΗ </a:t>
            </a:r>
          </a:p>
          <a:p>
            <a:pPr marL="0" indent="0" algn="ctr">
              <a:buNone/>
            </a:pPr>
            <a:r>
              <a:rPr lang="el-GR" sz="5400" b="1" dirty="0"/>
              <a:t>ΣΑΣ</a:t>
            </a:r>
            <a:endParaRPr lang="el-US" sz="54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869B81-E1E9-8934-2B94-5C56E9C20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2552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77DCF18-1709-724B-A06F-B83FEAF16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1500"/>
            <a:ext cx="31496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2085B9-9AC3-3F84-02BB-5F049BB7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47" y="0"/>
            <a:ext cx="9404723" cy="1400530"/>
          </a:xfrm>
        </p:spPr>
        <p:txBody>
          <a:bodyPr/>
          <a:lstStyle/>
          <a:p>
            <a:r>
              <a:rPr lang="el-US" b="1" dirty="0"/>
              <a:t>ΙΛΑΡΑ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A78318-BC38-ED42-7D4E-56738E694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7" y="968188"/>
            <a:ext cx="10344617" cy="5889812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l-GR" dirty="0"/>
              <a:t>Χρόνος επώασης </a:t>
            </a:r>
            <a:r>
              <a:rPr lang="en-US" dirty="0"/>
              <a:t>:</a:t>
            </a:r>
            <a:r>
              <a:rPr lang="el-GR" dirty="0"/>
              <a:t> 7-21</a:t>
            </a:r>
            <a:r>
              <a:rPr lang="en-US" dirty="0"/>
              <a:t>d</a:t>
            </a:r>
            <a:endParaRPr lang="el-GR" dirty="0"/>
          </a:p>
          <a:p>
            <a:pPr>
              <a:buFontTx/>
              <a:buChar char="-"/>
            </a:pPr>
            <a:r>
              <a:rPr lang="el-GR" dirty="0" err="1"/>
              <a:t>Μετ</a:t>
            </a:r>
            <a:r>
              <a:rPr lang="en-US" dirty="0" err="1"/>
              <a:t>ά</a:t>
            </a:r>
            <a:r>
              <a:rPr lang="el-GR" dirty="0" err="1"/>
              <a:t>δοση</a:t>
            </a:r>
            <a:r>
              <a:rPr lang="en-US" dirty="0"/>
              <a:t>: </a:t>
            </a:r>
            <a:r>
              <a:rPr lang="el-GR" dirty="0"/>
              <a:t>μέσω σταγονιδίων 2-5 ημέρες πριν την εμφάνιση συμπτωμάτων έως και 4 ημέρες μετά την </a:t>
            </a:r>
            <a:r>
              <a:rPr lang="el-GR" dirty="0" err="1"/>
              <a:t>έκθυση</a:t>
            </a:r>
            <a:r>
              <a:rPr lang="el-GR" dirty="0"/>
              <a:t> του εξανθήματος</a:t>
            </a:r>
          </a:p>
          <a:p>
            <a:pPr>
              <a:buFontTx/>
              <a:buChar char="-"/>
            </a:pPr>
            <a:r>
              <a:rPr lang="el-GR" u="sng" dirty="0"/>
              <a:t>ΚΛΙΙΝΙΚΗ ΕΙΚΟΝΑ</a:t>
            </a:r>
            <a:r>
              <a:rPr lang="en-US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FF0000"/>
                </a:solidFill>
              </a:rPr>
              <a:t> Κηλίδες </a:t>
            </a:r>
            <a:r>
              <a:rPr lang="en-US" dirty="0" err="1">
                <a:solidFill>
                  <a:srgbClr val="FF0000"/>
                </a:solidFill>
              </a:rPr>
              <a:t>Koplik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Λευκές κηλίδες πάνω σε ερυθρή βάση στο βλεννογόνο της παρειάς, απέναντι από τον 2</a:t>
            </a:r>
            <a:r>
              <a:rPr lang="el-GR" baseline="30000" dirty="0"/>
              <a:t>ο</a:t>
            </a:r>
            <a:r>
              <a:rPr lang="el-GR" dirty="0"/>
              <a:t> γομφίο. Εμφανίζονται πριν το εξάνθημα και παραμένουν 12-24</a:t>
            </a:r>
            <a:r>
              <a:rPr lang="en-US" dirty="0"/>
              <a:t>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Γράμμες</a:t>
            </a:r>
            <a:r>
              <a:rPr lang="el-GR" dirty="0"/>
              <a:t> </a:t>
            </a:r>
            <a:r>
              <a:rPr lang="en-US" dirty="0"/>
              <a:t>Stimson: </a:t>
            </a:r>
            <a:r>
              <a:rPr lang="el-GR" dirty="0"/>
              <a:t> εγκάρσια φλεγμονώδης γραμμή στον </a:t>
            </a:r>
            <a:r>
              <a:rPr lang="el-GR" dirty="0" err="1"/>
              <a:t>επιπεφυκότα</a:t>
            </a:r>
            <a:r>
              <a:rPr lang="el-GR" dirty="0"/>
              <a:t> κατά μήκος του βλεφαρικού ορίου.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Κριτήρια Π.Ο.Υ</a:t>
            </a:r>
            <a:r>
              <a:rPr lang="en-US" dirty="0"/>
              <a:t>: 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1)</a:t>
            </a:r>
            <a:r>
              <a:rPr lang="el-GR" dirty="0"/>
              <a:t>Πυρετός</a:t>
            </a:r>
            <a:r>
              <a:rPr lang="en-US" dirty="0"/>
              <a:t> 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2)</a:t>
            </a:r>
            <a:r>
              <a:rPr lang="el-GR" dirty="0"/>
              <a:t>Σ\α αναπνευστικού συστήματος 3</a:t>
            </a:r>
            <a:r>
              <a:rPr lang="en-US" dirty="0"/>
              <a:t>d</a:t>
            </a:r>
            <a:r>
              <a:rPr lang="el-GR" dirty="0"/>
              <a:t> πριν την αύξηση του πυρετού (</a:t>
            </a:r>
            <a:r>
              <a:rPr lang="el-GR" dirty="0" err="1"/>
              <a:t>ρινίτιδα,εξιδρωματική</a:t>
            </a:r>
            <a:r>
              <a:rPr lang="el-GR" dirty="0"/>
              <a:t>\Πυώδης επιπεφυκίτιδα, βήχας)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3)Συρρέον κατά πλάκες εξάνθημα (</a:t>
            </a:r>
            <a:r>
              <a:rPr lang="el-GR" dirty="0" err="1">
                <a:solidFill>
                  <a:srgbClr val="FF0000"/>
                </a:solidFill>
              </a:rPr>
              <a:t>κηλιδοβλαττιδώδες</a:t>
            </a:r>
            <a:r>
              <a:rPr lang="el-GR" dirty="0">
                <a:solidFill>
                  <a:srgbClr val="FF0000"/>
                </a:solidFill>
              </a:rPr>
              <a:t> το οποίο καθώς υποχωρεί υφίσταται </a:t>
            </a:r>
            <a:r>
              <a:rPr lang="el-GR" dirty="0" err="1">
                <a:solidFill>
                  <a:srgbClr val="FF0000"/>
                </a:solidFill>
              </a:rPr>
              <a:t>καφεοειδή</a:t>
            </a:r>
            <a:r>
              <a:rPr lang="el-GR" dirty="0">
                <a:solidFill>
                  <a:srgbClr val="FF0000"/>
                </a:solidFill>
              </a:rPr>
              <a:t> αποχρωματισμό και απολέπιση)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-Έναρξη πίσω από τα αυτιά </a:t>
            </a:r>
            <a:r>
              <a:rPr lang="el-GR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l-GR" dirty="0" err="1">
                <a:solidFill>
                  <a:srgbClr val="FF0000"/>
                </a:solidFill>
                <a:sym typeface="Wingdings" pitchFamily="2" charset="2"/>
              </a:rPr>
              <a:t>πρόσωποκορμόςάκρα</a:t>
            </a:r>
            <a:r>
              <a:rPr lang="el-GR" dirty="0">
                <a:solidFill>
                  <a:srgbClr val="FF0000"/>
                </a:solidFill>
                <a:sym typeface="Wingdings" pitchFamily="2" charset="2"/>
              </a:rPr>
              <a:t> και </a:t>
            </a:r>
            <a:r>
              <a:rPr lang="el-GR" dirty="0" err="1">
                <a:solidFill>
                  <a:srgbClr val="FF0000"/>
                </a:solidFill>
                <a:sym typeface="Wingdings" pitchFamily="2" charset="2"/>
              </a:rPr>
              <a:t>παλάμες&amp;πέλματα</a:t>
            </a:r>
            <a:endParaRPr lang="el-GR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l-GR" dirty="0">
              <a:sym typeface="Wingdings" pitchFamily="2" charset="2"/>
            </a:endParaRPr>
          </a:p>
          <a:p>
            <a:pPr marL="0" indent="0">
              <a:buNone/>
            </a:pPr>
            <a:r>
              <a:rPr lang="el-GR" dirty="0">
                <a:sym typeface="Wingdings" pitchFamily="2" charset="2"/>
              </a:rPr>
              <a:t>-Διάγνωση</a:t>
            </a:r>
            <a:r>
              <a:rPr lang="en-US" dirty="0">
                <a:sym typeface="Wingdings" pitchFamily="2" charset="2"/>
              </a:rPr>
              <a:t>:</a:t>
            </a:r>
            <a:r>
              <a:rPr lang="el-GR" dirty="0">
                <a:sym typeface="Wingdings" pitchFamily="2" charset="2"/>
              </a:rPr>
              <a:t> Αντισώματα </a:t>
            </a:r>
            <a:r>
              <a:rPr lang="en-US" dirty="0">
                <a:sym typeface="Wingdings" pitchFamily="2" charset="2"/>
              </a:rPr>
              <a:t>IgM 2d </a:t>
            </a:r>
            <a:r>
              <a:rPr lang="el-GR" dirty="0">
                <a:sym typeface="Wingdings" pitchFamily="2" charset="2"/>
              </a:rPr>
              <a:t>μετά την </a:t>
            </a:r>
            <a:r>
              <a:rPr lang="el-GR" dirty="0" err="1">
                <a:sym typeface="Wingdings" pitchFamily="2" charset="2"/>
              </a:rPr>
              <a:t>έκθυση</a:t>
            </a:r>
            <a:r>
              <a:rPr lang="el-GR" dirty="0">
                <a:sym typeface="Wingdings" pitchFamily="2" charset="2"/>
              </a:rPr>
              <a:t> του εξανθήματος τα οποία παραμένουν 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l-GR" dirty="0">
                <a:sym typeface="Wingdings" pitchFamily="2" charset="2"/>
              </a:rPr>
              <a:t>1-2 μήνες στα μη ανοσοποιημένα </a:t>
            </a:r>
            <a:r>
              <a:rPr lang="el-GR" dirty="0" err="1">
                <a:sym typeface="Wingdings" pitchFamily="2" charset="2"/>
              </a:rPr>
              <a:t>λατομα</a:t>
            </a:r>
            <a:r>
              <a:rPr lang="el-GR" dirty="0">
                <a:sym typeface="Wingdings" pitchFamily="2" charset="2"/>
              </a:rPr>
              <a:t> ή </a:t>
            </a:r>
            <a:r>
              <a:rPr lang="en-US" dirty="0">
                <a:sym typeface="Wingdings" pitchFamily="2" charset="2"/>
              </a:rPr>
              <a:t>PCR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-</a:t>
            </a:r>
            <a:r>
              <a:rPr lang="el-GR" dirty="0">
                <a:sym typeface="Wingdings" pitchFamily="2" charset="2"/>
              </a:rPr>
              <a:t>Αντιμετώπιση</a:t>
            </a:r>
            <a:r>
              <a:rPr lang="en-US" dirty="0">
                <a:sym typeface="Wingdings" pitchFamily="2" charset="2"/>
              </a:rPr>
              <a:t>:</a:t>
            </a:r>
            <a:r>
              <a:rPr lang="el-GR" dirty="0">
                <a:sym typeface="Wingdings" pitchFamily="2" charset="2"/>
              </a:rPr>
              <a:t> Βιταμίνη Α, </a:t>
            </a:r>
            <a:r>
              <a:rPr lang="el-GR" dirty="0" err="1">
                <a:sym typeface="Wingdings" pitchFamily="2" charset="2"/>
              </a:rPr>
              <a:t>Ριμπαβιρίνη</a:t>
            </a:r>
            <a:r>
              <a:rPr lang="el-GR" dirty="0">
                <a:sym typeface="Wingdings" pitchFamily="2" charset="2"/>
              </a:rPr>
              <a:t> επί ενδείξεων</a:t>
            </a:r>
          </a:p>
          <a:p>
            <a:pPr marL="0" indent="0">
              <a:buNone/>
            </a:pPr>
            <a:endParaRPr lang="el-GR" dirty="0">
              <a:sym typeface="Wingdings" pitchFamily="2" charset="2"/>
            </a:endParaRPr>
          </a:p>
          <a:p>
            <a:pPr marL="0" indent="0">
              <a:buNone/>
            </a:pPr>
            <a:r>
              <a:rPr lang="el-GR" dirty="0">
                <a:sym typeface="Wingdings" pitchFamily="2" charset="2"/>
              </a:rPr>
              <a:t>-Επιπλοκές</a:t>
            </a:r>
            <a:r>
              <a:rPr lang="en-US" dirty="0">
                <a:sym typeface="Wingdings" pitchFamily="2" charset="2"/>
              </a:rPr>
              <a:t>:</a:t>
            </a:r>
            <a:r>
              <a:rPr lang="el-GR" dirty="0">
                <a:sym typeface="Wingdings" pitchFamily="2" charset="2"/>
              </a:rPr>
              <a:t>  ΟΜΩ, Βρογχοπνευμονία, Εγκεφαλίτιδα, </a:t>
            </a:r>
            <a:r>
              <a:rPr lang="el-GR" dirty="0" err="1">
                <a:sym typeface="Wingdings" pitchFamily="2" charset="2"/>
              </a:rPr>
              <a:t>Υποξεία</a:t>
            </a:r>
            <a:r>
              <a:rPr lang="el-GR" dirty="0">
                <a:sym typeface="Wingdings" pitchFamily="2" charset="2"/>
              </a:rPr>
              <a:t> σκληρυντική </a:t>
            </a:r>
            <a:r>
              <a:rPr lang="el-GR" dirty="0" err="1">
                <a:sym typeface="Wingdings" pitchFamily="2" charset="2"/>
              </a:rPr>
              <a:t>πανεγκεφαλίτιδα</a:t>
            </a:r>
            <a:r>
              <a:rPr lang="el-GR" dirty="0">
                <a:sym typeface="Wingdings" pitchFamily="2" charset="2"/>
              </a:rPr>
              <a:t>,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0CDA0D-9540-85B0-79DC-B873FF37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683" y="4387327"/>
            <a:ext cx="3729318" cy="24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5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98679A-2076-E77A-31CE-52D24E3A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43" y="66219"/>
            <a:ext cx="9404723" cy="1400530"/>
          </a:xfrm>
        </p:spPr>
        <p:txBody>
          <a:bodyPr/>
          <a:lstStyle/>
          <a:p>
            <a:r>
              <a:rPr lang="el-US" b="1" dirty="0"/>
              <a:t>ΕΡΥΘΡΑ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D2AD81-AE84-B2B5-6DF2-EC832A47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219201"/>
            <a:ext cx="9574307" cy="518608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l-US" dirty="0"/>
              <a:t>Χρόνος επώασης</a:t>
            </a:r>
            <a:r>
              <a:rPr lang="en-US" dirty="0"/>
              <a:t>: 14-21d</a:t>
            </a:r>
          </a:p>
          <a:p>
            <a:pPr>
              <a:buFontTx/>
              <a:buChar char="-"/>
            </a:pPr>
            <a:r>
              <a:rPr lang="el-GR" dirty="0"/>
              <a:t>Μετάδοση</a:t>
            </a:r>
            <a:r>
              <a:rPr lang="en-US" dirty="0"/>
              <a:t>:</a:t>
            </a:r>
            <a:r>
              <a:rPr lang="el-GR" dirty="0"/>
              <a:t> μέσω άμεσης η έμμεσης επαφής σταγονιδίων με ρινοφαρυγγικές εκκρίσεις 2 ημέρες πριν την </a:t>
            </a:r>
            <a:r>
              <a:rPr lang="el-GR" dirty="0" err="1"/>
              <a:t>έκθυση</a:t>
            </a:r>
            <a:r>
              <a:rPr lang="el-GR" dirty="0"/>
              <a:t> του εξανθήματος έως και 5-7</a:t>
            </a:r>
            <a:r>
              <a:rPr lang="en-US" dirty="0"/>
              <a:t>d</a:t>
            </a:r>
            <a:r>
              <a:rPr lang="el-GR" dirty="0"/>
              <a:t> μετά.</a:t>
            </a:r>
          </a:p>
          <a:p>
            <a:pPr>
              <a:buFontTx/>
              <a:buChar char="-"/>
            </a:pPr>
            <a:r>
              <a:rPr lang="el-GR" u="sng" dirty="0"/>
              <a:t>Κλινική εικόνα</a:t>
            </a:r>
            <a:r>
              <a:rPr lang="en-US" u="sng" dirty="0"/>
              <a:t>:</a:t>
            </a:r>
            <a:r>
              <a:rPr lang="el-GR" u="sng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Κηλιδοβλαττιδώδες</a:t>
            </a:r>
            <a:r>
              <a:rPr lang="el-GR" dirty="0"/>
              <a:t> εξάνθημα που αρχίζει από το πρόσωπο και εξαπλώνεται σε κορμό και στα άκρα, διάρκειας 3-5</a:t>
            </a:r>
            <a:r>
              <a:rPr lang="en-US" dirty="0"/>
              <a:t>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Οπισθοωτια</a:t>
            </a:r>
            <a:r>
              <a:rPr lang="en-US" dirty="0" err="1"/>
              <a:t>ί</a:t>
            </a:r>
            <a:r>
              <a:rPr lang="el-GR" dirty="0"/>
              <a:t>α-</a:t>
            </a:r>
            <a:r>
              <a:rPr lang="el-GR" dirty="0" err="1"/>
              <a:t>οπισθοτραχηλική</a:t>
            </a:r>
            <a:r>
              <a:rPr lang="el-GR" dirty="0"/>
              <a:t>-</a:t>
            </a:r>
            <a:r>
              <a:rPr lang="el-GR" dirty="0" err="1"/>
              <a:t>οπισθοινική</a:t>
            </a:r>
            <a:r>
              <a:rPr lang="el-GR" dirty="0"/>
              <a:t> </a:t>
            </a:r>
            <a:r>
              <a:rPr lang="el-GR" dirty="0" err="1"/>
              <a:t>λεμφαδενοπάθεια</a:t>
            </a:r>
            <a:r>
              <a:rPr lang="el-GR" dirty="0"/>
              <a:t>, ταυτόχρονα με το εξάνθημα.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Ερυθρες</a:t>
            </a:r>
            <a:r>
              <a:rPr lang="el-GR" dirty="0"/>
              <a:t> κηλίδες</a:t>
            </a:r>
            <a:r>
              <a:rPr lang="en-US" dirty="0"/>
              <a:t> </a:t>
            </a:r>
            <a:r>
              <a:rPr lang="en-US" dirty="0" err="1"/>
              <a:t>Forchheimer</a:t>
            </a:r>
            <a:r>
              <a:rPr lang="en-US" dirty="0"/>
              <a:t> </a:t>
            </a:r>
            <a:r>
              <a:rPr lang="el-GR" dirty="0"/>
              <a:t>στην μαλακή υπερώα, πριν την εμφάνιση εξανθήματος (20%)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Λοιπές εκδηλώσεις</a:t>
            </a:r>
            <a:r>
              <a:rPr lang="en-US" dirty="0"/>
              <a:t>:</a:t>
            </a:r>
            <a:r>
              <a:rPr lang="el-GR" dirty="0"/>
              <a:t> ήπια φαρυγγίτιδα, επιπεφυκίτιδα, ανορεξία, χαμηλός πυρετός, πολυαρθρίτιδα\αρθραλγία</a:t>
            </a:r>
          </a:p>
          <a:p>
            <a:pPr>
              <a:buFontTx/>
              <a:buChar char="-"/>
            </a:pPr>
            <a:r>
              <a:rPr lang="el-GR" dirty="0"/>
              <a:t>Διάγνωση</a:t>
            </a:r>
            <a:r>
              <a:rPr lang="en-US" dirty="0"/>
              <a:t>:</a:t>
            </a:r>
            <a:r>
              <a:rPr lang="el-GR" dirty="0"/>
              <a:t> Αντισώματα</a:t>
            </a:r>
            <a:r>
              <a:rPr lang="en-US" dirty="0"/>
              <a:t> IgM</a:t>
            </a:r>
            <a:r>
              <a:rPr lang="el-GR" dirty="0"/>
              <a:t> 5 ημέρες μετά την έναρξη συμπτωμάτων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IgG </a:t>
            </a:r>
            <a:r>
              <a:rPr lang="el-GR" dirty="0"/>
              <a:t> σε 2 δείγματα ορού στην οξεία και φάση ανάρρωσης.</a:t>
            </a:r>
            <a:endParaRPr lang="en-US" dirty="0"/>
          </a:p>
          <a:p>
            <a:pPr>
              <a:buFontTx/>
              <a:buChar char="-"/>
            </a:pPr>
            <a:r>
              <a:rPr lang="el-GR" dirty="0"/>
              <a:t>Αντιμετώπιση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dirty="0" err="1"/>
              <a:t>συμπτωματικά</a:t>
            </a:r>
            <a:r>
              <a:rPr lang="el-GR" dirty="0"/>
              <a:t> αντιπυρετικά, ενυδάτωση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>
              <a:buFontTx/>
              <a:buChar char="-"/>
            </a:pPr>
            <a:endParaRPr lang="el-GR" dirty="0"/>
          </a:p>
          <a:p>
            <a:pPr>
              <a:buFontTx/>
              <a:buChar char="-"/>
            </a:pPr>
            <a:endParaRPr lang="el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2A6C33D-158D-9A90-0878-2855CFA0A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454" y="3429000"/>
            <a:ext cx="280554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6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D83B7E-1713-38C9-92B3-5C0005CB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2" y="141400"/>
            <a:ext cx="9404723" cy="1400530"/>
          </a:xfrm>
        </p:spPr>
        <p:txBody>
          <a:bodyPr/>
          <a:lstStyle/>
          <a:p>
            <a:r>
              <a:rPr lang="el-US" b="1" dirty="0"/>
              <a:t>ΠΑΡΩΤΙΤΙΔΑ</a:t>
            </a:r>
            <a:br>
              <a:rPr lang="el-US" dirty="0"/>
            </a:br>
            <a:endParaRPr lang="el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15DD7D-BDC7-40BC-62AE-368DF6524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541930"/>
            <a:ext cx="9404722" cy="470647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l-GR" dirty="0"/>
              <a:t>Χρόνος επώασης</a:t>
            </a:r>
            <a:r>
              <a:rPr lang="en-US" dirty="0"/>
              <a:t>:</a:t>
            </a:r>
            <a:r>
              <a:rPr lang="el-GR" dirty="0"/>
              <a:t> 3</a:t>
            </a:r>
            <a:r>
              <a:rPr lang="en-US" dirty="0" err="1"/>
              <a:t>wks</a:t>
            </a:r>
            <a:endParaRPr lang="el-GR" dirty="0"/>
          </a:p>
          <a:p>
            <a:pPr>
              <a:buFontTx/>
              <a:buChar char="-"/>
            </a:pPr>
            <a:r>
              <a:rPr lang="el-GR" dirty="0"/>
              <a:t>Μετάδοση</a:t>
            </a:r>
            <a:r>
              <a:rPr lang="en-US" dirty="0"/>
              <a:t>:</a:t>
            </a:r>
            <a:r>
              <a:rPr lang="el-GR" dirty="0"/>
              <a:t> εισπνοή μολυσμένων </a:t>
            </a:r>
            <a:r>
              <a:rPr lang="el-GR" dirty="0" err="1"/>
              <a:t>στογονιδίων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pPr>
              <a:buFontTx/>
              <a:buChar char="-"/>
            </a:pPr>
            <a:r>
              <a:rPr lang="el-GR" u="sng" dirty="0"/>
              <a:t>ΚΛΙΝΙΚΗ ΕΙΚΟΝΑ</a:t>
            </a:r>
            <a:r>
              <a:rPr lang="en-US" u="sng" dirty="0"/>
              <a:t>:</a:t>
            </a:r>
            <a:endParaRPr lang="el-GR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Δι</a:t>
            </a:r>
            <a:r>
              <a:rPr lang="en-US" dirty="0" err="1"/>
              <a:t>ό</a:t>
            </a:r>
            <a:r>
              <a:rPr lang="el-GR" dirty="0" err="1"/>
              <a:t>γκωση</a:t>
            </a:r>
            <a:r>
              <a:rPr lang="el-GR" dirty="0"/>
              <a:t> παρωτίδας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Δυσκαταποσία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Κεφαλαλγία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Μυαλγίες\Αρθραλγίες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-Αντιμετώπιση</a:t>
            </a:r>
            <a:r>
              <a:rPr lang="en-US" dirty="0"/>
              <a:t>: </a:t>
            </a:r>
            <a:r>
              <a:rPr lang="el-GR" dirty="0" err="1"/>
              <a:t>Συμπτωματική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pPr>
              <a:buFontTx/>
              <a:buChar char="-"/>
            </a:pPr>
            <a:r>
              <a:rPr lang="el-GR" dirty="0"/>
              <a:t>Επιπλοκές</a:t>
            </a:r>
            <a:r>
              <a:rPr lang="en-US" dirty="0"/>
              <a:t>:</a:t>
            </a:r>
            <a:r>
              <a:rPr lang="el-GR" dirty="0"/>
              <a:t>Ορχίτιδα, παγκρεατίτιδα, </a:t>
            </a:r>
            <a:r>
              <a:rPr lang="el-GR" dirty="0" err="1"/>
              <a:t>σπειραματονεφρίτιδα</a:t>
            </a:r>
            <a:r>
              <a:rPr lang="el-GR" dirty="0"/>
              <a:t>,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απώλεια ακοής, λοίμωξη ΚΝΣ</a:t>
            </a:r>
            <a:endParaRPr lang="en-US" dirty="0"/>
          </a:p>
          <a:p>
            <a:pPr marL="0" indent="0">
              <a:buNone/>
            </a:pPr>
            <a:endParaRPr lang="el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99C8E37-20E2-7770-14C8-9E44715CB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970" y="2764118"/>
            <a:ext cx="3625030" cy="40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7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9814E-DF42-24E2-D3FB-F23755C3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9" y="80578"/>
            <a:ext cx="9404723" cy="1400530"/>
          </a:xfrm>
        </p:spPr>
        <p:txBody>
          <a:bodyPr/>
          <a:lstStyle/>
          <a:p>
            <a:r>
              <a:rPr lang="el-US" b="1" dirty="0"/>
              <a:t>ΑΝΕΜΟΒΛΟΓΙΑ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599009-DC15-579F-3935-5D04EF3A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29" y="1292352"/>
            <a:ext cx="10900759" cy="5303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US" sz="1700" b="1" dirty="0">
                <a:solidFill>
                  <a:srgbClr val="FF0000"/>
                </a:solidFill>
              </a:rPr>
              <a:t>-Η ανεμοβλογιά είναι η εκδήλωση της πρωτοπαθούς λοίμωξης, ενώ ο έρπης ζωστήρας είναι η εκδήλωση της αναζωπύρωσης της λοίμωξης απ</a:t>
            </a:r>
            <a:r>
              <a:rPr lang="el-GR" sz="1700" b="1" dirty="0" err="1">
                <a:solidFill>
                  <a:srgbClr val="FF0000"/>
                </a:solidFill>
              </a:rPr>
              <a:t>ό</a:t>
            </a:r>
            <a:r>
              <a:rPr lang="el-US" sz="1700" b="1" dirty="0">
                <a:solidFill>
                  <a:srgbClr val="FF0000"/>
                </a:solidFill>
              </a:rPr>
              <a:t> τον ενδογενή ιό </a:t>
            </a:r>
            <a:r>
              <a:rPr lang="en-US" sz="1700" b="1" dirty="0">
                <a:solidFill>
                  <a:srgbClr val="FF0000"/>
                </a:solidFill>
              </a:rPr>
              <a:t>VZV.</a:t>
            </a:r>
          </a:p>
          <a:p>
            <a:pPr marL="0" indent="0">
              <a:buNone/>
            </a:pPr>
            <a:r>
              <a:rPr lang="en-US" sz="1700" dirty="0"/>
              <a:t>-</a:t>
            </a:r>
            <a:r>
              <a:rPr lang="el-GR" sz="1700" dirty="0" err="1"/>
              <a:t>Χρ</a:t>
            </a:r>
            <a:r>
              <a:rPr lang="en-US" sz="1700" dirty="0" err="1"/>
              <a:t>ό</a:t>
            </a:r>
            <a:r>
              <a:rPr lang="el-GR" sz="1700" dirty="0" err="1"/>
              <a:t>νος</a:t>
            </a:r>
            <a:r>
              <a:rPr lang="el-GR" sz="1700" dirty="0"/>
              <a:t> επώασης</a:t>
            </a:r>
            <a:r>
              <a:rPr lang="en-US" sz="1700" dirty="0"/>
              <a:t>: 10-21d</a:t>
            </a:r>
          </a:p>
          <a:p>
            <a:pPr marL="0" indent="0">
              <a:buNone/>
            </a:pPr>
            <a:r>
              <a:rPr lang="en-US" sz="1700" dirty="0"/>
              <a:t>-</a:t>
            </a:r>
            <a:r>
              <a:rPr lang="el-GR" sz="1700" dirty="0"/>
              <a:t>Η </a:t>
            </a:r>
            <a:r>
              <a:rPr lang="el-GR" sz="1700" dirty="0" err="1"/>
              <a:t>μετ</a:t>
            </a:r>
            <a:r>
              <a:rPr lang="en-US" sz="1700" dirty="0" err="1"/>
              <a:t>ά</a:t>
            </a:r>
            <a:r>
              <a:rPr lang="el-GR" sz="1700" dirty="0" err="1"/>
              <a:t>δοση</a:t>
            </a:r>
            <a:r>
              <a:rPr lang="el-GR" sz="1700" dirty="0"/>
              <a:t> </a:t>
            </a:r>
            <a:r>
              <a:rPr lang="el-GR" sz="1700" dirty="0" err="1"/>
              <a:t>πρωτοπαθώς</a:t>
            </a:r>
            <a:r>
              <a:rPr lang="el-GR" sz="1700" dirty="0"/>
              <a:t> γίνεται μέσω</a:t>
            </a:r>
            <a:r>
              <a:rPr lang="en-US" sz="1700" dirty="0"/>
              <a:t>: </a:t>
            </a:r>
            <a:r>
              <a:rPr lang="el-GR" sz="1700" dirty="0" err="1"/>
              <a:t>μικροσταγονιδίων</a:t>
            </a:r>
            <a:r>
              <a:rPr lang="el-GR" sz="1700" dirty="0"/>
              <a:t> και αναπνευστικών εκκρίσεων και επαφή με τον </a:t>
            </a:r>
            <a:r>
              <a:rPr lang="el-GR" sz="1700" dirty="0" err="1"/>
              <a:t>επιπεφυκότα</a:t>
            </a:r>
            <a:r>
              <a:rPr lang="el-GR" sz="1700" dirty="0"/>
              <a:t>. Ενώ ο </a:t>
            </a:r>
            <a:r>
              <a:rPr lang="el-GR" sz="1700" dirty="0" err="1"/>
              <a:t>έρπης</a:t>
            </a:r>
            <a:r>
              <a:rPr lang="el-GR" sz="1700" dirty="0"/>
              <a:t> ζωστήρας μεταδίδεται εξ’ επαφής 1-2</a:t>
            </a:r>
            <a:r>
              <a:rPr lang="en-US" sz="1700" dirty="0"/>
              <a:t>d</a:t>
            </a:r>
            <a:r>
              <a:rPr lang="el-GR" sz="1700" dirty="0"/>
              <a:t> πριν την εμφάνιση εξανθήματος έως και 7</a:t>
            </a:r>
            <a:r>
              <a:rPr lang="en-US" sz="1700" dirty="0"/>
              <a:t>d</a:t>
            </a:r>
            <a:r>
              <a:rPr lang="el-GR" sz="1700" dirty="0"/>
              <a:t> μέχρι την </a:t>
            </a:r>
            <a:r>
              <a:rPr lang="el-GR" sz="1700" dirty="0" err="1"/>
              <a:t>εφελκιδοποίηση</a:t>
            </a:r>
            <a:r>
              <a:rPr lang="el-GR" sz="1700" dirty="0"/>
              <a:t> και του τελευταίου εξανθηματικού στοιχείου.</a:t>
            </a:r>
            <a:r>
              <a:rPr lang="en-US" sz="1700" dirty="0"/>
              <a:t> </a:t>
            </a:r>
            <a:endParaRPr lang="el-GR" sz="1700" dirty="0"/>
          </a:p>
          <a:p>
            <a:pPr marL="0" indent="0">
              <a:buNone/>
            </a:pPr>
            <a:r>
              <a:rPr lang="el-GR" sz="1700" u="sng" dirty="0"/>
              <a:t>-ΚΛΙΝΙΚΗ ΕΙΚΟΝΑ</a:t>
            </a:r>
            <a:r>
              <a:rPr lang="en-US" sz="1700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 err="1"/>
              <a:t>Πρ</a:t>
            </a:r>
            <a:r>
              <a:rPr lang="en-US" sz="1700" dirty="0" err="1"/>
              <a:t>ό</a:t>
            </a:r>
            <a:r>
              <a:rPr lang="el-GR" sz="1700" dirty="0" err="1"/>
              <a:t>δρομα</a:t>
            </a:r>
            <a:r>
              <a:rPr lang="el-GR" sz="1700" dirty="0"/>
              <a:t> συμπτώματα που υποχωρούν σε 3-4</a:t>
            </a:r>
            <a:r>
              <a:rPr lang="en-US" sz="1700" dirty="0"/>
              <a:t>d:</a:t>
            </a:r>
            <a:r>
              <a:rPr lang="el-GR" sz="1700" dirty="0"/>
              <a:t> μέτριος πυρετός, κακουχία, ανορεξία, οξεία νευρίτιδα προ της </a:t>
            </a:r>
            <a:r>
              <a:rPr lang="el-GR" sz="1700" dirty="0" err="1"/>
              <a:t>έκθυσης</a:t>
            </a:r>
            <a:r>
              <a:rPr lang="el-GR" sz="1700" dirty="0"/>
              <a:t> του εξανθήματος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/>
              <a:t>Έντονα κνησμώδες εξάνθημα, αρχικά </a:t>
            </a:r>
            <a:r>
              <a:rPr lang="el-GR" sz="1700" dirty="0" err="1"/>
              <a:t>κηλιδώδες</a:t>
            </a:r>
            <a:r>
              <a:rPr lang="el-GR" sz="1700" dirty="0">
                <a:sym typeface="Wingdings" pitchFamily="2" charset="2"/>
              </a:rPr>
              <a:t> </a:t>
            </a:r>
            <a:r>
              <a:rPr lang="el-GR" sz="1700" dirty="0" err="1">
                <a:sym typeface="Wingdings" pitchFamily="2" charset="2"/>
              </a:rPr>
              <a:t>βλαττιδώδες</a:t>
            </a:r>
            <a:r>
              <a:rPr lang="el-GR" sz="1700" dirty="0">
                <a:sym typeface="Wingdings" pitchFamily="2" charset="2"/>
              </a:rPr>
              <a:t> πάνω σε ερυθρή βάση φυσαλίδες αρχικά με διαυγές και ύστερα θολερό υγρό εφελκίδες 2-3d μετά.</a:t>
            </a:r>
          </a:p>
          <a:p>
            <a:pPr marL="0" indent="0">
              <a:buNone/>
            </a:pPr>
            <a:r>
              <a:rPr lang="el-GR" sz="1700" dirty="0">
                <a:sym typeface="Wingdings" pitchFamily="2" charset="2"/>
              </a:rPr>
              <a:t>      - Αρχική εμφάνιση στο τριχωτό της κεφαλής </a:t>
            </a:r>
            <a:r>
              <a:rPr lang="el-GR" sz="1700" dirty="0" err="1">
                <a:sym typeface="Wingdings" pitchFamily="2" charset="2"/>
              </a:rPr>
              <a:t>ετερόπλευρα</a:t>
            </a:r>
            <a:r>
              <a:rPr lang="el-GR" sz="1700" dirty="0">
                <a:sym typeface="Wingdings" pitchFamily="2" charset="2"/>
              </a:rPr>
              <a:t> θωρακική και </a:t>
            </a:r>
            <a:r>
              <a:rPr lang="el-GR" sz="1700" dirty="0" err="1">
                <a:sym typeface="Wingdings" pitchFamily="2" charset="2"/>
              </a:rPr>
              <a:t>οσφυική</a:t>
            </a:r>
            <a:r>
              <a:rPr lang="el-GR" sz="1700" dirty="0">
                <a:sym typeface="Wingdings" pitchFamily="2" charset="2"/>
              </a:rPr>
              <a:t> μοίρα για 3-4 ημέρες ύστερα στο κεφάλι και τα άκρα</a:t>
            </a:r>
          </a:p>
          <a:p>
            <a:pPr marL="0" indent="0">
              <a:buNone/>
            </a:pPr>
            <a:r>
              <a:rPr lang="el-GR" sz="1700" dirty="0">
                <a:sym typeface="Wingdings" pitchFamily="2" charset="2"/>
              </a:rPr>
              <a:t>      - Χαρακτηριστικά είναι όλα τα στάδια του εξανθήματος παρόντα</a:t>
            </a:r>
          </a:p>
          <a:p>
            <a:pPr marL="0" indent="0">
              <a:buNone/>
            </a:pPr>
            <a:r>
              <a:rPr lang="el-GR" sz="1700" dirty="0">
                <a:sym typeface="Wingdings" pitchFamily="2" charset="2"/>
              </a:rPr>
              <a:t>      - Οι εξανθηματικές βλάβες εκδηλώνονται με επιχώριο λεμφαδενίτιδα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700" dirty="0">
                <a:sym typeface="Wingdings" pitchFamily="2" charset="2"/>
              </a:rPr>
              <a:t>Προσβολή εγκεφαλικών συζυγιών</a:t>
            </a:r>
            <a:r>
              <a:rPr lang="en-US" sz="1700" dirty="0">
                <a:sym typeface="Wingdings" pitchFamily="2" charset="2"/>
              </a:rPr>
              <a:t>:</a:t>
            </a:r>
            <a:r>
              <a:rPr lang="el-GR" sz="1700" dirty="0">
                <a:sym typeface="Wingdings" pitchFamily="2" charset="2"/>
              </a:rPr>
              <a:t>  πέμπτης</a:t>
            </a:r>
            <a:r>
              <a:rPr lang="en-US" sz="1700" dirty="0">
                <a:sym typeface="Wingdings" pitchFamily="2" charset="2"/>
              </a:rPr>
              <a:t>(V) </a:t>
            </a:r>
            <a:r>
              <a:rPr lang="el-GR" sz="1700" dirty="0">
                <a:sym typeface="Wingdings" pitchFamily="2" charset="2"/>
              </a:rPr>
              <a:t>και έβδομης </a:t>
            </a:r>
            <a:r>
              <a:rPr lang="en-US" sz="1700" dirty="0">
                <a:sym typeface="Wingdings" pitchFamily="2" charset="2"/>
              </a:rPr>
              <a:t>(VII) {Ramsey Hunt Syndrome}</a:t>
            </a:r>
            <a:r>
              <a:rPr lang="el-GR" sz="1700" dirty="0">
                <a:sym typeface="Wingdings" pitchFamily="2" charset="2"/>
              </a:rPr>
              <a:t> εγκεφαλικής συζυγίας</a:t>
            </a:r>
            <a:r>
              <a:rPr lang="en-US" sz="1700" dirty="0">
                <a:sym typeface="Wingdings" pitchFamily="2" charset="2"/>
              </a:rPr>
              <a:t>.</a:t>
            </a:r>
            <a:endParaRPr lang="el-GR" sz="1700" dirty="0">
              <a:sym typeface="Wingdings" pitchFamily="2" charset="2"/>
            </a:endParaRPr>
          </a:p>
          <a:p>
            <a:pPr marL="0" indent="0">
              <a:buNone/>
            </a:pPr>
            <a:endParaRPr lang="el-GR" sz="17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l-GR" sz="1700" dirty="0">
                <a:sym typeface="Wingdings" pitchFamily="2" charset="2"/>
              </a:rPr>
              <a:t>-</a:t>
            </a:r>
            <a:r>
              <a:rPr lang="el-GR" sz="1700" dirty="0" err="1">
                <a:sym typeface="Wingdings" pitchFamily="2" charset="2"/>
              </a:rPr>
              <a:t>Δίαγνωση</a:t>
            </a:r>
            <a:r>
              <a:rPr lang="en-US" sz="1700" dirty="0">
                <a:sym typeface="Wingdings" pitchFamily="2" charset="2"/>
              </a:rPr>
              <a:t>: PCR</a:t>
            </a:r>
            <a:r>
              <a:rPr lang="el-GR" sz="1700" dirty="0">
                <a:sym typeface="Wingdings" pitchFamily="2" charset="2"/>
              </a:rPr>
              <a:t> (ΕΕ), ανίχνευση αντιγόνου από το υγρό των </a:t>
            </a:r>
            <a:r>
              <a:rPr lang="el-GR" sz="1700" dirty="0" err="1">
                <a:sym typeface="Wingdings" pitchFamily="2" charset="2"/>
              </a:rPr>
              <a:t>φλυκταίνων</a:t>
            </a:r>
            <a:r>
              <a:rPr lang="el-GR" sz="1700" dirty="0">
                <a:sym typeface="Wingdings" pitchFamily="2" charset="2"/>
              </a:rPr>
              <a:t>, αύξηση Χ4 του τίτλου αντισωμάτων</a:t>
            </a:r>
          </a:p>
          <a:p>
            <a:pPr marL="0" indent="0">
              <a:buNone/>
            </a:pPr>
            <a:endParaRPr lang="el-GR" sz="17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l-GR" sz="1700" dirty="0">
                <a:sym typeface="Wingdings" pitchFamily="2" charset="2"/>
              </a:rPr>
              <a:t>-Αντιμετώπιση</a:t>
            </a:r>
            <a:r>
              <a:rPr lang="en-US" sz="1700" dirty="0">
                <a:sym typeface="Wingdings" pitchFamily="2" charset="2"/>
              </a:rPr>
              <a:t>:</a:t>
            </a:r>
            <a:r>
              <a:rPr lang="el-GR" sz="1700" dirty="0">
                <a:sym typeface="Wingdings" pitchFamily="2" charset="2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 err="1">
                <a:sym typeface="Wingdings" pitchFamily="2" charset="2"/>
              </a:rPr>
              <a:t>Συμπτωματικά</a:t>
            </a:r>
            <a:r>
              <a:rPr lang="en-US" sz="1700" dirty="0">
                <a:sym typeface="Wingdings" pitchFamily="2" charset="2"/>
              </a:rPr>
              <a:t>:</a:t>
            </a:r>
            <a:r>
              <a:rPr lang="el-GR" sz="1700" dirty="0">
                <a:sym typeface="Wingdings" pitchFamily="2" charset="2"/>
              </a:rPr>
              <a:t> αντιπυρετικά </a:t>
            </a:r>
            <a:r>
              <a:rPr lang="el-GR" sz="1700" dirty="0" err="1">
                <a:sym typeface="Wingdings" pitchFamily="2" charset="2"/>
              </a:rPr>
              <a:t>λαο</a:t>
            </a:r>
            <a:r>
              <a:rPr lang="el-GR" sz="1700" dirty="0">
                <a:sym typeface="Wingdings" pitchFamily="2" charset="2"/>
              </a:rPr>
              <a:t> δροσερό μπάνιο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 err="1">
                <a:sym typeface="Wingdings" pitchFamily="2" charset="2"/>
              </a:rPr>
              <a:t>Αντιικά</a:t>
            </a:r>
            <a:r>
              <a:rPr lang="en-US" sz="1700" dirty="0">
                <a:sym typeface="Wingdings" pitchFamily="2" charset="2"/>
              </a:rPr>
              <a:t>:</a:t>
            </a:r>
            <a:r>
              <a:rPr lang="el-GR" sz="1700" dirty="0">
                <a:sym typeface="Wingdings" pitchFamily="2" charset="2"/>
              </a:rPr>
              <a:t> </a:t>
            </a:r>
            <a:r>
              <a:rPr lang="el-GR" sz="1700" dirty="0" err="1">
                <a:sym typeface="Wingdings" pitchFamily="2" charset="2"/>
              </a:rPr>
              <a:t>Ακυκλοβίρη</a:t>
            </a:r>
            <a:r>
              <a:rPr lang="el-GR" sz="1700" dirty="0">
                <a:sym typeface="Wingdings" pitchFamily="2" charset="2"/>
              </a:rPr>
              <a:t> επί συγκεκριμένων ενδείξεων </a:t>
            </a:r>
          </a:p>
          <a:p>
            <a:pPr marL="0" indent="0">
              <a:buNone/>
            </a:pPr>
            <a:r>
              <a:rPr lang="el-GR" sz="1700" dirty="0">
                <a:sym typeface="Wingdings" pitchFamily="2" charset="2"/>
              </a:rPr>
              <a:t>-( κίνδυνος βαριάς λοίμωξης, </a:t>
            </a:r>
            <a:r>
              <a:rPr lang="el-GR" sz="1700" dirty="0" err="1">
                <a:sym typeface="Wingdings" pitchFamily="2" charset="2"/>
              </a:rPr>
              <a:t>ανεμβολίαστα</a:t>
            </a:r>
            <a:r>
              <a:rPr lang="el-GR" sz="1700" dirty="0">
                <a:sym typeface="Wingdings" pitchFamily="2" charset="2"/>
              </a:rPr>
              <a:t> άτομα&gt;!2 ετών, χρόνιες δερματικές βλάβες, </a:t>
            </a:r>
          </a:p>
          <a:p>
            <a:pPr marL="0" indent="0">
              <a:buNone/>
            </a:pPr>
            <a:r>
              <a:rPr lang="el-GR" sz="1700" dirty="0">
                <a:sym typeface="Wingdings" pitchFamily="2" charset="2"/>
              </a:rPr>
              <a:t> χρόνια αναπνευστικά νοσήματα, διαλείπουσα λήψη </a:t>
            </a:r>
            <a:r>
              <a:rPr lang="el-GR" sz="1700" dirty="0" err="1">
                <a:sym typeface="Wingdings" pitchFamily="2" charset="2"/>
              </a:rPr>
              <a:t>κορτικοστεροειδών</a:t>
            </a:r>
            <a:r>
              <a:rPr lang="el-GR" sz="1700" dirty="0">
                <a:sym typeface="Wingdings" pitchFamily="2" charset="2"/>
              </a:rPr>
              <a:t> η χρονίως ασπιρίνη)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17838E-C392-1EE6-1F7A-551F2BCD1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792" y="4270730"/>
            <a:ext cx="3950208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7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9F5AAE-CD7B-2E20-1165-3C2DD3CC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95188"/>
            <a:ext cx="9404723" cy="1400530"/>
          </a:xfrm>
        </p:spPr>
        <p:txBody>
          <a:bodyPr/>
          <a:lstStyle/>
          <a:p>
            <a:r>
              <a:rPr lang="el-US" b="1" dirty="0"/>
              <a:t>ΛΟΙΜΩΔΗΣ ΜΟΝΟΠΥΡΗΝΩΣΗ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B59184-B1B0-9667-689B-4512FDB4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595718"/>
            <a:ext cx="9207171" cy="4652681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el-US" dirty="0"/>
              <a:t>Μετά απ</a:t>
            </a:r>
            <a:r>
              <a:rPr lang="el-GR" dirty="0"/>
              <a:t>ο οξεία λοίμωξη ο ιός </a:t>
            </a:r>
            <a:r>
              <a:rPr lang="en-US" dirty="0"/>
              <a:t>EBV</a:t>
            </a:r>
            <a:r>
              <a:rPr lang="el-GR" dirty="0"/>
              <a:t> </a:t>
            </a:r>
            <a:r>
              <a:rPr lang="el-GR" dirty="0" err="1"/>
              <a:t>λαθροβιεί</a:t>
            </a:r>
            <a:r>
              <a:rPr lang="el-GR" dirty="0"/>
              <a:t> μέσα στα Β-λεμφοκύτταρα μνήμης και μονοπύρηνα και μπορεί να </a:t>
            </a:r>
            <a:r>
              <a:rPr lang="el-GR" dirty="0" err="1"/>
              <a:t>επαναδραστηριοποιηθεί</a:t>
            </a:r>
            <a:r>
              <a:rPr lang="el-GR" dirty="0"/>
              <a:t>.</a:t>
            </a:r>
          </a:p>
          <a:p>
            <a:pPr>
              <a:buFontTx/>
              <a:buChar char="-"/>
            </a:pPr>
            <a:r>
              <a:rPr lang="el-GR" dirty="0">
                <a:solidFill>
                  <a:srgbClr val="FF0000"/>
                </a:solidFill>
              </a:rPr>
              <a:t>&gt;90% μολύνεται στην παιδική ηλικία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X</a:t>
            </a:r>
            <a:r>
              <a:rPr lang="el-GR" dirty="0" err="1"/>
              <a:t>ρόνος</a:t>
            </a:r>
            <a:r>
              <a:rPr lang="el-GR" dirty="0"/>
              <a:t> επώασης</a:t>
            </a:r>
            <a:r>
              <a:rPr lang="en-US" dirty="0"/>
              <a:t>:</a:t>
            </a:r>
            <a:r>
              <a:rPr lang="el-GR" dirty="0"/>
              <a:t>  30-50</a:t>
            </a:r>
            <a:r>
              <a:rPr lang="en-US" dirty="0"/>
              <a:t>d</a:t>
            </a:r>
          </a:p>
          <a:p>
            <a:pPr>
              <a:buFontTx/>
              <a:buChar char="-"/>
            </a:pPr>
            <a:r>
              <a:rPr lang="el-GR" dirty="0"/>
              <a:t>Μετάδοση </a:t>
            </a:r>
            <a:r>
              <a:rPr lang="en-US" dirty="0"/>
              <a:t>:</a:t>
            </a:r>
            <a:r>
              <a:rPr lang="el-GR" dirty="0"/>
              <a:t> στενή προσωπική επαφή, μετάδοση μέσω του σάλιου </a:t>
            </a:r>
            <a:r>
              <a:rPr lang="el-GR" dirty="0">
                <a:solidFill>
                  <a:srgbClr val="FF0000"/>
                </a:solidFill>
              </a:rPr>
              <a:t>&lt;&lt;Νόσος του Φιλιού&gt;&gt;</a:t>
            </a:r>
          </a:p>
          <a:p>
            <a:pPr>
              <a:buFontTx/>
              <a:buChar char="-"/>
            </a:pPr>
            <a:r>
              <a:rPr lang="el-GR" u="sng" dirty="0"/>
              <a:t>ΚΛΙΝΙΚΗ ΕΙΚΟΝΑ</a:t>
            </a:r>
            <a:r>
              <a:rPr lang="en-US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Πυρετ</a:t>
            </a:r>
            <a:r>
              <a:rPr lang="en-US" dirty="0" err="1"/>
              <a:t>ό</a:t>
            </a:r>
            <a:r>
              <a:rPr lang="el-GR" dirty="0"/>
              <a:t>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Αίσθημα γενικευμένης κακουχίας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Εξιδρωματική φαρυγγίτιδα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Ηπατοσπληνομεγαλία</a:t>
            </a:r>
            <a:r>
              <a:rPr lang="el-GR" dirty="0"/>
              <a:t> 1</a:t>
            </a:r>
            <a:r>
              <a:rPr lang="en-US" dirty="0" err="1"/>
              <a:t>wk</a:t>
            </a:r>
            <a:r>
              <a:rPr lang="el-GR" dirty="0"/>
              <a:t> μετά</a:t>
            </a:r>
          </a:p>
          <a:p>
            <a:pPr>
              <a:buFontTx/>
              <a:buChar char="-"/>
            </a:pPr>
            <a:r>
              <a:rPr lang="el-GR" dirty="0"/>
              <a:t>Επιπλοκές</a:t>
            </a:r>
            <a:r>
              <a:rPr lang="en-US" dirty="0"/>
              <a:t>: </a:t>
            </a:r>
            <a:r>
              <a:rPr lang="en-US" dirty="0" err="1"/>
              <a:t>Guillian</a:t>
            </a:r>
            <a:r>
              <a:rPr lang="en-US" dirty="0"/>
              <a:t>-Barre, </a:t>
            </a:r>
            <a:r>
              <a:rPr lang="el-GR" dirty="0"/>
              <a:t>άσηπτη μηνιγγίτιδα, Χ2 κίνδυνος για λέμφωμα</a:t>
            </a:r>
            <a:r>
              <a:rPr lang="en-US" dirty="0"/>
              <a:t> Hodgkin</a:t>
            </a:r>
            <a:r>
              <a:rPr lang="el-GR" dirty="0"/>
              <a:t>, </a:t>
            </a:r>
            <a:r>
              <a:rPr lang="el-GR" dirty="0" err="1"/>
              <a:t>αυτοάνοση</a:t>
            </a:r>
            <a:r>
              <a:rPr lang="el-GR" dirty="0"/>
              <a:t> αιμολυτική αναιμία, </a:t>
            </a:r>
            <a:r>
              <a:rPr lang="el-GR" dirty="0" err="1"/>
              <a:t>θρομβοπενία</a:t>
            </a:r>
            <a:r>
              <a:rPr lang="el-GR" dirty="0"/>
              <a:t>, ρήξη σπλήνα, ορχίτιδα, μυοκαρδίτιδα, Χ </a:t>
            </a:r>
            <a:r>
              <a:rPr lang="el-GR" dirty="0" err="1"/>
              <a:t>φιλοσύνδετο</a:t>
            </a:r>
            <a:r>
              <a:rPr lang="el-GR" dirty="0"/>
              <a:t> </a:t>
            </a:r>
            <a:r>
              <a:rPr lang="el-GR" dirty="0" err="1"/>
              <a:t>λεμφουπερπλαστικο</a:t>
            </a:r>
            <a:r>
              <a:rPr lang="el-GR" dirty="0"/>
              <a:t> σύνδρομο\</a:t>
            </a:r>
            <a:r>
              <a:rPr lang="en-US" dirty="0"/>
              <a:t>Duncan</a:t>
            </a:r>
          </a:p>
          <a:p>
            <a:pPr>
              <a:buFontTx/>
              <a:buChar char="-"/>
            </a:pPr>
            <a:r>
              <a:rPr lang="el-GR" dirty="0"/>
              <a:t>Διάγνωση </a:t>
            </a:r>
            <a:r>
              <a:rPr lang="en-US" dirty="0"/>
              <a:t>:</a:t>
            </a:r>
            <a:r>
              <a:rPr lang="el-GR" dirty="0"/>
              <a:t> Ανίχνευση αντισωμάτων επί πρόσφατης λοίμωξης</a:t>
            </a:r>
            <a:r>
              <a:rPr lang="en-US" dirty="0"/>
              <a:t>: IgM VCA, Anti-EA\EBNA</a:t>
            </a:r>
            <a:r>
              <a:rPr lang="el-GR" dirty="0"/>
              <a:t> η μοριακός έλεγχος </a:t>
            </a:r>
            <a:r>
              <a:rPr lang="en-US" dirty="0"/>
              <a:t>PCR. </a:t>
            </a:r>
            <a:r>
              <a:rPr lang="el-GR" dirty="0"/>
              <a:t>Η ανίχνευση </a:t>
            </a:r>
            <a:r>
              <a:rPr lang="el-GR" dirty="0" err="1"/>
              <a:t>ετερόφιλων</a:t>
            </a:r>
            <a:r>
              <a:rPr lang="el-GR" dirty="0"/>
              <a:t> αντισωμάτων</a:t>
            </a:r>
            <a:r>
              <a:rPr lang="en-US" dirty="0"/>
              <a:t>(</a:t>
            </a:r>
            <a:r>
              <a:rPr lang="en-US" dirty="0" err="1"/>
              <a:t>Monospot</a:t>
            </a:r>
            <a:r>
              <a:rPr lang="en-US" dirty="0"/>
              <a:t> test)</a:t>
            </a:r>
            <a:r>
              <a:rPr lang="el-GR" dirty="0"/>
              <a:t> ε</a:t>
            </a:r>
            <a:r>
              <a:rPr lang="en-US" dirty="0" err="1"/>
              <a:t>ί</a:t>
            </a:r>
            <a:r>
              <a:rPr lang="el-GR" dirty="0"/>
              <a:t>ναι αρνητικό στα παιδιά </a:t>
            </a:r>
            <a:r>
              <a:rPr lang="el-GR" dirty="0" err="1"/>
              <a:t>εώς</a:t>
            </a:r>
            <a:r>
              <a:rPr lang="el-GR" dirty="0"/>
              <a:t> και στο 70%.</a:t>
            </a:r>
          </a:p>
          <a:p>
            <a:pPr>
              <a:buFontTx/>
              <a:buChar char="-"/>
            </a:pPr>
            <a:r>
              <a:rPr lang="el-GR" dirty="0" err="1"/>
              <a:t>Αντιμετωπίση</a:t>
            </a:r>
            <a:r>
              <a:rPr lang="en-US" dirty="0"/>
              <a:t>: </a:t>
            </a:r>
            <a:r>
              <a:rPr lang="el-GR" dirty="0"/>
              <a:t> </a:t>
            </a:r>
            <a:r>
              <a:rPr lang="el-GR" dirty="0" err="1"/>
              <a:t>Συμπτωματικά</a:t>
            </a:r>
            <a:r>
              <a:rPr lang="el-GR" dirty="0"/>
              <a:t> με αντιπυρετικά, </a:t>
            </a:r>
            <a:r>
              <a:rPr lang="el-GR" dirty="0" err="1"/>
              <a:t>κορτικοστεροειδή</a:t>
            </a:r>
            <a:r>
              <a:rPr lang="el-GR" dirty="0"/>
              <a:t>, ανάπαυση</a:t>
            </a:r>
          </a:p>
          <a:p>
            <a:pPr marL="0" indent="0">
              <a:buNone/>
            </a:pPr>
            <a:r>
              <a:rPr lang="el-GR" dirty="0"/>
              <a:t>*</a:t>
            </a:r>
            <a:r>
              <a:rPr lang="el-GR" dirty="0" err="1"/>
              <a:t>Επι</a:t>
            </a:r>
            <a:r>
              <a:rPr lang="el-GR" dirty="0"/>
              <a:t> χορήγησης </a:t>
            </a:r>
            <a:r>
              <a:rPr lang="el-GR" dirty="0" err="1"/>
              <a:t>αμοξυκιλλίνης</a:t>
            </a:r>
            <a:r>
              <a:rPr lang="el-GR" dirty="0"/>
              <a:t> η </a:t>
            </a:r>
            <a:r>
              <a:rPr lang="el-GR" dirty="0" err="1"/>
              <a:t>αμπικιλλίνης</a:t>
            </a:r>
            <a:r>
              <a:rPr lang="el-GR" dirty="0"/>
              <a:t> συχνά εμφανίζεται </a:t>
            </a:r>
            <a:r>
              <a:rPr lang="el-GR" dirty="0" err="1"/>
              <a:t>κηλιδοβλαττιδώδες</a:t>
            </a:r>
            <a:r>
              <a:rPr lang="el-GR" dirty="0"/>
              <a:t> εξάνθημα</a:t>
            </a:r>
          </a:p>
          <a:p>
            <a:pPr>
              <a:buFontTx/>
              <a:buChar char="-"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145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23E191-8709-8CAD-1921-3C9DC2C2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ΜΗΝΙΓΓΙΤΙΔΑ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69C47A-183A-92B0-6499-5B84E148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08" y="1414130"/>
            <a:ext cx="9231146" cy="4991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1600" dirty="0"/>
              <a:t>-Αποτελεί φλεγμονή των λεπτών μηνίγγων</a:t>
            </a:r>
          </a:p>
          <a:p>
            <a:pPr marL="0" indent="0">
              <a:buNone/>
            </a:pPr>
            <a:r>
              <a:rPr lang="el-GR" sz="1600" dirty="0"/>
              <a:t>-ΑΙΤΙΑ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>
              <a:buFontTx/>
              <a:buChar char="-"/>
            </a:pPr>
            <a:r>
              <a:rPr lang="el-GR" sz="1600" dirty="0"/>
              <a:t>Ιογενή αίτια</a:t>
            </a:r>
            <a:r>
              <a:rPr lang="en-US" sz="1600" dirty="0"/>
              <a:t>: </a:t>
            </a:r>
            <a:r>
              <a:rPr lang="el-GR" sz="1600" dirty="0"/>
              <a:t>Συχνότερα οι </a:t>
            </a:r>
            <a:r>
              <a:rPr lang="en-US" sz="1600" dirty="0"/>
              <a:t>Non-polio enteroviruses: Coxsackie A,B, </a:t>
            </a:r>
            <a:r>
              <a:rPr lang="en-US" sz="1600" dirty="0" err="1"/>
              <a:t>Parecho</a:t>
            </a:r>
            <a:r>
              <a:rPr lang="en-US" sz="1600" dirty="0"/>
              <a:t> viruses</a:t>
            </a:r>
            <a:r>
              <a:rPr lang="el-GR" sz="1600" dirty="0"/>
              <a:t> αλλά και</a:t>
            </a:r>
            <a:r>
              <a:rPr lang="en-US" sz="1600" dirty="0"/>
              <a:t> SHV-2,VZV, LCV, HIV , Arboviruses(</a:t>
            </a:r>
            <a:r>
              <a:rPr lang="en-US" sz="1600" dirty="0" err="1"/>
              <a:t>St.Louis</a:t>
            </a:r>
            <a:r>
              <a:rPr lang="en-US" sz="1600" dirty="0"/>
              <a:t> virus)</a:t>
            </a:r>
            <a:endParaRPr lang="el-GR" sz="1600" dirty="0"/>
          </a:p>
          <a:p>
            <a:pPr>
              <a:buFontTx/>
              <a:buChar char="-"/>
            </a:pPr>
            <a:r>
              <a:rPr lang="el-GR" sz="1600" u="sng" dirty="0"/>
              <a:t>Λοιποί ορισμοί</a:t>
            </a:r>
            <a:r>
              <a:rPr lang="en-US" sz="1600" u="sng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600" u="sng" dirty="0"/>
              <a:t>Άσηπτη μηνιγγίτιδα</a:t>
            </a:r>
            <a:r>
              <a:rPr lang="en-US" sz="1600" u="sng" dirty="0"/>
              <a:t>:</a:t>
            </a:r>
            <a:r>
              <a:rPr lang="el-GR" sz="1600" u="sng" dirty="0"/>
              <a:t> </a:t>
            </a:r>
            <a:r>
              <a:rPr lang="el-GR" sz="1600" dirty="0"/>
              <a:t>αφορά ιογενείς καθώς και πιθανές </a:t>
            </a:r>
            <a:r>
              <a:rPr lang="el-GR" sz="1600" dirty="0" err="1"/>
              <a:t>βακτηριακές</a:t>
            </a:r>
            <a:r>
              <a:rPr lang="el-GR" sz="1600" dirty="0"/>
              <a:t> αλλά με αρνητικές καλλιέργειες ΕΝΥ. Συνήθως οφείλεται σε</a:t>
            </a:r>
            <a:r>
              <a:rPr lang="en-US" sz="1600" dirty="0"/>
              <a:t>: </a:t>
            </a:r>
            <a:r>
              <a:rPr lang="en-US" sz="1600" dirty="0" err="1"/>
              <a:t>B.burgdoferi</a:t>
            </a:r>
            <a:r>
              <a:rPr lang="en-US" sz="1600" dirty="0"/>
              <a:t>, </a:t>
            </a:r>
            <a:r>
              <a:rPr lang="en-US" sz="1600" dirty="0" err="1"/>
              <a:t>B.henselae</a:t>
            </a:r>
            <a:r>
              <a:rPr lang="en-US" sz="1600" dirty="0"/>
              <a:t>, </a:t>
            </a:r>
            <a:r>
              <a:rPr lang="en-US" sz="1600" dirty="0" err="1"/>
              <a:t>T.pallidum</a:t>
            </a:r>
            <a:r>
              <a:rPr lang="en-US" sz="1600" dirty="0"/>
              <a:t>, </a:t>
            </a:r>
            <a:r>
              <a:rPr lang="en-US" sz="1600" dirty="0" err="1"/>
              <a:t>M.tuberculosis</a:t>
            </a:r>
            <a:r>
              <a:rPr lang="en-US" sz="1600" dirty="0"/>
              <a:t>,</a:t>
            </a:r>
            <a:r>
              <a:rPr lang="el-GR" sz="1600" dirty="0"/>
              <a:t> </a:t>
            </a:r>
            <a:r>
              <a:rPr lang="el-GR" sz="1600" dirty="0" err="1"/>
              <a:t>παραμηνιγγικές</a:t>
            </a:r>
            <a:r>
              <a:rPr lang="el-GR" sz="1600" dirty="0"/>
              <a:t> φλεγμονές, </a:t>
            </a:r>
            <a:r>
              <a:rPr lang="el-GR" sz="1600" dirty="0" err="1"/>
              <a:t>Χημικη</a:t>
            </a:r>
            <a:r>
              <a:rPr lang="el-GR" sz="1600" dirty="0"/>
              <a:t> έκθεση (</a:t>
            </a:r>
            <a:r>
              <a:rPr lang="el-GR" sz="1600" dirty="0" err="1"/>
              <a:t>ΜΣΑΦ,Ανοσοσφαιρίνη</a:t>
            </a:r>
            <a:r>
              <a:rPr lang="el-GR" sz="1600" dirty="0"/>
              <a:t>, </a:t>
            </a:r>
            <a:r>
              <a:rPr lang="el-GR" sz="1600" dirty="0" err="1"/>
              <a:t>αζαθιπρίνη</a:t>
            </a:r>
            <a:r>
              <a:rPr lang="el-GR" sz="1600" dirty="0"/>
              <a:t>, </a:t>
            </a:r>
            <a:r>
              <a:rPr lang="el-GR" sz="1600" dirty="0" err="1"/>
              <a:t>τριμεθοπρίμη</a:t>
            </a:r>
            <a:r>
              <a:rPr lang="el-GR" sz="1600" dirty="0"/>
              <a:t>) η σε </a:t>
            </a:r>
            <a:r>
              <a:rPr lang="el-GR" sz="1600" dirty="0" err="1"/>
              <a:t>αυτοάνοσα</a:t>
            </a:r>
            <a:r>
              <a:rPr lang="el-GR" sz="1600" dirty="0"/>
              <a:t> νοσήματα </a:t>
            </a:r>
            <a:r>
              <a:rPr lang="en-US" sz="1600" dirty="0"/>
              <a:t>(</a:t>
            </a:r>
            <a:r>
              <a:rPr lang="en-US" sz="1600" dirty="0" err="1"/>
              <a:t>SLE,Bechet</a:t>
            </a:r>
            <a:r>
              <a:rPr lang="en-US" sz="16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Πίνακας 4">
                <a:extLst>
                  <a:ext uri="{FF2B5EF4-FFF2-40B4-BE49-F238E27FC236}">
                    <a16:creationId xmlns:a16="http://schemas.microsoft.com/office/drawing/2014/main" id="{A6BF9FA3-07D2-A3B2-F224-AD97D3523B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8730898"/>
                  </p:ext>
                </p:extLst>
              </p:nvPr>
            </p:nvGraphicFramePr>
            <p:xfrm>
              <a:off x="1878580" y="1853249"/>
              <a:ext cx="9231146" cy="22199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4872">
                      <a:extLst>
                        <a:ext uri="{9D8B030D-6E8A-4147-A177-3AD203B41FA5}">
                          <a16:colId xmlns:a16="http://schemas.microsoft.com/office/drawing/2014/main" val="1484602942"/>
                        </a:ext>
                      </a:extLst>
                    </a:gridCol>
                    <a:gridCol w="6496274">
                      <a:extLst>
                        <a:ext uri="{9D8B030D-6E8A-4147-A177-3AD203B41FA5}">
                          <a16:colId xmlns:a16="http://schemas.microsoft.com/office/drawing/2014/main" val="3545378897"/>
                        </a:ext>
                      </a:extLst>
                    </a:gridCol>
                  </a:tblGrid>
                  <a:tr h="327099">
                    <a:tc>
                      <a:txBody>
                        <a:bodyPr/>
                        <a:lstStyle/>
                        <a:p>
                          <a:r>
                            <a:rPr lang="el-US" sz="1200" dirty="0"/>
                            <a:t>ΗΛΙΚΙΑ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US" sz="1200" dirty="0"/>
                            <a:t>ΠΑΘΟΓΟΝΟ ΑΙΤΙΟ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4379021"/>
                      </a:ext>
                    </a:extLst>
                  </a:tr>
                  <a:tr h="32709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l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l-US" sz="1200" dirty="0"/>
                            <a:t> 1 μήνας έως &lt;3 μήνων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Group B streptococcus &gt; E.coli – Klebsiella &gt; S.pneumoniae &gt; N.meningitis</a:t>
                          </a:r>
                          <a:endParaRPr lang="el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9044632"/>
                      </a:ext>
                    </a:extLst>
                  </a:tr>
                  <a:tr h="52193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l-US" sz="1200" dirty="0"/>
                            <a:t> 3 μηνών έως &lt;3 έτη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S.pneumoniae &gt; N.meningitis &gt; Group B streptococcus &gt; E.coli – Klebsiella </a:t>
                          </a:r>
                        </a:p>
                        <a:p>
                          <a:endParaRPr lang="el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8681777"/>
                      </a:ext>
                    </a:extLst>
                  </a:tr>
                  <a:tr h="52193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l-US" sz="1200" dirty="0"/>
                            <a:t> 3</a:t>
                          </a:r>
                          <a:r>
                            <a:rPr lang="el-US" sz="1200" baseline="0" dirty="0"/>
                            <a:t> έτη</a:t>
                          </a:r>
                          <a:r>
                            <a:rPr lang="el-US" sz="1200" dirty="0"/>
                            <a:t> έως &lt;10</a:t>
                          </a:r>
                          <a:r>
                            <a:rPr lang="el-US" sz="1200" baseline="0" dirty="0"/>
                            <a:t> έτη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S.pneumoniae &gt; N.meningitis </a:t>
                          </a:r>
                          <a:endParaRPr lang="el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9273322"/>
                      </a:ext>
                    </a:extLst>
                  </a:tr>
                  <a:tr h="52193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l-US" sz="1200" dirty="0"/>
                            <a:t> 10</a:t>
                          </a:r>
                          <a:r>
                            <a:rPr lang="el-US" sz="1200" baseline="0" dirty="0"/>
                            <a:t> έτη</a:t>
                          </a:r>
                          <a:r>
                            <a:rPr lang="el-US" sz="1200" dirty="0"/>
                            <a:t> έως &lt;19 έτη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l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N.meningitis </a:t>
                          </a:r>
                          <a:endParaRPr lang="el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54428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Πίνακας 4">
                <a:extLst>
                  <a:ext uri="{FF2B5EF4-FFF2-40B4-BE49-F238E27FC236}">
                    <a16:creationId xmlns:a16="http://schemas.microsoft.com/office/drawing/2014/main" id="{A6BF9FA3-07D2-A3B2-F224-AD97D3523B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8730898"/>
                  </p:ext>
                </p:extLst>
              </p:nvPr>
            </p:nvGraphicFramePr>
            <p:xfrm>
              <a:off x="1878580" y="1853249"/>
              <a:ext cx="9231146" cy="22199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4872">
                      <a:extLst>
                        <a:ext uri="{9D8B030D-6E8A-4147-A177-3AD203B41FA5}">
                          <a16:colId xmlns:a16="http://schemas.microsoft.com/office/drawing/2014/main" val="1484602942"/>
                        </a:ext>
                      </a:extLst>
                    </a:gridCol>
                    <a:gridCol w="6496274">
                      <a:extLst>
                        <a:ext uri="{9D8B030D-6E8A-4147-A177-3AD203B41FA5}">
                          <a16:colId xmlns:a16="http://schemas.microsoft.com/office/drawing/2014/main" val="3545378897"/>
                        </a:ext>
                      </a:extLst>
                    </a:gridCol>
                  </a:tblGrid>
                  <a:tr h="327099">
                    <a:tc>
                      <a:txBody>
                        <a:bodyPr/>
                        <a:lstStyle/>
                        <a:p>
                          <a:r>
                            <a:rPr lang="el-US" sz="1200" dirty="0"/>
                            <a:t>ΗΛΙΚΙΑ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US" sz="1200" dirty="0"/>
                            <a:t>ΠΑΘΟΓΟΝΟ ΑΙΤΙΟ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4379021"/>
                      </a:ext>
                    </a:extLst>
                  </a:tr>
                  <a:tr h="327099">
                    <a:tc>
                      <a:txBody>
                        <a:bodyPr/>
                        <a:lstStyle/>
                        <a:p>
                          <a:endParaRPr lang="el-US"/>
                        </a:p>
                      </a:txBody>
                      <a:tcPr>
                        <a:blipFill>
                          <a:blip r:embed="rId2"/>
                          <a:stretch>
                            <a:fillRect t="-103846" r="-237963" b="-4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Group B streptococcus &gt; E.coli – Klebsiella &gt; S.pneumoniae &gt; N.meningitis</a:t>
                          </a:r>
                          <a:endParaRPr lang="el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9044632"/>
                      </a:ext>
                    </a:extLst>
                  </a:tr>
                  <a:tr h="521930">
                    <a:tc>
                      <a:txBody>
                        <a:bodyPr/>
                        <a:lstStyle/>
                        <a:p>
                          <a:endParaRPr lang="el-US"/>
                        </a:p>
                      </a:txBody>
                      <a:tcPr>
                        <a:blipFill>
                          <a:blip r:embed="rId2"/>
                          <a:stretch>
                            <a:fillRect t="-129268" r="-237963" b="-2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S.pneumoniae &gt; N.meningitis &gt; Group B streptococcus &gt; E.coli – Klebsiella </a:t>
                          </a:r>
                        </a:p>
                        <a:p>
                          <a:endParaRPr lang="el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8681777"/>
                      </a:ext>
                    </a:extLst>
                  </a:tr>
                  <a:tr h="521930">
                    <a:tc>
                      <a:txBody>
                        <a:bodyPr/>
                        <a:lstStyle/>
                        <a:p>
                          <a:endParaRPr lang="el-US"/>
                        </a:p>
                      </a:txBody>
                      <a:tcPr>
                        <a:blipFill>
                          <a:blip r:embed="rId2"/>
                          <a:stretch>
                            <a:fillRect t="-223810" r="-237963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S.pneumoniae &gt; N.meningitis </a:t>
                          </a:r>
                          <a:endParaRPr lang="el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9273322"/>
                      </a:ext>
                    </a:extLst>
                  </a:tr>
                  <a:tr h="521930">
                    <a:tc>
                      <a:txBody>
                        <a:bodyPr/>
                        <a:lstStyle/>
                        <a:p>
                          <a:endParaRPr lang="el-US"/>
                        </a:p>
                      </a:txBody>
                      <a:tcPr>
                        <a:blipFill>
                          <a:blip r:embed="rId2"/>
                          <a:stretch>
                            <a:fillRect t="-331707" r="-237963" b="-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N.meningitis </a:t>
                          </a:r>
                          <a:endParaRPr lang="el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54428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59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BB8973-8430-31FE-72B8-2780D517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ΜΗΝΙΓΓΙΤΙΔΑ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396E28-268D-D069-33A2-65B294EE0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433946"/>
            <a:ext cx="9404722" cy="48144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-</a:t>
            </a:r>
            <a:r>
              <a:rPr lang="el-GR" u="sng" dirty="0"/>
              <a:t>ΚΛΙΝΙΚΗ ΕΙΚΟΝΑ</a:t>
            </a:r>
            <a:r>
              <a:rPr lang="en-US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Κλασική τριάδα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l-GR" b="1" dirty="0">
                <a:solidFill>
                  <a:srgbClr val="FF0000"/>
                </a:solidFill>
              </a:rPr>
              <a:t> Πυρετός, κεφαλαλγία, διαταραχή επιπέδου συνείδησης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Κλινικά σημεία</a:t>
            </a:r>
            <a:r>
              <a:rPr lang="en-US" dirty="0"/>
              <a:t>;</a:t>
            </a:r>
            <a:r>
              <a:rPr lang="el-GR" dirty="0"/>
              <a:t> Αυχενική δυσκαμψία, Σημείο</a:t>
            </a:r>
            <a:r>
              <a:rPr lang="en-US" dirty="0"/>
              <a:t> Brudzinski</a:t>
            </a:r>
            <a:r>
              <a:rPr lang="el-GR" dirty="0"/>
              <a:t>, Σημείο </a:t>
            </a:r>
            <a:r>
              <a:rPr lang="en-US" dirty="0"/>
              <a:t>Kerning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Συνοδά</a:t>
            </a:r>
            <a:r>
              <a:rPr lang="el-GR" dirty="0"/>
              <a:t> συμπτώματα</a:t>
            </a:r>
            <a:r>
              <a:rPr lang="en-US" dirty="0"/>
              <a:t>:</a:t>
            </a:r>
            <a:r>
              <a:rPr lang="el-GR" dirty="0"/>
              <a:t> φωτοφοβία, κακουχία, μυαλγία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err="1"/>
              <a:t>Πετεχειώδες-Κηληδώδες</a:t>
            </a:r>
            <a:r>
              <a:rPr lang="el-GR" dirty="0"/>
              <a:t> </a:t>
            </a:r>
            <a:r>
              <a:rPr lang="el-GR" dirty="0">
                <a:sym typeface="Wingdings" pitchFamily="2" charset="2"/>
              </a:rPr>
              <a:t>Αιμορραγικό-</a:t>
            </a:r>
            <a:r>
              <a:rPr lang="el-GR" dirty="0" err="1">
                <a:sym typeface="Wingdings" pitchFamily="2" charset="2"/>
              </a:rPr>
              <a:t>πορφυρικό</a:t>
            </a:r>
            <a:r>
              <a:rPr lang="el-GR" dirty="0">
                <a:sym typeface="Wingdings" pitchFamily="2" charset="2"/>
              </a:rPr>
              <a:t> εξάνθημα (Δεν εξαφανίζεται με την άσκηση πίεσης)</a:t>
            </a:r>
          </a:p>
          <a:p>
            <a:pPr marL="0" indent="0">
              <a:buNone/>
            </a:pPr>
            <a:endParaRPr lang="el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l-US" u="sng" dirty="0">
                <a:sym typeface="Wingdings" pitchFamily="2" charset="2"/>
              </a:rPr>
              <a:t>-ΔΙΑΓΝΩΣΗ </a:t>
            </a:r>
            <a:r>
              <a:rPr lang="en-US" u="sng" dirty="0">
                <a:sym typeface="Wingdings" pitchFamily="2" charset="2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ym typeface="Wingdings" pitchFamily="2" charset="2"/>
              </a:rPr>
              <a:t>ΟΝΠ</a:t>
            </a:r>
            <a:r>
              <a:rPr lang="en-US" dirty="0">
                <a:sym typeface="Wingdings" pitchFamily="2" charset="2"/>
              </a:rPr>
              <a:t>:</a:t>
            </a:r>
            <a:r>
              <a:rPr lang="el-GR" dirty="0">
                <a:sym typeface="Wingdings" pitchFamily="2" charset="2"/>
              </a:rPr>
              <a:t> Αξιολογείται ο αριθμός και το είδος των κυττάρων, η όψη, η </a:t>
            </a:r>
            <a:r>
              <a:rPr lang="el-GR" dirty="0" err="1">
                <a:sym typeface="Wingdings" pitchFamily="2" charset="2"/>
              </a:rPr>
              <a:t>πρωτείνη</a:t>
            </a:r>
            <a:r>
              <a:rPr lang="el-GR" dirty="0">
                <a:sym typeface="Wingdings" pitchFamily="2" charset="2"/>
              </a:rPr>
              <a:t> και η γλυκόζη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ym typeface="Wingdings" pitchFamily="2" charset="2"/>
              </a:rPr>
              <a:t>Καλλιέργεια ΕΝΥ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PCR</a:t>
            </a:r>
            <a:r>
              <a:rPr lang="el-GR" dirty="0">
                <a:sym typeface="Wingdings" pitchFamily="2" charset="2"/>
              </a:rPr>
              <a:t> ΕΝΥ</a:t>
            </a:r>
          </a:p>
          <a:p>
            <a:pPr marL="0" indent="0">
              <a:buNone/>
            </a:pPr>
            <a:endParaRPr lang="el-GR" dirty="0">
              <a:sym typeface="Wingdings" pitchFamily="2" charset="2"/>
            </a:endParaRPr>
          </a:p>
          <a:p>
            <a:pPr marL="0" indent="0">
              <a:buNone/>
            </a:pPr>
            <a:r>
              <a:rPr lang="el-GR" u="sng" dirty="0">
                <a:sym typeface="Wingdings" pitchFamily="2" charset="2"/>
              </a:rPr>
              <a:t>-ΑΝΤΙΜΕΤΩΠΙΣΗ</a:t>
            </a:r>
            <a:r>
              <a:rPr lang="en-US" u="sng" dirty="0">
                <a:sym typeface="Wingdings" pitchFamily="2" charset="2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ym typeface="Wingdings" pitchFamily="2" charset="2"/>
              </a:rPr>
              <a:t>Κάλυψη με εμπειρική αντιβιοτική αγωγή </a:t>
            </a:r>
            <a:r>
              <a:rPr lang="el-GR" dirty="0" err="1">
                <a:sym typeface="Wingdings" pitchFamily="2" charset="2"/>
              </a:rPr>
              <a:t>εώς</a:t>
            </a:r>
            <a:r>
              <a:rPr lang="el-GR" dirty="0">
                <a:sym typeface="Wingdings" pitchFamily="2" charset="2"/>
              </a:rPr>
              <a:t> το αποτέλεσμα της καλλιέργειας ΕΝΥ  και στη συνέχεια κάλυψη </a:t>
            </a:r>
            <a:r>
              <a:rPr lang="el-GR" dirty="0" err="1">
                <a:sym typeface="Wingdings" pitchFamily="2" charset="2"/>
              </a:rPr>
              <a:t>στοχευμένα</a:t>
            </a:r>
            <a:r>
              <a:rPr lang="el-GR" dirty="0">
                <a:sym typeface="Wingdings" pitchFamily="2" charset="2"/>
              </a:rPr>
              <a:t> με βάση το αντιβιόγραμμα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ym typeface="Wingdings" pitchFamily="2" charset="2"/>
              </a:rPr>
              <a:t>Στη περίπτωση υποψίας  ιογενούς προσέλευσης γίνεται κάλυψη και με </a:t>
            </a:r>
            <a:r>
              <a:rPr lang="el-GR" dirty="0" err="1">
                <a:sym typeface="Wingdings" pitchFamily="2" charset="2"/>
              </a:rPr>
              <a:t>ακυκλοβίρη</a:t>
            </a:r>
            <a:r>
              <a:rPr lang="el-GR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(HSV)</a:t>
            </a:r>
            <a:r>
              <a:rPr lang="el-GR" dirty="0">
                <a:sym typeface="Wingdings" pitchFamily="2" charset="2"/>
              </a:rPr>
              <a:t> και σπανιότερα </a:t>
            </a:r>
            <a:r>
              <a:rPr lang="el-GR" dirty="0" err="1">
                <a:sym typeface="Wingdings" pitchFamily="2" charset="2"/>
              </a:rPr>
              <a:t>Γανκυκλοβίρη</a:t>
            </a:r>
            <a:r>
              <a:rPr lang="en-US" dirty="0">
                <a:sym typeface="Wingdings" pitchFamily="2" charset="2"/>
              </a:rPr>
              <a:t> (CMV</a:t>
            </a:r>
            <a:r>
              <a:rPr lang="el-GR" dirty="0">
                <a:sym typeface="Wingdings" pitchFamily="2" charset="2"/>
              </a:rPr>
              <a:t>)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l-GR" dirty="0">
              <a:sym typeface="Wingdings" pitchFamily="2" charset="2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60AAB8-DE5D-7F8E-DBAC-EEECE76B6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808" y="-1"/>
            <a:ext cx="3678289" cy="24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7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35B1BC-686B-730D-B072-3D858934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US" b="1" dirty="0"/>
              <a:t>ΓΡΙΠΗ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8C5CA1-83BD-01CB-39EE-ABFC25743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08670"/>
            <a:ext cx="9404723" cy="48397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US" dirty="0"/>
              <a:t>-Η μετάδοση γίνεται με αεροσταγονίδια ή με έμμεση επαφή με μολυσματικές επιφάνειες. Μετάδοση γίνεται 1</a:t>
            </a:r>
            <a:r>
              <a:rPr lang="en-US" dirty="0"/>
              <a:t>d</a:t>
            </a:r>
            <a:r>
              <a:rPr lang="el-GR" dirty="0"/>
              <a:t> πριν την εμφάνιση συμπτωμάτων έως και</a:t>
            </a:r>
            <a:r>
              <a:rPr lang="en-US" dirty="0"/>
              <a:t> 7d</a:t>
            </a:r>
            <a:r>
              <a:rPr lang="el-GR" dirty="0"/>
              <a:t> μετά/</a:t>
            </a:r>
            <a:endParaRPr lang="el-US" dirty="0"/>
          </a:p>
          <a:p>
            <a:pPr marL="0" indent="0">
              <a:buNone/>
            </a:pPr>
            <a:r>
              <a:rPr lang="el-US" dirty="0"/>
              <a:t>-Χρόνος επώασης</a:t>
            </a:r>
            <a:r>
              <a:rPr lang="en-US" dirty="0"/>
              <a:t>: 1-4 </a:t>
            </a:r>
            <a:r>
              <a:rPr lang="el-GR" dirty="0"/>
              <a:t>ημέρες</a:t>
            </a:r>
          </a:p>
          <a:p>
            <a:pPr marL="0" indent="0">
              <a:buNone/>
            </a:pPr>
            <a:r>
              <a:rPr lang="el-GR" dirty="0"/>
              <a:t>-2 κατηγορίες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Influenza A:</a:t>
            </a:r>
            <a:r>
              <a:rPr lang="el-GR" dirty="0"/>
              <a:t> επηρεάζει διάφορα είδη θηλαστικών ανάλογα με τους </a:t>
            </a:r>
            <a:r>
              <a:rPr lang="el-GR" dirty="0" err="1"/>
              <a:t>υποτύπους</a:t>
            </a:r>
            <a:r>
              <a:rPr lang="el-GR" dirty="0"/>
              <a:t> των </a:t>
            </a:r>
            <a:r>
              <a:rPr lang="el-GR" dirty="0" err="1"/>
              <a:t>γλυκοπρωτεινών</a:t>
            </a:r>
            <a:r>
              <a:rPr lang="el-GR" dirty="0"/>
              <a:t> ελύτρου</a:t>
            </a:r>
          </a:p>
          <a:p>
            <a:pPr marL="0" indent="0">
              <a:buNone/>
            </a:pPr>
            <a:r>
              <a:rPr lang="el-GR" dirty="0"/>
              <a:t>      -</a:t>
            </a:r>
            <a:r>
              <a:rPr lang="el-GR" dirty="0" err="1"/>
              <a:t>Αιμοσυγκολητίνη</a:t>
            </a:r>
            <a:r>
              <a:rPr lang="el-GR" dirty="0"/>
              <a:t>(Η)-9 </a:t>
            </a:r>
            <a:r>
              <a:rPr lang="el-GR" dirty="0" err="1"/>
              <a:t>υποτύποι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-</a:t>
            </a:r>
            <a:r>
              <a:rPr lang="el-GR" dirty="0" err="1"/>
              <a:t>Νευραμινιδάση</a:t>
            </a:r>
            <a:r>
              <a:rPr lang="el-GR" dirty="0"/>
              <a:t>(Ν)-16 </a:t>
            </a:r>
            <a:r>
              <a:rPr lang="el-GR" dirty="0" err="1"/>
              <a:t>υποτύποι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Influenza B:</a:t>
            </a:r>
            <a:r>
              <a:rPr lang="el-GR" dirty="0"/>
              <a:t> επηρεάζει σχεδόν αποκλειστικά τον άνθρωπο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None/>
            </a:pPr>
            <a:r>
              <a:rPr lang="el-GR" dirty="0"/>
              <a:t>-Γενετικές διατάξεις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Antigenic shift\ </a:t>
            </a:r>
            <a:r>
              <a:rPr lang="el-GR" dirty="0" err="1"/>
              <a:t>Αντιγονική</a:t>
            </a:r>
            <a:r>
              <a:rPr lang="el-GR" dirty="0"/>
              <a:t> εκτροπή</a:t>
            </a:r>
            <a:r>
              <a:rPr lang="en-US" dirty="0"/>
              <a:t>: </a:t>
            </a:r>
            <a:r>
              <a:rPr lang="el-GR" dirty="0"/>
              <a:t> ανταλλαγή τμημάτων </a:t>
            </a:r>
            <a:r>
              <a:rPr lang="en-US" dirty="0"/>
              <a:t>RNA</a:t>
            </a:r>
            <a:r>
              <a:rPr lang="el-GR" dirty="0"/>
              <a:t> </a:t>
            </a:r>
            <a:r>
              <a:rPr lang="el-GR" dirty="0" err="1"/>
              <a:t>μεταξ</a:t>
            </a:r>
            <a:r>
              <a:rPr lang="en-US" dirty="0" err="1"/>
              <a:t>ύ</a:t>
            </a:r>
            <a:r>
              <a:rPr lang="el-GR" dirty="0"/>
              <a:t> ανθρώπινου και ζωικού ιού</a:t>
            </a:r>
            <a:r>
              <a:rPr lang="el-GR" dirty="0">
                <a:sym typeface="Wingdings" pitchFamily="2" charset="2"/>
              </a:rPr>
              <a:t> Πανδημίες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Antigenic drift\</a:t>
            </a:r>
            <a:r>
              <a:rPr lang="el-GR" dirty="0" err="1"/>
              <a:t>Αντιγονική</a:t>
            </a:r>
            <a:r>
              <a:rPr lang="el-GR" dirty="0"/>
              <a:t> απόκλιση</a:t>
            </a:r>
            <a:r>
              <a:rPr lang="en-US" dirty="0"/>
              <a:t>:</a:t>
            </a:r>
            <a:r>
              <a:rPr lang="el-GR" dirty="0"/>
              <a:t> Μικρές αλλαγές στη δομή του αντιγόνου του </a:t>
            </a:r>
            <a:r>
              <a:rPr lang="el-GR" dirty="0" err="1"/>
              <a:t>ιου</a:t>
            </a:r>
            <a:r>
              <a:rPr lang="el-GR" dirty="0"/>
              <a:t>, δίχως να μεταβάλλεται ι </a:t>
            </a:r>
            <a:r>
              <a:rPr lang="el-GR" dirty="0" err="1"/>
              <a:t>υπότυπος</a:t>
            </a:r>
            <a:r>
              <a:rPr lang="el-GR" dirty="0" err="1">
                <a:sym typeface="Wingdings" pitchFamily="2" charset="2"/>
              </a:rPr>
              <a:t>Επιδημίες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2386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Μπλε ΙΙ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{F5CAEB85-D26B-594B-A3AB-2E2FA0699BC5}tf10001062</Template>
  <TotalTime>254</TotalTime>
  <Words>1511</Words>
  <Application>Microsoft Macintosh PowerPoint</Application>
  <PresentationFormat>Ευρεία οθόνη</PresentationFormat>
  <Paragraphs>177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Century Gothic</vt:lpstr>
      <vt:lpstr>Courier New</vt:lpstr>
      <vt:lpstr>lato</vt:lpstr>
      <vt:lpstr>Wingdings 3</vt:lpstr>
      <vt:lpstr>Ιόν</vt:lpstr>
      <vt:lpstr>ΛΟΙΜΩΔΗ ΝΟΣΗΜΑΤΑ. ΙΛΑΡΑ-ΕΡΥΘΡΑ-ΠΑΡΩΤΙΤΙΔΑ-ΑΝΕΜΟΒΛΟΓΙΑ-ΛΟΙΜΩΔΗΣ ΜΟΝΟΠΥΡΗΝΩΣΗ-ΓΡΙΠΗ-ΦΥΜΑΤΙΩΣΗ-ΜΗΝΙΓΓΙΤΙΔΑ</vt:lpstr>
      <vt:lpstr>ΙΛΑΡΑ</vt:lpstr>
      <vt:lpstr>ΕΡΥΘΡΑ</vt:lpstr>
      <vt:lpstr>ΠΑΡΩΤΙΤΙΔΑ </vt:lpstr>
      <vt:lpstr>ΑΝΕΜΟΒΛΟΓΙΑ</vt:lpstr>
      <vt:lpstr>ΛΟΙΜΩΔΗΣ ΜΟΝΟΠΥΡΗΝΩΣΗ</vt:lpstr>
      <vt:lpstr>ΜΗΝΙΓΓΙΤΙΔΑ</vt:lpstr>
      <vt:lpstr>ΜΗΝΙΓΓΙΤΙΔΑ</vt:lpstr>
      <vt:lpstr>ΓΡΙΠΗ</vt:lpstr>
      <vt:lpstr>ΓΡΙΠΗ</vt:lpstr>
      <vt:lpstr>ΦΥΜΑΤΙΩΣΗ</vt:lpstr>
      <vt:lpstr>ΦΥΜΑΤΙΩΣΗ</vt:lpstr>
      <vt:lpstr>ΑΝΑΦΟΡΕΣ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ΛΟΙΜΩΔΗ ΝΟΣΗΜΑΤΑ. ΙΛΑΡΑ-ΕΡΥΘΡΑ-ΠΑΡΩΤΙΤΙΔΑ-ΑΝΕΜΟΒΛΟΓΙΑ-ΛΟΙΜΩΔΗΣ ΜΟΝΟΠΥΡΗΝΩΣΗ-ΓΡΙΠΗ-ΦΥΜΑΤΙΩΣΗ-ΜΗΝΙΓΓΙΤΙΔΑ</dc:title>
  <dc:creator>konstantinos Letsos</dc:creator>
  <cp:lastModifiedBy>konstantinos Letsos</cp:lastModifiedBy>
  <cp:revision>12</cp:revision>
  <dcterms:created xsi:type="dcterms:W3CDTF">2022-12-27T18:48:39Z</dcterms:created>
  <dcterms:modified xsi:type="dcterms:W3CDTF">2023-01-12T16:10:09Z</dcterms:modified>
</cp:coreProperties>
</file>