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80" r:id="rId3"/>
    <p:sldId id="257" r:id="rId4"/>
    <p:sldId id="281" r:id="rId5"/>
    <p:sldId id="259" r:id="rId6"/>
    <p:sldId id="266" r:id="rId7"/>
    <p:sldId id="274" r:id="rId8"/>
    <p:sldId id="260" r:id="rId9"/>
    <p:sldId id="261" r:id="rId10"/>
    <p:sldId id="263" r:id="rId11"/>
    <p:sldId id="262" r:id="rId12"/>
    <p:sldId id="298" r:id="rId13"/>
    <p:sldId id="297" r:id="rId14"/>
    <p:sldId id="272" r:id="rId15"/>
    <p:sldId id="265" r:id="rId16"/>
    <p:sldId id="278" r:id="rId17"/>
    <p:sldId id="289" r:id="rId18"/>
    <p:sldId id="268" r:id="rId19"/>
    <p:sldId id="269" r:id="rId20"/>
    <p:sldId id="285" r:id="rId21"/>
    <p:sldId id="286" r:id="rId22"/>
    <p:sldId id="287" r:id="rId23"/>
    <p:sldId id="271" r:id="rId24"/>
    <p:sldId id="293" r:id="rId25"/>
    <p:sldId id="270" r:id="rId26"/>
    <p:sldId id="292" r:id="rId27"/>
    <p:sldId id="288" r:id="rId28"/>
    <p:sldId id="283" r:id="rId29"/>
    <p:sldId id="282" r:id="rId30"/>
    <p:sldId id="290" r:id="rId31"/>
    <p:sldId id="291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C40000"/>
    <a:srgbClr val="DA0000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63" autoAdjust="0"/>
    <p:restoredTop sz="94660"/>
  </p:normalViewPr>
  <p:slideViewPr>
    <p:cSldViewPr>
      <p:cViewPr varScale="1">
        <p:scale>
          <a:sx n="73" d="100"/>
          <a:sy n="73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BF940-18EB-4FF4-869F-FC3291A1FAE9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A8C6F-AA8B-4B30-AFB6-652C6E9A55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1E8F3D-EB62-43B7-B15D-69309F0D4921}" type="datetimeFigureOut">
              <a:rPr lang="el-GR" smtClean="0"/>
              <a:pPr/>
              <a:t>18/11/2023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17765B7-B442-4212-8881-F26B2960518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ΓΕΝΙΚΕΣ ΑΡΧΕΣ ΚΑΙ ΕΝΝΟΙΕΣ - ΟΡΙΣΜΟΙ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828800"/>
          </a:xfrm>
        </p:spPr>
        <p:txBody>
          <a:bodyPr/>
          <a:lstStyle/>
          <a:p>
            <a:r>
              <a:rPr lang="el-GR" dirty="0" smtClean="0"/>
              <a:t>ΑΠΟΣΤΕΙΡΩΣΗ-ΑΠΟΛΥΜΑΝΣΗ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857852" y="6429396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accent6">
                    <a:lumMod val="75000"/>
                  </a:schemeClr>
                </a:solidFill>
              </a:rPr>
              <a:t>Σουρλίγγα Γεωργία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ctr"/>
            <a:r>
              <a:rPr lang="el-GR" dirty="0" smtClean="0"/>
              <a:t>ΙΟΙ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469584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err="1" smtClean="0"/>
              <a:t>Ακυτταρικοί</a:t>
            </a:r>
            <a:r>
              <a:rPr lang="el-GR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Εξαιρετικά μικροί σε μέγεθος -&gt; ορατοί με ηλεκτρονικό μικροσκόπιο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Απλή </a:t>
            </a:r>
            <a:r>
              <a:rPr lang="el-GR" dirty="0" err="1" smtClean="0"/>
              <a:t>δόμη</a:t>
            </a:r>
            <a:r>
              <a:rPr lang="el-GR" dirty="0" smtClean="0"/>
              <a:t> =&gt; πυρήνας-</a:t>
            </a:r>
            <a:r>
              <a:rPr lang="el-GR" dirty="0" err="1" smtClean="0"/>
              <a:t>πρωτεινικό</a:t>
            </a:r>
            <a:r>
              <a:rPr lang="el-GR" dirty="0" smtClean="0"/>
              <a:t> περίβλημα (</a:t>
            </a:r>
            <a:r>
              <a:rPr lang="el-GR" dirty="0" err="1" smtClean="0"/>
              <a:t>καψίδιο</a:t>
            </a:r>
            <a:r>
              <a:rPr lang="el-GR" dirty="0" smtClean="0"/>
              <a:t>)- ορισμένα </a:t>
            </a:r>
            <a:r>
              <a:rPr lang="el-GR" dirty="0" err="1" smtClean="0"/>
              <a:t>λιπιδική</a:t>
            </a:r>
            <a:r>
              <a:rPr lang="el-GR" dirty="0" smtClean="0"/>
              <a:t> μεμβράνη, «φάκελο»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Πολλαπλασιάζονται χρησιμοποιώντας το μηχανισμό αναπαραγωγής άλλων κυττάρων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ctr"/>
            <a:r>
              <a:rPr lang="el-GR" dirty="0" smtClean="0"/>
              <a:t>ΦΥΚΗ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498159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Φωτοσυνθετικοί </a:t>
            </a:r>
            <a:r>
              <a:rPr lang="el-GR" dirty="0" err="1" smtClean="0"/>
              <a:t>ευκαρυωτικοί</a:t>
            </a:r>
            <a:r>
              <a:rPr lang="el-GR" dirty="0" smtClean="0"/>
              <a:t> οργανισμοί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Χρειάζονται νερό, φως και διοξείδιο του άνθρακα για την παραγωγή της τροφής τους και την ανάπτυξη τους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Ως αποτέλεσμα της φωτοσύνθεσης παράγουν οξυγόνο και υδατάνθρακες, τα οποία μπορούν να χρησιμοποιηθούν από άλλους οργανισμούς, όπως τα ζώα -&gt; ισορροπία οικοσυστημάτων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772400" cy="4572000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sz="4100" dirty="0" smtClean="0"/>
          </a:p>
          <a:p>
            <a:pPr algn="ctr">
              <a:buNone/>
            </a:pPr>
            <a:r>
              <a:rPr lang="el-GR" sz="4100" dirty="0" smtClean="0">
                <a:solidFill>
                  <a:schemeClr val="accent6">
                    <a:lumMod val="50000"/>
                  </a:schemeClr>
                </a:solidFill>
              </a:rPr>
              <a:t>   ΣΥΝΘΗΚΕΣ ΠΟΥ ΕΠΗΡΕΑΖΟΥΝ ΤΗΝ ΜΙΚΡΟΒΙΑΚΗ ΑΝΑΠΤΥΞΗ </a:t>
            </a:r>
            <a:endParaRPr lang="el-GR" sz="4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857232"/>
            <a:ext cx="7886728" cy="5286412"/>
          </a:xfrm>
        </p:spPr>
        <p:txBody>
          <a:bodyPr/>
          <a:lstStyle/>
          <a:p>
            <a:pPr algn="just">
              <a:buNone/>
            </a:pPr>
            <a:r>
              <a:rPr lang="el-GR" dirty="0" smtClean="0"/>
              <a:t>Οι δραστηριότητες των μικροοργανισμών και η μικροβιακή αύξηση επηρεάζονται σημαντικά από τις περιβαλλοντικές συνθήκες. Υπάρχουν 4 κύριοι περιβαλλοντικοί παράγοντες </a:t>
            </a:r>
            <a:r>
              <a:rPr lang="en-US" dirty="0" smtClean="0"/>
              <a:t>: </a:t>
            </a:r>
            <a:endParaRPr lang="el-GR" dirty="0" smtClean="0"/>
          </a:p>
          <a:p>
            <a:pPr algn="just"/>
            <a:r>
              <a:rPr lang="el-GR" dirty="0" smtClean="0"/>
              <a:t>Η θερμοκρασία </a:t>
            </a:r>
            <a:r>
              <a:rPr lang="el-GR" sz="2000" dirty="0" smtClean="0"/>
              <a:t>(εντός συγκεκριμένου εύρους για κάθε μείωση θερμοκρασίας κατά 10</a:t>
            </a:r>
            <a:r>
              <a:rPr lang="en-US" sz="2000" dirty="0" err="1" smtClean="0"/>
              <a:t>oC</a:t>
            </a:r>
            <a:r>
              <a:rPr lang="el-GR" sz="2000" dirty="0" smtClean="0"/>
              <a:t> ο χρόνος γενεάς διπλασιάζεται)</a:t>
            </a:r>
          </a:p>
          <a:p>
            <a:pPr algn="just">
              <a:buFontTx/>
              <a:buChar char="-"/>
            </a:pPr>
            <a:r>
              <a:rPr lang="el-GR" sz="2000" dirty="0" smtClean="0"/>
              <a:t>Ελάχιστη</a:t>
            </a:r>
          </a:p>
          <a:p>
            <a:pPr algn="just">
              <a:buFontTx/>
              <a:buChar char="-"/>
            </a:pPr>
            <a:r>
              <a:rPr lang="el-GR" sz="2000" dirty="0" smtClean="0"/>
              <a:t>Βέλτιστη</a:t>
            </a:r>
          </a:p>
          <a:p>
            <a:pPr algn="just">
              <a:buFontTx/>
              <a:buChar char="-"/>
            </a:pPr>
            <a:r>
              <a:rPr lang="el-GR" sz="2000" dirty="0" smtClean="0"/>
              <a:t>Μέγιστη </a:t>
            </a:r>
          </a:p>
          <a:p>
            <a:pPr algn="just"/>
            <a:r>
              <a:rPr lang="el-GR" dirty="0" smtClean="0"/>
              <a:t>Το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  <a:r>
              <a:rPr lang="el-GR" sz="2000" dirty="0" smtClean="0">
                <a:latin typeface="Cambria" pitchFamily="18" charset="0"/>
              </a:rPr>
              <a:t>(-μύκητες</a:t>
            </a:r>
            <a:r>
              <a:rPr lang="en-US" sz="2000" dirty="0" smtClean="0">
                <a:latin typeface="Cambria" pitchFamily="18" charset="0"/>
              </a:rPr>
              <a:t>: 1,5-9,0 </a:t>
            </a:r>
            <a:r>
              <a:rPr lang="el-GR" sz="2000" dirty="0" smtClean="0">
                <a:latin typeface="Cambria" pitchFamily="18" charset="0"/>
              </a:rPr>
              <a:t>-βακτήρια</a:t>
            </a:r>
            <a:r>
              <a:rPr lang="en-US" sz="2000" dirty="0" smtClean="0">
                <a:latin typeface="Cambria" pitchFamily="18" charset="0"/>
              </a:rPr>
              <a:t>: </a:t>
            </a:r>
            <a:r>
              <a:rPr lang="el-GR" sz="2000" dirty="0" smtClean="0">
                <a:latin typeface="Cambria" pitchFamily="18" charset="0"/>
              </a:rPr>
              <a:t>4,0-9,0 συνήθως 6,5-7,5) </a:t>
            </a:r>
          </a:p>
          <a:p>
            <a:pPr algn="just"/>
            <a:r>
              <a:rPr lang="el-GR" dirty="0" smtClean="0"/>
              <a:t>Η διαθεσιμότητα του νερού </a:t>
            </a:r>
            <a:r>
              <a:rPr lang="el-GR" sz="2000" dirty="0" smtClean="0">
                <a:latin typeface="Cambria" pitchFamily="18" charset="0"/>
              </a:rPr>
              <a:t>(</a:t>
            </a:r>
            <a:r>
              <a:rPr lang="en-US" sz="2000" dirty="0" err="1" smtClean="0">
                <a:latin typeface="Cambria" pitchFamily="18" charset="0"/>
              </a:rPr>
              <a:t>NaCL</a:t>
            </a:r>
            <a:r>
              <a:rPr lang="en-US" sz="2000" dirty="0" smtClean="0">
                <a:latin typeface="Cambria" pitchFamily="18" charset="0"/>
              </a:rPr>
              <a:t> 5-12%)</a:t>
            </a:r>
            <a:endParaRPr lang="el-GR" sz="2000" dirty="0" smtClean="0">
              <a:latin typeface="Cambria" pitchFamily="18" charset="0"/>
            </a:endParaRPr>
          </a:p>
          <a:p>
            <a:pPr algn="just"/>
            <a:r>
              <a:rPr lang="el-GR" dirty="0" smtClean="0"/>
              <a:t>Το οξυγόνο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sz="4800" dirty="0" smtClean="0"/>
          </a:p>
          <a:p>
            <a:pPr algn="ctr">
              <a:buNone/>
            </a:pPr>
            <a:r>
              <a:rPr lang="el-GR" sz="4800" b="1" i="1" dirty="0" smtClean="0">
                <a:solidFill>
                  <a:schemeClr val="accent6">
                    <a:lumMod val="50000"/>
                  </a:schemeClr>
                </a:solidFill>
              </a:rPr>
              <a:t>ΕΝΝΟΙΕΣ &amp; ΟΡΙΣΜΟΙ</a:t>
            </a:r>
            <a:endParaRPr lang="el-GR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01042" cy="59293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sz="1900" b="1" dirty="0" smtClean="0"/>
              <a:t>Παθογόνος μικροοργανισμός</a:t>
            </a:r>
            <a:r>
              <a:rPr lang="en-US" sz="1900" b="1" dirty="0" smtClean="0"/>
              <a:t>: </a:t>
            </a:r>
            <a:r>
              <a:rPr lang="el-GR" sz="1900" dirty="0" smtClean="0"/>
              <a:t>μικροοργανισμός ο οποίος εισέρχεται στο ανθρώπινο σώμα και  προκαλεί λοίμωξη. </a:t>
            </a:r>
          </a:p>
          <a:p>
            <a:pPr algn="just">
              <a:buNone/>
            </a:pPr>
            <a:endParaRPr lang="el-GR" sz="1900" dirty="0" smtClean="0"/>
          </a:p>
          <a:p>
            <a:pPr algn="just">
              <a:buNone/>
            </a:pPr>
            <a:r>
              <a:rPr lang="el-GR" sz="1900" dirty="0" smtClean="0"/>
              <a:t>Προκειμένου να επιβιώσουν και να αναπαραχθούν ορισμένοι μικροοργανισμοί, περνούν ένα μέρος ή ολόκληρη τη ζωή τους στο εσωτερικό κάποιου πολυκύτταρου οργανισμού. Οι μικροοργανισμοί αυτοί χαρακτηρίζονται ως </a:t>
            </a:r>
            <a:r>
              <a:rPr lang="el-GR" sz="1900" b="1" dirty="0" smtClean="0"/>
              <a:t>παράσιτα</a:t>
            </a:r>
            <a:r>
              <a:rPr lang="el-GR" sz="1900" dirty="0" smtClean="0"/>
              <a:t> και ο οργανισμός που τους «φιλοξενεί» ως </a:t>
            </a:r>
            <a:r>
              <a:rPr lang="el-GR" sz="1900" b="1" dirty="0" smtClean="0"/>
              <a:t>ξενιστής</a:t>
            </a:r>
            <a:r>
              <a:rPr lang="el-GR" sz="1900" dirty="0" smtClean="0"/>
              <a:t>.</a:t>
            </a:r>
          </a:p>
          <a:p>
            <a:pPr algn="just">
              <a:buNone/>
            </a:pPr>
            <a:endParaRPr lang="el-GR" sz="1900" dirty="0" smtClean="0"/>
          </a:p>
          <a:p>
            <a:pPr algn="just">
              <a:buNone/>
            </a:pPr>
            <a:r>
              <a:rPr lang="el-GR" sz="1900" b="1" dirty="0" smtClean="0"/>
              <a:t>Φυσιολογική χλωρίδα</a:t>
            </a:r>
            <a:r>
              <a:rPr lang="en-US" sz="1900" b="1" dirty="0" smtClean="0"/>
              <a:t>:</a:t>
            </a:r>
            <a:r>
              <a:rPr lang="en-US" sz="1900" dirty="0" smtClean="0"/>
              <a:t> </a:t>
            </a:r>
            <a:r>
              <a:rPr lang="el-GR" sz="1900" dirty="0" smtClean="0"/>
              <a:t>μικροοργανισμοί που απαντώνται στο σώμα υγιούς ανθρώπου, όπως το βακτήριο </a:t>
            </a:r>
            <a:r>
              <a:rPr lang="el-GR" sz="1900" i="1" dirty="0" err="1" smtClean="0"/>
              <a:t>Escherichia</a:t>
            </a:r>
            <a:r>
              <a:rPr lang="el-GR" sz="1900" i="1" dirty="0" smtClean="0"/>
              <a:t> </a:t>
            </a:r>
            <a:r>
              <a:rPr lang="el-GR" sz="1900" i="1" dirty="0" err="1" smtClean="0"/>
              <a:t>coli</a:t>
            </a:r>
            <a:r>
              <a:rPr lang="el-GR" sz="1900" dirty="0" smtClean="0"/>
              <a:t> που ζει στο έντερο. Όταν βρίσκονται σε </a:t>
            </a:r>
            <a:r>
              <a:rPr lang="el-GR" sz="1900" u="sng" dirty="0" smtClean="0"/>
              <a:t>μικρό αριθμό </a:t>
            </a:r>
            <a:r>
              <a:rPr lang="el-GR" sz="1900" dirty="0" smtClean="0"/>
              <a:t>και </a:t>
            </a:r>
            <a:r>
              <a:rPr lang="el-GR" sz="1900" u="sng" dirty="0" smtClean="0"/>
              <a:t>δε μεταναστεύουν σε άλλους ιστούς και όργανα</a:t>
            </a:r>
            <a:r>
              <a:rPr lang="el-GR" sz="1900" dirty="0" smtClean="0"/>
              <a:t>, αποτελούν φυσιολογική </a:t>
            </a:r>
            <a:r>
              <a:rPr lang="el-GR" sz="1900" dirty="0" err="1" smtClean="0"/>
              <a:t>μικροχλωρίδα</a:t>
            </a:r>
            <a:r>
              <a:rPr lang="el-GR" sz="1900" dirty="0" smtClean="0"/>
              <a:t> για τον άνθρωπο, είτε διότι παράγουν χρήσιμες χημικές ουσίες τις οποίες ο άνθρωπος δεν μπορεί να συνθέσει μόνος του (π.χ. βιταμίνη Κ από την </a:t>
            </a:r>
            <a:r>
              <a:rPr lang="el-GR" sz="1900" i="1" dirty="0" smtClean="0"/>
              <a:t>E. </a:t>
            </a:r>
            <a:r>
              <a:rPr lang="el-GR" sz="1900" i="1" dirty="0" err="1" smtClean="0"/>
              <a:t>coli</a:t>
            </a:r>
            <a:r>
              <a:rPr lang="el-GR" sz="1900" dirty="0" smtClean="0"/>
              <a:t>) είτε διότι συμβάλλουν στην άμυνα του οργανισμού. Αν όμως, για κάποιο λόγο, αυξηθούν (π.χ. επειδή ο ξενιστής παρουσιάζει μειωμένη αντίσταση) ή βρεθούν σε άλλους ιστούς, τότε προκαλούν την εκδήλωση ασθενειών και χαρακτηρίζονται ως </a:t>
            </a:r>
            <a:r>
              <a:rPr lang="el-GR" sz="1900" b="1" dirty="0" smtClean="0"/>
              <a:t>δυνητικά παθογόνοι</a:t>
            </a:r>
            <a:r>
              <a:rPr lang="el-GR" sz="1900" dirty="0" smtClean="0"/>
              <a:t>.</a:t>
            </a:r>
          </a:p>
          <a:p>
            <a:pPr algn="just">
              <a:buNone/>
            </a:pPr>
            <a:endParaRPr lang="el-GR" sz="1900" dirty="0" smtClean="0"/>
          </a:p>
          <a:p>
            <a:pPr algn="just">
              <a:buNone/>
            </a:pPr>
            <a:endParaRPr lang="el-G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78629" y="500042"/>
            <a:ext cx="7786742" cy="585791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b="1" dirty="0" smtClean="0"/>
              <a:t>Λοίμωξη</a:t>
            </a:r>
            <a:r>
              <a:rPr lang="en-US" b="1" dirty="0" smtClean="0"/>
              <a:t>:</a:t>
            </a:r>
            <a:r>
              <a:rPr lang="el-GR" dirty="0" smtClean="0"/>
              <a:t> η εισβολή ή ο αποικισμός του οργανισμού από παθογόνους μικροοργανισμούς.</a:t>
            </a:r>
          </a:p>
          <a:p>
            <a:pPr algn="just">
              <a:buNone/>
            </a:pPr>
            <a:r>
              <a:rPr lang="el-GR" dirty="0" smtClean="0"/>
              <a:t>Η είσοδος του παθογόνου μικροοργανισμού σε έναν ξενιστή ονομάζεται </a:t>
            </a:r>
            <a:r>
              <a:rPr lang="el-GR" b="1" dirty="0" smtClean="0"/>
              <a:t>μόλυνση</a:t>
            </a:r>
            <a:r>
              <a:rPr lang="el-GR" dirty="0" smtClean="0"/>
              <a:t>. Μια ασθένεια που μπορεί να μεταδοθεί χαρακτηρίζεται </a:t>
            </a:r>
            <a:r>
              <a:rPr lang="el-GR" b="1" dirty="0" smtClean="0"/>
              <a:t>μολυσματική</a:t>
            </a:r>
            <a:r>
              <a:rPr lang="el-GR" dirty="0" smtClean="0"/>
              <a:t>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Νόσος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παρουσιάζεται όταν η λοίμωξη προκαλεί διαταραχή της υγείας. πρόκειται για παθολογική κατάσταση κατά την οποία μέρος ή ολόκληρος ο οργανισμός δεν είναι σε θέση να εκτελέσει τις φυσιολογικές λειτουργίες του.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Οι ασθένειες που προκαλούνται από παθογόνους μικροοργανισμούς ονομάζονται </a:t>
            </a:r>
            <a:r>
              <a:rPr lang="el-GR" b="1" dirty="0" smtClean="0"/>
              <a:t>λοιμώδη νοσήματα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429684" cy="585791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l-GR" dirty="0" smtClean="0"/>
              <a:t>Με τον όρο </a:t>
            </a:r>
            <a:r>
              <a:rPr lang="el-GR" b="1" dirty="0" smtClean="0"/>
              <a:t>«οριζόντια μετάδοση λοιμώξεων»</a:t>
            </a:r>
            <a:r>
              <a:rPr lang="el-GR" dirty="0" smtClean="0"/>
              <a:t> στο Νοσοκομείο εννοούμε τη μετάδοση λοιμογόνων παραγόντων είτε από ασθενή σε ασθενή είτε από επαγγελματίες υγείας σε ασθενή (ή αντίστροφα).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err="1" smtClean="0"/>
              <a:t>Ενδονοσοκομειακή</a:t>
            </a:r>
            <a:r>
              <a:rPr lang="el-GR" b="1" dirty="0" smtClean="0"/>
              <a:t> λοίμωξη: </a:t>
            </a:r>
            <a:r>
              <a:rPr lang="el-GR" dirty="0" smtClean="0"/>
              <a:t>Κάθε λοίμωξη που αναπτύχθηκε μετά από 48 ώρες από την παραμονή του ασθενούς στο νοσοκομείο και η οποία δεν ήταν παρούσα ή δεν ήταν σε στάδιο επώασης κατά την εισαγωγή του ασθενούς στο νοσοκομείο. </a:t>
            </a:r>
          </a:p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Ως </a:t>
            </a:r>
            <a:r>
              <a:rPr lang="el-GR" b="1" dirty="0" smtClean="0"/>
              <a:t>νοσοκομειακές λοιμώξεις </a:t>
            </a:r>
            <a:r>
              <a:rPr lang="el-GR" dirty="0" smtClean="0"/>
              <a:t>ορίζονται οι λοιμώξεις οι οποίες  εκδηλώνονται: </a:t>
            </a:r>
          </a:p>
          <a:p>
            <a:pPr algn="just"/>
            <a:r>
              <a:rPr lang="el-GR" dirty="0" smtClean="0"/>
              <a:t> τουλάχιστον 48 ώρες μετά την εισαγωγή </a:t>
            </a:r>
            <a:r>
              <a:rPr lang="el-GR" dirty="0" err="1" smtClean="0"/>
              <a:t>στονοσοκομείο</a:t>
            </a:r>
            <a:r>
              <a:rPr lang="el-GR" dirty="0" smtClean="0"/>
              <a:t> </a:t>
            </a:r>
          </a:p>
          <a:p>
            <a:pPr algn="just"/>
            <a:r>
              <a:rPr lang="el-GR" dirty="0" smtClean="0"/>
              <a:t>μέχρι 5 ημέρες μετά την έξοδο</a:t>
            </a:r>
          </a:p>
          <a:p>
            <a:pPr algn="just"/>
            <a:r>
              <a:rPr lang="el-GR" dirty="0" smtClean="0"/>
              <a:t>μέχρι 30 ημέρες μετά από ένα χειρουργείο</a:t>
            </a:r>
          </a:p>
          <a:p>
            <a:pPr algn="just"/>
            <a:r>
              <a:rPr lang="el-GR" dirty="0" smtClean="0"/>
              <a:t>1 ή 2 έτη μετά τοποθέτηση ξένου σώματος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571480"/>
            <a:ext cx="77724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b="1" u="sng" dirty="0" smtClean="0">
                <a:solidFill>
                  <a:srgbClr val="000000"/>
                </a:solidFill>
              </a:rPr>
              <a:t> Υγιεινή χεριών</a:t>
            </a:r>
          </a:p>
          <a:p>
            <a:pPr algn="ctr">
              <a:buNone/>
            </a:pPr>
            <a:endParaRPr lang="el-GR" sz="2200" b="1" u="sng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l-GR" sz="2200" dirty="0" smtClean="0">
                <a:solidFill>
                  <a:srgbClr val="000000"/>
                </a:solidFill>
              </a:rPr>
              <a:t>    Ένας γενικός όρος που αναφέρεται σε οποιαδήποτε δράση καθαρισμού και απολύμανσης των χεριών. Η υγιεινή των χεριών σχετίζεται με την απομάκρυνση των ορατών ρύπων και την απομάκρυνση ή θανάτωση μικροοργανισμών από τα χέρια που έχουν παροδικά επιμολυνθεί. Η υγιεινή των χεριών μπορεί να επιτευχθεί με σαπούνι και τρεχούμενο νερό ή αντισηψία των χεριών με αλκοολούχα διαλύματα. </a:t>
            </a:r>
            <a:endParaRPr lang="en-US" sz="22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l-GR" sz="22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l-GR" sz="2200" dirty="0" smtClean="0">
              <a:solidFill>
                <a:srgbClr val="000000"/>
              </a:solidFill>
            </a:endParaRPr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071942"/>
            <a:ext cx="3143272" cy="2091705"/>
          </a:xfrm>
          <a:prstGeom prst="rect">
            <a:avLst/>
          </a:prstGeom>
        </p:spPr>
      </p:pic>
      <p:pic>
        <p:nvPicPr>
          <p:cNvPr id="5" name="4 - Εικόνα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71942"/>
            <a:ext cx="3143272" cy="206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428604"/>
            <a:ext cx="77724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300" b="1" u="sng" dirty="0" smtClean="0"/>
              <a:t>Μ.Α.Π.</a:t>
            </a:r>
          </a:p>
          <a:p>
            <a:pPr algn="ctr">
              <a:buNone/>
            </a:pPr>
            <a:endParaRPr lang="el-GR" sz="2800" b="1" dirty="0" smtClean="0"/>
          </a:p>
          <a:p>
            <a:pPr algn="just">
              <a:buNone/>
            </a:pPr>
            <a:r>
              <a:rPr lang="el-GR" sz="2800" b="1" dirty="0" smtClean="0"/>
              <a:t>Μέσα ατομικής προστασίας (Μ.Α.Π.): </a:t>
            </a:r>
            <a:r>
              <a:rPr lang="el-GR" sz="2800" dirty="0" smtClean="0"/>
              <a:t>Ενδυμασία ή εξοπλισμός που φοριέται για προστασία από κινδύνους.</a:t>
            </a:r>
            <a:endParaRPr lang="el-GR" b="1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Μίας χρήσης Μ.Α.Π.: </a:t>
            </a:r>
            <a:r>
              <a:rPr lang="el-GR" dirty="0" smtClean="0"/>
              <a:t>Όρος που δίνεται σε εξοπλισμό/συσκευές όπου σύμφωνα με τον κατασκευαστή τους είναι για μία μόνο χρήση. Ο εξοπλισμός μίας χρήσης δεν πρέπει να υποβάλλεται σε </a:t>
            </a:r>
            <a:r>
              <a:rPr lang="el-GR" dirty="0" err="1" smtClean="0"/>
              <a:t>επανεπεξεργασία</a:t>
            </a:r>
            <a:r>
              <a:rPr lang="el-GR" dirty="0" smtClean="0"/>
              <a:t> – καθαρισμό και απολύμανση αλλά αντιθέτως να απορρίπτεται με κατάλληλο τρόπο ως ενδεχόμενα μολυσματικό απόβλητο.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523400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l-GR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l-GR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l-GR" sz="4000" b="1" i="1" dirty="0" smtClean="0">
                <a:solidFill>
                  <a:schemeClr val="accent6">
                    <a:lumMod val="50000"/>
                  </a:schemeClr>
                </a:solidFill>
              </a:rPr>
              <a:t>ΜΙΚΡΟΒΙΑ – ΜΙΚΡΟΟΡΓΑΝΙΣΜΟΙ</a:t>
            </a:r>
            <a:endParaRPr lang="el-GR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428604"/>
            <a:ext cx="7772400" cy="5591196"/>
          </a:xfrm>
        </p:spPr>
        <p:txBody>
          <a:bodyPr/>
          <a:lstStyle/>
          <a:p>
            <a:pPr algn="ctr">
              <a:buNone/>
            </a:pPr>
            <a:r>
              <a:rPr lang="el-GR" sz="2800" b="1" u="sng" dirty="0" smtClean="0"/>
              <a:t>Μ.Α.Π.</a:t>
            </a:r>
          </a:p>
          <a:p>
            <a:r>
              <a:rPr lang="el-GR" dirty="0" smtClean="0"/>
              <a:t>Γάντια μιας χρήσεως (</a:t>
            </a:r>
            <a:r>
              <a:rPr lang="el-GR" dirty="0" err="1" smtClean="0"/>
              <a:t>λάτεξ</a:t>
            </a:r>
            <a:r>
              <a:rPr lang="el-GR" dirty="0" smtClean="0"/>
              <a:t> ή βινυλίου)</a:t>
            </a:r>
          </a:p>
          <a:p>
            <a:r>
              <a:rPr lang="el-GR" dirty="0" smtClean="0"/>
              <a:t>Αποστειρωμένα γάντια </a:t>
            </a:r>
          </a:p>
          <a:p>
            <a:endParaRPr lang="el-GR" dirty="0"/>
          </a:p>
        </p:txBody>
      </p:sp>
      <p:pic>
        <p:nvPicPr>
          <p:cNvPr id="5" name="4 - Εικόνα" descr="393437646_1711582876011128_8559491153558762283_n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71538" y="2000240"/>
            <a:ext cx="7000924" cy="405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393310089_357726290032714_504524972856566873_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965902" y="928678"/>
            <a:ext cx="7212196" cy="500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428604"/>
            <a:ext cx="7772400" cy="55911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2800" b="1" u="sng" dirty="0" smtClean="0"/>
              <a:t>Μ.Α.Π.</a:t>
            </a:r>
          </a:p>
          <a:p>
            <a:pPr algn="ctr">
              <a:buNone/>
            </a:pPr>
            <a:endParaRPr lang="el-GR" sz="2800" b="1" u="sng" dirty="0" smtClean="0"/>
          </a:p>
          <a:p>
            <a:pPr algn="just">
              <a:lnSpc>
                <a:spcPct val="150000"/>
              </a:lnSpc>
            </a:pPr>
            <a:r>
              <a:rPr lang="el-GR" sz="2800" dirty="0" smtClean="0"/>
              <a:t>Απλή χειρουργική μάσκα </a:t>
            </a:r>
          </a:p>
          <a:p>
            <a:pPr algn="just">
              <a:lnSpc>
                <a:spcPct val="150000"/>
              </a:lnSpc>
            </a:pPr>
            <a:r>
              <a:rPr lang="el-GR" sz="2800" dirty="0" smtClean="0"/>
              <a:t>Μάσκα υψηλής αναπνευστικής 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800" dirty="0" smtClean="0"/>
              <a:t>    προστασίας</a:t>
            </a:r>
          </a:p>
          <a:p>
            <a:pPr algn="just">
              <a:lnSpc>
                <a:spcPct val="150000"/>
              </a:lnSpc>
            </a:pPr>
            <a:r>
              <a:rPr lang="el-GR" sz="2800" dirty="0" smtClean="0"/>
              <a:t>Γυαλιά – ασπίδες προσώπου</a:t>
            </a:r>
          </a:p>
          <a:p>
            <a:pPr algn="just">
              <a:lnSpc>
                <a:spcPct val="150000"/>
              </a:lnSpc>
            </a:pPr>
            <a:r>
              <a:rPr lang="el-GR" sz="2800" dirty="0" smtClean="0"/>
              <a:t>Ολόσωμη ρόμπα </a:t>
            </a:r>
          </a:p>
          <a:p>
            <a:pPr algn="just">
              <a:lnSpc>
                <a:spcPct val="150000"/>
              </a:lnSpc>
            </a:pPr>
            <a:r>
              <a:rPr lang="el-GR" sz="2800" dirty="0" smtClean="0"/>
              <a:t>Αποστειρωμένη ρόμπα</a:t>
            </a:r>
          </a:p>
          <a:p>
            <a:pPr algn="just">
              <a:lnSpc>
                <a:spcPct val="150000"/>
              </a:lnSpc>
            </a:pPr>
            <a:r>
              <a:rPr lang="el-GR" sz="2800" dirty="0" smtClean="0"/>
              <a:t>Πλαστική ποδιά </a:t>
            </a:r>
          </a:p>
          <a:p>
            <a:pPr algn="just">
              <a:lnSpc>
                <a:spcPct val="150000"/>
              </a:lnSpc>
            </a:pPr>
            <a:r>
              <a:rPr lang="el-GR" sz="2800" dirty="0" err="1" smtClean="0"/>
              <a:t>Ποδονάρια</a:t>
            </a:r>
            <a:r>
              <a:rPr lang="el-GR" sz="2800" dirty="0" smtClean="0"/>
              <a:t> </a:t>
            </a:r>
          </a:p>
          <a:p>
            <a:pPr algn="just">
              <a:lnSpc>
                <a:spcPct val="150000"/>
              </a:lnSpc>
              <a:buNone/>
            </a:pPr>
            <a:endParaRPr lang="el-GR" sz="2800" dirty="0" smtClean="0"/>
          </a:p>
          <a:p>
            <a:pPr algn="just"/>
            <a:endParaRPr lang="el-GR" sz="2800" dirty="0" smtClean="0"/>
          </a:p>
        </p:txBody>
      </p:sp>
      <p:pic>
        <p:nvPicPr>
          <p:cNvPr id="4" name="3 - Εικόνα" descr="αρχείο λήψης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143116"/>
            <a:ext cx="1478658" cy="1478658"/>
          </a:xfrm>
          <a:prstGeom prst="rect">
            <a:avLst/>
          </a:prstGeom>
        </p:spPr>
      </p:pic>
      <p:pic>
        <p:nvPicPr>
          <p:cNvPr id="5" name="4 - Εικόνα" descr="αρχείο λήψη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714356"/>
            <a:ext cx="1500198" cy="1500198"/>
          </a:xfrm>
          <a:prstGeom prst="rect">
            <a:avLst/>
          </a:prstGeom>
        </p:spPr>
      </p:pic>
      <p:pic>
        <p:nvPicPr>
          <p:cNvPr id="6" name="5 - Εικόνα" descr="αρχείο λήψης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928934"/>
            <a:ext cx="1677248" cy="1428760"/>
          </a:xfrm>
          <a:prstGeom prst="rect">
            <a:avLst/>
          </a:prstGeom>
        </p:spPr>
      </p:pic>
      <p:pic>
        <p:nvPicPr>
          <p:cNvPr id="7" name="6 - Εικόνα" descr="αρχείο λήψης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57694"/>
            <a:ext cx="1714505" cy="1714505"/>
          </a:xfrm>
          <a:prstGeom prst="rect">
            <a:avLst/>
          </a:prstGeom>
        </p:spPr>
      </p:pic>
      <p:pic>
        <p:nvPicPr>
          <p:cNvPr id="8" name="7 - Εικόνα" descr="αρχείο λήψης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5143512"/>
            <a:ext cx="1571636" cy="1496796"/>
          </a:xfrm>
          <a:prstGeom prst="rect">
            <a:avLst/>
          </a:prstGeom>
        </p:spPr>
      </p:pic>
      <p:pic>
        <p:nvPicPr>
          <p:cNvPr id="9" name="8 - Εικόνα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0958" y="1071546"/>
            <a:ext cx="1428760" cy="1428760"/>
          </a:xfrm>
          <a:prstGeom prst="rect">
            <a:avLst/>
          </a:prstGeom>
        </p:spPr>
      </p:pic>
      <p:pic>
        <p:nvPicPr>
          <p:cNvPr id="10" name="9 - Εικόνα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44" y="3714752"/>
            <a:ext cx="1643074" cy="1578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21493" y="428604"/>
            <a:ext cx="7901014" cy="614366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l-GR" sz="2400" b="1" dirty="0" smtClean="0"/>
              <a:t>Καθαρισμός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Διαδικασία με την οποία επιτυγχάνεται η απομάκρυνση ξένων ανόργανων ή οργανικών υλικών (ρύποι, αίμα, πύον, ιστοί) από ένα αντικείμενο με αποτέλεσμα τη μείωση του μικροβιακού φορτίου.</a:t>
            </a:r>
          </a:p>
          <a:p>
            <a:pPr algn="just">
              <a:buNone/>
            </a:pPr>
            <a:r>
              <a:rPr lang="el-GR" sz="2400" dirty="0" smtClean="0"/>
              <a:t>     Είναι η αρχική διαδικασία για την εφαρμογή στη συνέχεια οποιασδήποτε μεθόδου απολύμανσης ή αποστείρωσης.</a:t>
            </a:r>
          </a:p>
          <a:p>
            <a:pPr algn="just">
              <a:buNone/>
            </a:pPr>
            <a:endParaRPr lang="el-GR" b="1" dirty="0" smtClean="0"/>
          </a:p>
          <a:p>
            <a:pPr algn="just">
              <a:buNone/>
            </a:pPr>
            <a:r>
              <a:rPr lang="el-GR" b="1" dirty="0" smtClean="0"/>
              <a:t>Απορρυπαντικό: </a:t>
            </a:r>
            <a:r>
              <a:rPr lang="el-GR" dirty="0" smtClean="0"/>
              <a:t>Ονομάζεται το προϊόν που περιέχει ένα </a:t>
            </a:r>
            <a:r>
              <a:rPr lang="el-GR" dirty="0" err="1" smtClean="0"/>
              <a:t>επιφανειοδραστικό</a:t>
            </a:r>
            <a:r>
              <a:rPr lang="el-GR" dirty="0" smtClean="0"/>
              <a:t> ή ένα μείγμα </a:t>
            </a:r>
            <a:r>
              <a:rPr lang="el-GR" dirty="0" err="1" smtClean="0"/>
              <a:t>επιφανειοδραστικών</a:t>
            </a:r>
            <a:r>
              <a:rPr lang="el-GR" dirty="0" smtClean="0"/>
              <a:t> παραγόντων με ιδιότητες καθαρισμού σε αραιά διαλύματα. 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Απολυμαντικό: </a:t>
            </a:r>
            <a:r>
              <a:rPr lang="el-GR" dirty="0" smtClean="0"/>
              <a:t>Προϊόν που χρησιμοποιείται σε επιφάνειες, αντικείμενα ή εργαλεία και έχει ως αποτέλεσμα την απολύμανση της επιφάνειας ή του εξοπλισμού/συσκευής. Τα απολυμαντικά εφαρμόζονται μόνο σε άψυχα αντικείμενα. Ορισμένα προϊόντα συνδυάζουν ιδιότητες καθαριστικού και απολυμαντικού ταυτόχρονα. 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Μικροβιοκτόνα</a:t>
            </a:r>
            <a:r>
              <a:rPr lang="el-GR" dirty="0" smtClean="0"/>
              <a:t>: χημικές ουσίες που καταστρέφουν μικροοργανισμούς σε αντικείμενα ή επιφάνειες (απολυμαντικά) ή σε ζώντες ιστούς (αντισηπτικά) </a:t>
            </a:r>
            <a:r>
              <a:rPr lang="el-GR" sz="2200" dirty="0" smtClean="0"/>
              <a:t>π.χ. Βακτηριοκτόνο, </a:t>
            </a:r>
            <a:r>
              <a:rPr lang="el-GR" sz="2200" dirty="0" err="1" smtClean="0"/>
              <a:t>Ιοκτόνο</a:t>
            </a:r>
            <a:r>
              <a:rPr lang="el-GR" sz="2200" dirty="0" smtClean="0"/>
              <a:t>, </a:t>
            </a:r>
            <a:r>
              <a:rPr lang="en-US" sz="2200" dirty="0" smtClean="0"/>
              <a:t>M</a:t>
            </a:r>
            <a:r>
              <a:rPr lang="el-GR" sz="2200" dirty="0" err="1" smtClean="0"/>
              <a:t>υκητοκτόνο</a:t>
            </a:r>
            <a:r>
              <a:rPr lang="el-GR" sz="2200" dirty="0" smtClean="0"/>
              <a:t> κοκ.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4696" y="823903"/>
            <a:ext cx="7934608" cy="52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14336" y="500042"/>
            <a:ext cx="8115328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b="1" u="sng" dirty="0" smtClean="0"/>
              <a:t>Αποστείρωση</a:t>
            </a:r>
          </a:p>
          <a:p>
            <a:pPr algn="ctr">
              <a:buNone/>
            </a:pPr>
            <a:endParaRPr lang="el-GR" sz="2800" b="1" u="sng" dirty="0" smtClean="0"/>
          </a:p>
          <a:p>
            <a:pPr algn="just">
              <a:buNone/>
            </a:pPr>
            <a:r>
              <a:rPr lang="el-GR" dirty="0" smtClean="0"/>
              <a:t>Μια διαδικασία αυστηρά καθορισμένη και ελεγχόμενη, με την οποία επιτυγχάνεται η πλήρης εξάλειψη ή καταστροφή όλων των ειδών μικροβιακής ζωής. Συγκεκριμένα πρόκειται για την απαλλαγή ενός </a:t>
            </a:r>
            <a:r>
              <a:rPr lang="el-GR" dirty="0" err="1" smtClean="0"/>
              <a:t>ιατροτεχνολογικού</a:t>
            </a:r>
            <a:r>
              <a:rPr lang="el-GR" dirty="0" smtClean="0"/>
              <a:t> βοηθήματος από ζώντες οργανισμούς.</a:t>
            </a:r>
            <a:endParaRPr lang="en-US" dirty="0" smtClean="0"/>
          </a:p>
          <a:p>
            <a:pPr algn="just">
              <a:buNone/>
            </a:pPr>
            <a:endParaRPr lang="el-GR" b="1" dirty="0" smtClean="0"/>
          </a:p>
          <a:p>
            <a:pPr algn="just">
              <a:buNone/>
            </a:pPr>
            <a:r>
              <a:rPr lang="el-GR" b="1" dirty="0" smtClean="0"/>
              <a:t>Ενδείξεις Εφαρμογής</a:t>
            </a:r>
            <a:r>
              <a:rPr lang="en-US" b="1" dirty="0" smtClean="0"/>
              <a:t>: </a:t>
            </a:r>
            <a:r>
              <a:rPr lang="el-GR" dirty="0" smtClean="0"/>
              <a:t>Η εξασφάλιση ότι τα υλικά και εργαλεία κα είναι ασφαλή, στείρα μικροοργανισμών και άθικτα ώστε να χρησιμοποιηθούν στον ασθενή. 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5715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000" b="1" u="sng" dirty="0" smtClean="0"/>
              <a:t>Απολύμανση</a:t>
            </a:r>
          </a:p>
          <a:p>
            <a:pPr algn="ctr">
              <a:buNone/>
            </a:pPr>
            <a:endParaRPr lang="el-GR" sz="2800" b="1" u="sng" dirty="0" smtClean="0"/>
          </a:p>
          <a:p>
            <a:pPr algn="just">
              <a:buNone/>
            </a:pPr>
            <a:r>
              <a:rPr lang="el-GR" dirty="0" smtClean="0"/>
              <a:t>Διαδικασία με την οποία επιτυγχάνεται η εξάλειψη ή η μείωση των παθογόνων μικροοργανισμών, με εξαίρεση τους σπόρους, από αντικείμενα ή επιφάνειες.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smtClean="0">
                <a:solidFill>
                  <a:srgbClr val="7A0000"/>
                </a:solidFill>
              </a:rPr>
              <a:t>Υψηλού βαθμού</a:t>
            </a:r>
            <a:r>
              <a:rPr lang="en-US" b="1" dirty="0" smtClean="0">
                <a:solidFill>
                  <a:srgbClr val="7A0000"/>
                </a:solidFill>
              </a:rPr>
              <a:t>: </a:t>
            </a:r>
            <a:r>
              <a:rPr lang="el-GR" dirty="0" smtClean="0"/>
              <a:t>Καταστροφή όλων των μικροοργανισμών ΚΑΙ των σπόρων</a:t>
            </a:r>
          </a:p>
          <a:p>
            <a:pPr algn="just">
              <a:buNone/>
            </a:pPr>
            <a:r>
              <a:rPr lang="el-GR" b="1" dirty="0" smtClean="0">
                <a:solidFill>
                  <a:srgbClr val="C40000"/>
                </a:solidFill>
              </a:rPr>
              <a:t>Ενδιάμεσου βαθμού</a:t>
            </a:r>
            <a:r>
              <a:rPr lang="en-US" b="1" dirty="0" smtClean="0">
                <a:solidFill>
                  <a:srgbClr val="C40000"/>
                </a:solidFill>
              </a:rPr>
              <a:t>: </a:t>
            </a:r>
            <a:r>
              <a:rPr lang="el-GR" b="1" dirty="0" smtClean="0">
                <a:solidFill>
                  <a:srgbClr val="C40000"/>
                </a:solidFill>
              </a:rPr>
              <a:t> </a:t>
            </a:r>
            <a:r>
              <a:rPr lang="el-GR" dirty="0" smtClean="0"/>
              <a:t>Καταστροφή Μ. Φυματίωσης, φυτικών μορφών μικροβίων, των περισσότερων ιών και μυκήτων αλλά </a:t>
            </a:r>
            <a:r>
              <a:rPr lang="el-GR" u="sng" dirty="0" smtClean="0"/>
              <a:t>όχι </a:t>
            </a:r>
            <a:r>
              <a:rPr lang="el-GR" dirty="0" smtClean="0"/>
              <a:t>των σπόρων.</a:t>
            </a:r>
          </a:p>
          <a:p>
            <a:pPr algn="just">
              <a:buNone/>
            </a:pPr>
            <a:r>
              <a:rPr lang="el-GR" b="1" dirty="0" smtClean="0">
                <a:solidFill>
                  <a:srgbClr val="FF2D2D"/>
                </a:solidFill>
              </a:rPr>
              <a:t>Χαμηλού βαθμού</a:t>
            </a:r>
            <a:r>
              <a:rPr lang="en-US" b="1" dirty="0" smtClean="0">
                <a:solidFill>
                  <a:srgbClr val="FF2D2D"/>
                </a:solidFill>
              </a:rPr>
              <a:t>:</a:t>
            </a:r>
            <a:r>
              <a:rPr lang="el-GR" b="1" dirty="0" smtClean="0">
                <a:solidFill>
                  <a:srgbClr val="FF2D2D"/>
                </a:solidFill>
              </a:rPr>
              <a:t> </a:t>
            </a:r>
            <a:r>
              <a:rPr lang="el-GR" dirty="0" smtClean="0"/>
              <a:t>Καταστροφή των περισσότερων μικροβίων, μερικών ιών και μυκήτων, αλλά </a:t>
            </a:r>
            <a:r>
              <a:rPr lang="el-GR" u="sng" dirty="0" smtClean="0"/>
              <a:t>όχι</a:t>
            </a:r>
            <a:r>
              <a:rPr lang="el-GR" dirty="0" smtClean="0"/>
              <a:t> πιο ανθεκτικών μικροοργανισμών (Μ. Φυματίωσης) και σπόρων.</a:t>
            </a:r>
            <a:endParaRPr lang="el-GR" u="sng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357166"/>
            <a:ext cx="7772400" cy="600079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b="1" dirty="0" smtClean="0"/>
              <a:t>Αντισηψία</a:t>
            </a:r>
            <a:r>
              <a:rPr lang="en-US" b="1" dirty="0" smtClean="0"/>
              <a:t>: </a:t>
            </a:r>
            <a:r>
              <a:rPr lang="el-GR" dirty="0" smtClean="0"/>
              <a:t>Καταστροφή ή αναστολή ανάπτυξης των παθογόνων και δυνητικά παθογόνων μικροβίων που βρίσκονται μέσα ή πάνω σε ζωντανό ιστό (δέρμα ή βλεννογόνος) με χημικά μέσα.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Ως </a:t>
            </a:r>
            <a:r>
              <a:rPr lang="el-GR" b="1" dirty="0" smtClean="0"/>
              <a:t>ασηψία </a:t>
            </a:r>
            <a:r>
              <a:rPr lang="el-GR" dirty="0" smtClean="0"/>
              <a:t>ορίζεται η πρόληψη μικροβιακής επιμόλυνσης με την απομάκρυνση, τον αποκλεισμό ή την εξολόθρευση των παθογόνων μικροοργανισμών. Οποιαδήποτε επεμβατική διαδικασία διασπά τη φυσική άμυνα του οργανισμού, όπως η ενδοφλέβια νοσηλεία, είναι δυνητικά επικίνδυνη για οριζόντια μετάδοση λοιμώξεων. 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Η </a:t>
            </a:r>
            <a:r>
              <a:rPr lang="el-GR" b="1" dirty="0" smtClean="0"/>
              <a:t>άσηπτη τεχνική</a:t>
            </a:r>
            <a:r>
              <a:rPr lang="el-GR" dirty="0" smtClean="0"/>
              <a:t> μη-επαφής (ΑΤΜΕ) αναφέρεται στο σύνολο των ενεργειών που λαμβάνουν χώρα με σκοπό την ελαχιστοποίηση του κίνδυνου επιμόλυνσης μιας ευπαθούς περιοχής του σώματος.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sz="quarter" idx="1"/>
          </p:nvPr>
        </p:nvSpPr>
        <p:spPr>
          <a:xfrm>
            <a:off x="685800" y="776278"/>
            <a:ext cx="7772400" cy="5305444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endParaRPr lang="el-GR" sz="4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l-GR" sz="4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l-GR" sz="4800" b="1" i="1" dirty="0" smtClean="0">
                <a:solidFill>
                  <a:schemeClr val="accent6">
                    <a:lumMod val="50000"/>
                  </a:schemeClr>
                </a:solidFill>
              </a:rPr>
              <a:t>ΜΕΤΑΔΟΣΗ ΠΑΘΟΓΟΝΩΝ ΜΙΚΡΟΟΡΓΑΝΙΣΜΩΝ</a:t>
            </a:r>
            <a:endParaRPr lang="el-GR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804389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Οι παθογόνοι μικροοργανισμοί μεταδίδονται στον άνθρωπο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με την τροφή και το νερό,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 την επαφή με μολυσμένα ζώα,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 τα σταγονίδια του βήχα ασθενούς ατόμου,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 την άμεση επαφή με μολυσμένα άτομα, καθώς και με την έμμεση επαφή με αντικείμενα που έχουν χρησιμοποιηθεί από μολυσμένο άτομο. </a:t>
            </a:r>
          </a:p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    Συνήθως εισέρχονται στον οργανισμό από κάποια ασυνέχεια του δέρματος ή από τους βλεννογόνους όπως το στόμα, το στομάχι, ο κόλπος.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772400" cy="598172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l-GR" sz="2800" dirty="0" smtClean="0"/>
              <a:t>Τα μικρόβια ή μικροοργανισμοί είναι μικροί ζωντανοί οργανισμοί οι οποίοι συνήθως δεν είναι ορατοί με γυμνό μάτι.</a:t>
            </a:r>
            <a:r>
              <a:rPr lang="en-US" sz="2800" dirty="0" smtClean="0"/>
              <a:t> </a:t>
            </a:r>
            <a:r>
              <a:rPr lang="el-GR" sz="2800" dirty="0" smtClean="0"/>
              <a:t>Οι μικροοργανισμοί θα μπορούσαν να κατηγοριοποιηθούν ως εξής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 err="1" smtClean="0"/>
              <a:t>Ευκαρυωτικά</a:t>
            </a:r>
            <a:r>
              <a:rPr lang="el-GR" sz="2800" dirty="0" smtClean="0"/>
              <a:t> κύτταρα (Μύκητες, πρωτόζωα ή </a:t>
            </a:r>
            <a:r>
              <a:rPr lang="el-GR" sz="2800" dirty="0" err="1" smtClean="0"/>
              <a:t>έλμινθες</a:t>
            </a:r>
            <a:r>
              <a:rPr lang="el-GR" sz="2800" dirty="0" smtClean="0"/>
              <a:t>),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 err="1" smtClean="0"/>
              <a:t>Προκαρυωτικά</a:t>
            </a:r>
            <a:r>
              <a:rPr lang="el-GR" sz="2800" dirty="0" smtClean="0"/>
              <a:t> κύτταρα  (Βακτήρια ) και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800" dirty="0" smtClean="0"/>
              <a:t> Ιοί.</a:t>
            </a:r>
          </a:p>
          <a:p>
            <a:pPr>
              <a:lnSpc>
                <a:spcPct val="120000"/>
              </a:lnSpc>
              <a:buNone/>
            </a:pPr>
            <a:r>
              <a:rPr lang="el-GR" sz="2800" dirty="0" smtClean="0"/>
              <a:t>Η ομάδα των μικροοργανισμών </a:t>
            </a:r>
          </a:p>
          <a:p>
            <a:pPr>
              <a:lnSpc>
                <a:spcPct val="120000"/>
              </a:lnSpc>
              <a:buNone/>
            </a:pPr>
            <a:r>
              <a:rPr lang="el-GR" sz="2800" dirty="0" smtClean="0"/>
              <a:t>    περιλαμβάνει</a:t>
            </a:r>
            <a:r>
              <a:rPr lang="en-US" sz="2800" dirty="0" smtClean="0"/>
              <a:t>: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800" dirty="0" smtClean="0"/>
              <a:t>Τα βακτήρια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800" dirty="0" smtClean="0"/>
              <a:t>Τους μύκητες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800" dirty="0" smtClean="0"/>
              <a:t>Τα πρωτόζωα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800" dirty="0" smtClean="0"/>
              <a:t>Τα </a:t>
            </a:r>
            <a:r>
              <a:rPr lang="el-GR" sz="2800" dirty="0" err="1" smtClean="0"/>
              <a:t>φύκη</a:t>
            </a:r>
            <a:endParaRPr lang="el-GR" sz="2800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800" dirty="0" smtClean="0"/>
              <a:t>Τους ιούς 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/>
          <a:srcRect b="7348"/>
          <a:stretch>
            <a:fillRect/>
          </a:stretch>
        </p:blipFill>
        <p:spPr>
          <a:xfrm>
            <a:off x="5357818" y="3071810"/>
            <a:ext cx="2962289" cy="3057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42898" y="357166"/>
            <a:ext cx="8258204" cy="61436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000" b="1" u="sng" dirty="0" smtClean="0"/>
              <a:t>Μετάδοση μικροοργανισμών εντός του νοσοκομείου</a:t>
            </a:r>
          </a:p>
          <a:p>
            <a:pPr algn="ctr">
              <a:buNone/>
            </a:pPr>
            <a:endParaRPr lang="el-GR" sz="2800" b="1" u="sng" dirty="0" smtClean="0"/>
          </a:p>
          <a:p>
            <a:pPr marL="514350" indent="-514350" algn="ctr">
              <a:buNone/>
            </a:pPr>
            <a:r>
              <a:rPr lang="el-GR" b="1" dirty="0" smtClean="0"/>
              <a:t>1. Επαφή: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l-GR" dirty="0" smtClean="0"/>
              <a:t>Άμεση: κατά τη φροντίδα του ασθενούς (νοσηλεία, αλλαγή θέσης, φυσικοθεραπεία) αλλά και κατά την επαφή/συναναστροφή μεταξύ των ασθενών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l-GR" dirty="0" smtClean="0"/>
              <a:t>Έμμεση: μολυσμένα αντικείμενα και επιφάνειες (βελόνες, πιεσόμετρα, θερμόμετρα, στηθοσκόπια, χειρουργικά εργαλεία, αναπνευστήρες, ιματισμός)</a:t>
            </a:r>
          </a:p>
          <a:p>
            <a:pPr marL="514350" indent="-514350" algn="ctr">
              <a:buNone/>
            </a:pPr>
            <a:r>
              <a:rPr lang="el-GR" b="1" dirty="0" smtClean="0"/>
              <a:t>2. Σταγονίδια</a:t>
            </a:r>
            <a:r>
              <a:rPr lang="el-GR" dirty="0" smtClean="0"/>
              <a:t>: </a:t>
            </a:r>
          </a:p>
          <a:p>
            <a:pPr marL="514350" indent="-514350" algn="just">
              <a:buNone/>
            </a:pPr>
            <a:r>
              <a:rPr lang="el-GR" dirty="0" smtClean="0"/>
              <a:t>        Από τις εκκρίσεις των βλεννογόνων (βήχας, </a:t>
            </a:r>
            <a:r>
              <a:rPr lang="el-GR" dirty="0" err="1" smtClean="0"/>
              <a:t>πταρνός</a:t>
            </a:r>
            <a:r>
              <a:rPr lang="el-GR" dirty="0" smtClean="0"/>
              <a:t>, αναρροφήσεις, διασωλήνωση, βρογχοσκόπηση). Κατακάθονται και μολύνουν τις επιφάνειες γύρω από τον ασθενή.</a:t>
            </a:r>
            <a:endParaRPr lang="el-G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714356"/>
            <a:ext cx="7886728" cy="5295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/>
              <a:t>3. </a:t>
            </a:r>
            <a:r>
              <a:rPr lang="el-GR" b="1" dirty="0" err="1" smtClean="0"/>
              <a:t>Αερογενής</a:t>
            </a:r>
            <a:endParaRPr lang="el-GR" b="1" dirty="0" smtClean="0"/>
          </a:p>
          <a:p>
            <a:pPr algn="just">
              <a:buNone/>
            </a:pPr>
            <a:r>
              <a:rPr lang="el-GR" dirty="0" smtClean="0"/>
              <a:t>   Οι μικροοργανισμοί μεταφέρονται με αιωρούμενους πυρήνες σταγονιδίων (0,1 &lt;δ&lt; 5 </a:t>
            </a:r>
            <a:r>
              <a:rPr lang="el-GR" dirty="0" err="1" smtClean="0"/>
              <a:t>μm</a:t>
            </a:r>
            <a:r>
              <a:rPr lang="el-GR" dirty="0" smtClean="0"/>
              <a:t>) τα οποία έχουν εξατμιστεί και παραμένουν στον αέρα για ώρες (δεν κατακάθονται). Μπορούν να παρασυρθούν από ρεύματα αέρα και τα εισπνέουν άτομα στο ίδιο δωμάτιο αλλά και σε απόσταση αρκετών μέτρων </a:t>
            </a:r>
          </a:p>
          <a:p>
            <a:pPr algn="ctr">
              <a:buNone/>
            </a:pPr>
            <a:r>
              <a:rPr lang="el-GR" b="1" dirty="0" smtClean="0"/>
              <a:t>4. Μέσω προϊόντων αίματος</a:t>
            </a:r>
          </a:p>
          <a:p>
            <a:pPr algn="just">
              <a:buNone/>
            </a:pPr>
            <a:r>
              <a:rPr lang="el-GR" dirty="0" smtClean="0"/>
              <a:t>    Με τη μετάγγιση συστατικών αίματος (ερυθρά, αιμοπετάλια, πλάσμα) ή παραγώγων πλάσματος (γ-</a:t>
            </a:r>
            <a:r>
              <a:rPr lang="el-GR" dirty="0" err="1" smtClean="0"/>
              <a:t>σφαιρίν</a:t>
            </a:r>
            <a:r>
              <a:rPr lang="el-GR" dirty="0" smtClean="0"/>
              <a:t>η) που είναι μολυσμένα με παθογόνους μικροοργανισμούς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597683"/>
            <a:ext cx="7772400" cy="56626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l-GR" sz="4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l-GR" sz="4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l-GR" sz="4000" b="1" i="1" dirty="0" smtClean="0">
                <a:solidFill>
                  <a:schemeClr val="accent6">
                    <a:lumMod val="50000"/>
                  </a:schemeClr>
                </a:solidFill>
              </a:rPr>
              <a:t>ΠΡΟΛΗΨΗ ΜΕΤΑΔΟΣΗΣ ΛΟΙΜΩΞΕΩΝ (ΠΡΟΦΥΛΑΞΕΙΣ)</a:t>
            </a:r>
            <a:endParaRPr lang="el-GR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842968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8429684" cy="296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7815290" cy="52864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/>
              <a:t>Η </a:t>
            </a:r>
            <a:r>
              <a:rPr lang="el-GR" u="sng" dirty="0" smtClean="0"/>
              <a:t>μειονότητα</a:t>
            </a:r>
            <a:r>
              <a:rPr lang="el-GR" dirty="0" smtClean="0"/>
              <a:t> των μικροβίων έχει </a:t>
            </a:r>
            <a:r>
              <a:rPr lang="el-GR" dirty="0" err="1" smtClean="0"/>
              <a:t>παθογόνες</a:t>
            </a:r>
            <a:r>
              <a:rPr lang="el-GR" dirty="0" smtClean="0"/>
              <a:t> ιδιότητες.</a:t>
            </a:r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Μικροοργανισμοί υπάρχουν </a:t>
            </a:r>
            <a:r>
              <a:rPr lang="el-GR" u="sng" dirty="0" smtClean="0"/>
              <a:t>στο περιβάλλον, στον αέρα, στο νερό, στα τρόφιμα, και στο σώμα μας.</a:t>
            </a:r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b="1" dirty="0" smtClean="0"/>
              <a:t>ΑΛΛΑ</a:t>
            </a:r>
            <a:r>
              <a:rPr lang="el-GR" dirty="0" smtClean="0"/>
              <a:t> τα μικρόβια τα οποία υπό άλλες συνθήκες δεν θα αποτελούσαν απειλή για έναν υγιή άνθρωπο, μπορούν να βλάψουν σοβαρά έναν νοσηλευόμενο ασθενή, του οποίου ο οργανισμός είναι εξασθενημένος.</a:t>
            </a:r>
          </a:p>
          <a:p>
            <a:pPr algn="just">
              <a:buNone/>
            </a:pPr>
            <a:r>
              <a:rPr lang="el-GR" dirty="0" smtClean="0"/>
              <a:t>   </a:t>
            </a:r>
          </a:p>
          <a:p>
            <a:pPr algn="just">
              <a:buNone/>
            </a:pPr>
            <a:r>
              <a:rPr lang="el-GR" dirty="0" smtClean="0"/>
              <a:t>   </a:t>
            </a:r>
            <a:r>
              <a:rPr lang="en-US" dirty="0" smtClean="0"/>
              <a:t> </a:t>
            </a:r>
            <a:r>
              <a:rPr lang="el-GR" dirty="0" smtClean="0"/>
              <a:t>Οι νοσηλευτές χρειάζεται να διαθέτουν τις κατάλληλες γνώσεις προκειμένου να προστατεύσουν του ασθενείς τους.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ΒΑΚΤΗΡΙΑ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/>
              <a:t>Απλοί μονοκύτταροι οργανισμοί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err="1" smtClean="0"/>
              <a:t>Προκαρυωτικά</a:t>
            </a:r>
            <a:r>
              <a:rPr lang="el-GR" dirty="0" smtClean="0"/>
              <a:t> (το γενετικό τους υλικό δεν περικλείεται από μεμβράνη)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Μορφές</a:t>
            </a:r>
            <a:r>
              <a:rPr lang="en-US" dirty="0" smtClean="0"/>
              <a:t>:</a:t>
            </a:r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err="1" smtClean="0"/>
              <a:t>Βάκιλλοι</a:t>
            </a:r>
            <a:r>
              <a:rPr lang="el-GR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Κόκκοι 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Σπειροειδή 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Τρέφονται με οργανικές ενώσεις, προϊόντα είτε ζωντανών είτε νεκρών οργανισμών </a:t>
            </a:r>
            <a:endParaRPr lang="el-GR" dirty="0"/>
          </a:p>
        </p:txBody>
      </p:sp>
      <p:pic>
        <p:nvPicPr>
          <p:cNvPr id="4" name="3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500306"/>
            <a:ext cx="3357586" cy="237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GRAM </a:t>
            </a:r>
            <a:r>
              <a:rPr lang="el-GR" dirty="0" smtClean="0"/>
              <a:t>ΘΕΤΙΚΑ ΚΑΙ </a:t>
            </a:r>
            <a:r>
              <a:rPr lang="en-US" dirty="0" smtClean="0"/>
              <a:t>GRAM </a:t>
            </a:r>
            <a:r>
              <a:rPr lang="el-GR" dirty="0" smtClean="0"/>
              <a:t>ΑΡΝΗΤΙΚΑ ΒΑΚΤΗΡΙΑ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785926"/>
            <a:ext cx="7772400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l-GR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GRAM </a:t>
            </a:r>
            <a:r>
              <a:rPr lang="el-GR" b="1" dirty="0" smtClean="0"/>
              <a:t>θετικά </a:t>
            </a:r>
            <a:r>
              <a:rPr lang="el-GR" dirty="0" smtClean="0"/>
              <a:t>βακτήρια</a:t>
            </a:r>
            <a:r>
              <a:rPr lang="en-US" dirty="0" smtClean="0"/>
              <a:t>: </a:t>
            </a:r>
            <a:r>
              <a:rPr lang="el-GR" dirty="0" smtClean="0"/>
              <a:t>διαθέτουν κυτταρικό τοίχωμα το οποίο αποτελείται κυρίως από </a:t>
            </a:r>
            <a:r>
              <a:rPr lang="el-GR" dirty="0" err="1" smtClean="0"/>
              <a:t>πεπτιδογλυκάνες</a:t>
            </a:r>
            <a:r>
              <a:rPr lang="el-GR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GRAM</a:t>
            </a:r>
            <a:r>
              <a:rPr lang="el-GR" b="1" dirty="0" smtClean="0"/>
              <a:t> αρνητικά </a:t>
            </a:r>
            <a:r>
              <a:rPr lang="el-GR" dirty="0" smtClean="0"/>
              <a:t>βακτήρια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sz="2400" dirty="0" smtClean="0"/>
              <a:t>τα κυτταρικά τοιχώματα τους αποτελούνται από </a:t>
            </a:r>
            <a:r>
              <a:rPr lang="el-GR" sz="2400" u="sng" dirty="0" smtClean="0"/>
              <a:t>δυο στρώσεις</a:t>
            </a:r>
            <a:r>
              <a:rPr lang="el-GR" sz="2400" dirty="0" smtClean="0"/>
              <a:t>, ένα λεπτό </a:t>
            </a:r>
            <a:r>
              <a:rPr lang="el-GR" sz="2400" dirty="0" err="1" smtClean="0"/>
              <a:t>στρώµα</a:t>
            </a:r>
            <a:r>
              <a:rPr lang="el-GR" sz="2400" dirty="0" smtClean="0"/>
              <a:t> από </a:t>
            </a:r>
            <a:r>
              <a:rPr lang="el-GR" sz="2400" dirty="0" err="1" smtClean="0"/>
              <a:t>πεπτιδογλυκάνες</a:t>
            </a:r>
            <a:r>
              <a:rPr lang="el-GR" sz="2400" dirty="0" smtClean="0"/>
              <a:t> και µια εξωτερική µ</a:t>
            </a:r>
            <a:r>
              <a:rPr lang="el-GR" sz="2400" dirty="0" err="1" smtClean="0"/>
              <a:t>εµβράνη</a:t>
            </a:r>
            <a:r>
              <a:rPr lang="el-GR" sz="2400" dirty="0" smtClean="0"/>
              <a:t> από </a:t>
            </a:r>
            <a:r>
              <a:rPr lang="el-GR" sz="2400" dirty="0" err="1" smtClean="0"/>
              <a:t>λιποπρωτεΐνες</a:t>
            </a:r>
            <a:r>
              <a:rPr lang="el-GR" sz="2400" dirty="0" smtClean="0"/>
              <a:t> και </a:t>
            </a:r>
            <a:r>
              <a:rPr lang="el-GR" sz="2400" u="sng" dirty="0" err="1" smtClean="0"/>
              <a:t>λιποπολυσακχαρίτες</a:t>
            </a:r>
            <a:r>
              <a:rPr lang="el-GR" sz="2400" u="sng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-142900"/>
            <a:ext cx="7772400" cy="1143000"/>
          </a:xfrm>
        </p:spPr>
        <p:txBody>
          <a:bodyPr/>
          <a:lstStyle/>
          <a:p>
            <a:pPr algn="ctr"/>
            <a:r>
              <a:rPr lang="el-GR" dirty="0" smtClean="0"/>
              <a:t>ΒΑΚΤΗΡΙΑΚΟΙ ΣΠΟΡΟΙ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86808" cy="557216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900" dirty="0" smtClean="0"/>
              <a:t>Τα βακτήρια στην πλειονότητά τους είναι ενεργά σε θερμοκρασία μεγαλύτερη των +5°C. Το ανώτατο όριο δραστηριότητας των βακτηρίων είναι η θερμοκρασία των +37°C (θερμοκρασία ανθρώπινου οργανισμού). Όταν η θερμοκρασία ξεπεράσει τους +70°C τα βακτήρια πεθαίνουν ή καθίστανται ανενεργά. Σε πολύ χαμηλές θερμοκρασίες παρατηρείται μια μορφή χειμερίας νάρκης που ονομάζεται </a:t>
            </a:r>
            <a:r>
              <a:rPr lang="el-GR" sz="2900" b="1" dirty="0" err="1" smtClean="0"/>
              <a:t>βακτηριακός</a:t>
            </a:r>
            <a:r>
              <a:rPr lang="el-GR" sz="2900" b="1" dirty="0" smtClean="0"/>
              <a:t> σπόρος</a:t>
            </a:r>
            <a:r>
              <a:rPr lang="el-GR" sz="2900" dirty="0" smtClean="0"/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900" dirty="0" smtClean="0"/>
              <a:t>Σπόρους δεν έχουν όλα τα βακτήρια. Μερικά βακτήρια όπως οι αερόβιοι </a:t>
            </a:r>
            <a:r>
              <a:rPr lang="el-GR" sz="2900" dirty="0" err="1" smtClean="0"/>
              <a:t>βάκιλλοι</a:t>
            </a:r>
            <a:r>
              <a:rPr lang="el-GR" sz="2900" dirty="0" smtClean="0"/>
              <a:t> και τα αναερόβια </a:t>
            </a:r>
            <a:r>
              <a:rPr lang="el-GR" sz="2900" dirty="0" err="1" smtClean="0"/>
              <a:t>κλωστηρίδια</a:t>
            </a:r>
            <a:r>
              <a:rPr lang="el-GR" sz="2900" dirty="0" smtClean="0"/>
              <a:t> φέρουν </a:t>
            </a:r>
            <a:r>
              <a:rPr lang="el-GR" sz="2900" dirty="0" err="1" smtClean="0"/>
              <a:t>ενδοσπόρους</a:t>
            </a:r>
            <a:r>
              <a:rPr lang="el-GR" sz="2900" dirty="0" smtClean="0"/>
              <a:t> ή μετασχηματίζονται σε σπόρους όταν οι συνθήκες του περιβάλλοντος είναι </a:t>
            </a:r>
            <a:r>
              <a:rPr lang="el-GR" sz="2900" b="1" dirty="0" smtClean="0"/>
              <a:t>αντίξοες</a:t>
            </a:r>
            <a:r>
              <a:rPr lang="el-GR" sz="2900" dirty="0" smtClean="0"/>
              <a:t>. Ο σπόρος αποτελεί μία </a:t>
            </a:r>
            <a:r>
              <a:rPr lang="el-GR" sz="2900" u="sng" dirty="0" smtClean="0"/>
              <a:t>ανθεκτική μορφή του βακτηρίου </a:t>
            </a:r>
            <a:r>
              <a:rPr lang="el-GR" sz="2900" dirty="0" smtClean="0"/>
              <a:t>που χάρη στα </a:t>
            </a:r>
            <a:r>
              <a:rPr lang="el-GR" sz="2900" b="1" dirty="0" smtClean="0"/>
              <a:t>παχιά του τοιχώματα </a:t>
            </a:r>
            <a:r>
              <a:rPr lang="el-GR" sz="2900" dirty="0" smtClean="0"/>
              <a:t>και στο </a:t>
            </a:r>
            <a:r>
              <a:rPr lang="el-GR" sz="2900" b="1" dirty="0" smtClean="0"/>
              <a:t>μικρό ποσοστό νερού</a:t>
            </a:r>
            <a:r>
              <a:rPr lang="el-GR" sz="2900" dirty="0" smtClean="0"/>
              <a:t> που περιέχει εξασφαλίζει την επιβίωση και τη διαιώνιση του είδους για πολύ μεγάλα χρονικά διαστήματα, μήνες ακόμη και χρόνια. Η επαναφορά στην βλαστική μορφή του βακτηρίου γίνεται όταν οι συνθήκες του περιβάλλοντος είναι οι κατάλληλες για την διαβίωσή του.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900" dirty="0" smtClean="0"/>
              <a:t>Οι σπόροι χαρακτηρίζονται από την μεγάλη αντοχή στις χημικές απολυμαντικές ουσίες, στην πολύ υψηλή ή πολύ χαμηλή θερμοκρασία, στην υγρασία και στην απορρόφηση υπεριώδους ακτινοβολίας.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ctr"/>
            <a:r>
              <a:rPr lang="el-GR" dirty="0" smtClean="0"/>
              <a:t>ΜΥΚΗΤΕΣ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714488"/>
            <a:ext cx="7772400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dirty="0" err="1" smtClean="0"/>
              <a:t>Ευκαρυωτικοί</a:t>
            </a:r>
            <a:r>
              <a:rPr lang="el-GR" dirty="0" smtClean="0"/>
              <a:t> οργανισμοί (διακριτό πυρήνα)</a:t>
            </a:r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Ο πυρήνας με το γενετικό υλικό περιβάλλεται από την πυρηνική μεμβράνη </a:t>
            </a:r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Οι τυπικές μορφές μυκήτων είναι οι μούχλες</a:t>
            </a:r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Τρέφονται με απορρόφηση υγρών και ουσιών από</a:t>
            </a:r>
            <a:r>
              <a:rPr lang="en-US" dirty="0" smtClean="0"/>
              <a:t> </a:t>
            </a:r>
            <a:r>
              <a:rPr lang="el-GR" dirty="0" smtClean="0"/>
              <a:t>το περιβάλλον τους</a:t>
            </a:r>
            <a:r>
              <a:rPr lang="en-US" dirty="0" smtClean="0"/>
              <a:t> (</a:t>
            </a:r>
            <a:r>
              <a:rPr lang="el-GR" dirty="0" smtClean="0"/>
              <a:t>έδαφος, ξενιστής κοκ)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pPr algn="ctr"/>
            <a:r>
              <a:rPr lang="el-GR" i="1" dirty="0" smtClean="0"/>
              <a:t>ΠΡΩΤΟΖΩΑ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14336" y="1285860"/>
            <a:ext cx="8115328" cy="5286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dirty="0" smtClean="0"/>
              <a:t>Μονοκύτταροι </a:t>
            </a:r>
            <a:r>
              <a:rPr lang="el-GR" dirty="0" err="1" smtClean="0"/>
              <a:t>ευκαρυωτικοί</a:t>
            </a:r>
            <a:r>
              <a:rPr lang="el-GR" dirty="0" smtClean="0"/>
              <a:t> οργανισμοί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dirty="0" smtClean="0"/>
              <a:t>Αυτόβουλη κίνηση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dirty="0" err="1" smtClean="0"/>
              <a:t>Αυτότροφοι</a:t>
            </a:r>
            <a:r>
              <a:rPr lang="el-GR" dirty="0" smtClean="0"/>
              <a:t> ή </a:t>
            </a:r>
            <a:r>
              <a:rPr lang="el-GR" dirty="0" err="1" smtClean="0"/>
              <a:t>ετερότροφοι</a:t>
            </a:r>
            <a:r>
              <a:rPr lang="el-GR" dirty="0" smtClean="0"/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l-GR" dirty="0" smtClean="0"/>
              <a:t>Μετακινούνται με τη βοήθεια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l-GR" dirty="0" err="1" smtClean="0"/>
              <a:t>Ψευδοποδίων</a:t>
            </a:r>
            <a:r>
              <a:rPr lang="el-G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Μαστιγίων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Βλεφαρίδων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Μετάδοση </a:t>
            </a:r>
            <a:r>
              <a:rPr lang="en-US" dirty="0" smtClean="0"/>
              <a:t>: </a:t>
            </a:r>
            <a:r>
              <a:rPr lang="el-GR" dirty="0" smtClean="0"/>
              <a:t>πόσιμο νερό, τσίμπημα, κόπρανα</a:t>
            </a:r>
          </a:p>
          <a:p>
            <a:endParaRPr lang="el-GR" dirty="0"/>
          </a:p>
        </p:txBody>
      </p:sp>
      <p:pic>
        <p:nvPicPr>
          <p:cNvPr id="4" name="3 - Εικόνα" descr="protozoa-3-494x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500306"/>
            <a:ext cx="3500462" cy="2725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745</TotalTime>
  <Words>1475</Words>
  <Application>Microsoft Office PowerPoint</Application>
  <PresentationFormat>Προβολή στην οθόνη (4:3)</PresentationFormat>
  <Paragraphs>182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Δικαιοσύνη</vt:lpstr>
      <vt:lpstr>ΑΠΟΣΤΕΙΡΩΣΗ-ΑΠΟΛΥΜΑΝΣΗ</vt:lpstr>
      <vt:lpstr>Διαφάνεια 2</vt:lpstr>
      <vt:lpstr>Διαφάνεια 3</vt:lpstr>
      <vt:lpstr>Διαφάνεια 4</vt:lpstr>
      <vt:lpstr>ΒΑΚΤΗΡΙΑ</vt:lpstr>
      <vt:lpstr>GRAM ΘΕΤΙΚΑ ΚΑΙ GRAM ΑΡΝΗΤΙΚΑ ΒΑΚΤΗΡΙΑ</vt:lpstr>
      <vt:lpstr>ΒΑΚΤΗΡΙΑΚΟΙ ΣΠΟΡΟΙ</vt:lpstr>
      <vt:lpstr>ΜΥΚΗΤΕΣ</vt:lpstr>
      <vt:lpstr>ΠΡΩΤΟΖΩΑ</vt:lpstr>
      <vt:lpstr>ΙΟΙ </vt:lpstr>
      <vt:lpstr>ΦΥΚΗ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ΑΠΟΣΤΕΙΡΩΣΗ-ΑΠΟΛΥΜΑΝΣΗ</dc:title>
  <dc:creator>user</dc:creator>
  <cp:lastModifiedBy>user</cp:lastModifiedBy>
  <cp:revision>29</cp:revision>
  <dcterms:created xsi:type="dcterms:W3CDTF">2023-10-05T20:17:51Z</dcterms:created>
  <dcterms:modified xsi:type="dcterms:W3CDTF">2023-11-18T17:55:31Z</dcterms:modified>
</cp:coreProperties>
</file>