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60" r:id="rId3"/>
    <p:sldId id="266" r:id="rId4"/>
    <p:sldId id="261" r:id="rId5"/>
    <p:sldId id="258" r:id="rId6"/>
    <p:sldId id="259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405AE-8B82-483F-BC78-1408D31EC84C}" type="datetimeFigureOut">
              <a:rPr lang="el-GR" smtClean="0"/>
              <a:pPr/>
              <a:t>4/12/2023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C629B8-B73D-40FA-87AB-03908A75BA4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405AE-8B82-483F-BC78-1408D31EC84C}" type="datetimeFigureOut">
              <a:rPr lang="el-GR" smtClean="0"/>
              <a:pPr/>
              <a:t>4/12/2023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29B8-B73D-40FA-87AB-03908A75BA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4C629B8-B73D-40FA-87AB-03908A75BA4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405AE-8B82-483F-BC78-1408D31EC84C}" type="datetimeFigureOut">
              <a:rPr lang="el-GR" smtClean="0"/>
              <a:pPr/>
              <a:t>4/12/2023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405AE-8B82-483F-BC78-1408D31EC84C}" type="datetimeFigureOut">
              <a:rPr lang="el-GR" smtClean="0"/>
              <a:pPr/>
              <a:t>4/12/2023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4C629B8-B73D-40FA-87AB-03908A75BA4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405AE-8B82-483F-BC78-1408D31EC84C}" type="datetimeFigureOut">
              <a:rPr lang="el-GR" smtClean="0"/>
              <a:pPr/>
              <a:t>4/12/2023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C629B8-B73D-40FA-87AB-03908A75BA4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8B405AE-8B82-483F-BC78-1408D31EC84C}" type="datetimeFigureOut">
              <a:rPr lang="el-GR" smtClean="0"/>
              <a:pPr/>
              <a:t>4/12/2023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29B8-B73D-40FA-87AB-03908A75BA4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405AE-8B82-483F-BC78-1408D31EC84C}" type="datetimeFigureOut">
              <a:rPr lang="el-GR" smtClean="0"/>
              <a:pPr/>
              <a:t>4/12/2023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4C629B8-B73D-40FA-87AB-03908A75BA4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405AE-8B82-483F-BC78-1408D31EC84C}" type="datetimeFigureOut">
              <a:rPr lang="el-GR" smtClean="0"/>
              <a:pPr/>
              <a:t>4/12/2023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4C629B8-B73D-40FA-87AB-03908A75BA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405AE-8B82-483F-BC78-1408D31EC84C}" type="datetimeFigureOut">
              <a:rPr lang="el-GR" smtClean="0"/>
              <a:pPr/>
              <a:t>4/12/2023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C629B8-B73D-40FA-87AB-03908A75BA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C629B8-B73D-40FA-87AB-03908A75BA4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405AE-8B82-483F-BC78-1408D31EC84C}" type="datetimeFigureOut">
              <a:rPr lang="el-GR" smtClean="0"/>
              <a:pPr/>
              <a:t>4/12/2023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4C629B8-B73D-40FA-87AB-03908A75BA4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8B405AE-8B82-483F-BC78-1408D31EC84C}" type="datetimeFigureOut">
              <a:rPr lang="el-GR" smtClean="0"/>
              <a:pPr/>
              <a:t>4/12/2023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8B405AE-8B82-483F-BC78-1408D31EC84C}" type="datetimeFigureOut">
              <a:rPr lang="el-GR" smtClean="0"/>
              <a:pPr/>
              <a:t>4/12/2023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C629B8-B73D-40FA-87AB-03908A75BA4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107257" y="3357562"/>
            <a:ext cx="6929486" cy="2786082"/>
          </a:xfrm>
        </p:spPr>
        <p:txBody>
          <a:bodyPr>
            <a:normAutofit/>
          </a:bodyPr>
          <a:lstStyle/>
          <a:p>
            <a:r>
              <a:rPr lang="el-GR" dirty="0" smtClean="0"/>
              <a:t>ΕΙΔΗ </a:t>
            </a:r>
            <a:r>
              <a:rPr lang="el-GR" dirty="0" smtClean="0"/>
              <a:t>ΑΠΟΛΥΜΑΝΤΙΚΩΝ-ΚΑΤΗΓΟΡΙΕΣ-ΑΠΟΛΥΜΑΝΣΗ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pPr algn="r"/>
            <a:endParaRPr lang="el-GR" sz="1050" dirty="0" smtClean="0"/>
          </a:p>
          <a:p>
            <a:pPr algn="r"/>
            <a:endParaRPr lang="el-GR" sz="1050" dirty="0" smtClean="0"/>
          </a:p>
          <a:p>
            <a:pPr algn="r"/>
            <a:endParaRPr lang="el-GR" sz="1050" dirty="0" smtClean="0"/>
          </a:p>
          <a:p>
            <a:pPr algn="r"/>
            <a:endParaRPr lang="el-GR" sz="1050" dirty="0" smtClean="0"/>
          </a:p>
          <a:p>
            <a:pPr algn="r"/>
            <a:endParaRPr lang="el-GR" sz="1050" dirty="0" smtClean="0"/>
          </a:p>
          <a:p>
            <a:pPr algn="r"/>
            <a:r>
              <a:rPr lang="el-GR" sz="1050" dirty="0" err="1" smtClean="0"/>
              <a:t>Σουρλιγγα</a:t>
            </a:r>
            <a:r>
              <a:rPr lang="el-GR" sz="1050" dirty="0" smtClean="0"/>
              <a:t> </a:t>
            </a:r>
            <a:r>
              <a:rPr lang="el-GR" sz="1050" dirty="0" err="1" smtClean="0"/>
              <a:t>γεωργια</a:t>
            </a:r>
            <a:endParaRPr lang="el-GR" sz="1050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ΑΠΟΛΥΜΑΝΣΗ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Βασικοί κανόνες προστασίας κατά τη χρήση των απολυμαντικών 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Αποφυγή άμεσης επαφής με το δέρμα, με τη χρήση γαντιών, πλύσιμο των χεριών, χρήση κλειστών υποδημάτων.</a:t>
            </a:r>
          </a:p>
          <a:p>
            <a:endParaRPr lang="el-GR" dirty="0" smtClean="0"/>
          </a:p>
          <a:p>
            <a:r>
              <a:rPr lang="el-GR" dirty="0" smtClean="0"/>
              <a:t> Αποφυγή εισπνοής ατμών ή λεπτής σκόνης με προετοιμασία σε χώρους με απαγωγή αέρα, ή χρήση μάσκας. </a:t>
            </a:r>
          </a:p>
          <a:p>
            <a:endParaRPr lang="el-GR" dirty="0" smtClean="0"/>
          </a:p>
          <a:p>
            <a:r>
              <a:rPr lang="el-GR" dirty="0" smtClean="0"/>
              <a:t>Αποφυγή επαφής με τον επιπεφυκότα με χρήση γυαλιών κατά τη διάλυση.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Απολύμανση 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l-GR" b="1" dirty="0" smtClean="0"/>
              <a:t>   </a:t>
            </a:r>
          </a:p>
          <a:p>
            <a:pPr algn="just">
              <a:buNone/>
            </a:pPr>
            <a:r>
              <a:rPr lang="el-GR" b="1" dirty="0" smtClean="0"/>
              <a:t>   Απολύμανση</a:t>
            </a:r>
            <a:r>
              <a:rPr lang="el-GR" dirty="0" smtClean="0"/>
              <a:t> είναι η διαδικασία με την οποία επιτυγχάνεται η καταστροφή των παθογόνων μικροοργανισμών αλλά όχι των ανθεκτικών τους μορφών (π.χ. σπόροι) με χημικά μέσα (π.χ. αλκοόλη) ή φυσικά σε αντικείμενα, εργαλεία και επιφάνειες. </a:t>
            </a:r>
          </a:p>
          <a:p>
            <a:pPr algn="just">
              <a:buNone/>
            </a:pPr>
            <a:r>
              <a:rPr lang="el-GR" dirty="0" smtClean="0"/>
              <a:t>    Καλύπτει ένα ευρύ </a:t>
            </a:r>
            <a:r>
              <a:rPr lang="el-GR" dirty="0" err="1" smtClean="0"/>
              <a:t>φάσµα</a:t>
            </a:r>
            <a:r>
              <a:rPr lang="el-GR" dirty="0" smtClean="0"/>
              <a:t> ανάλογα µε το επίπεδο </a:t>
            </a:r>
            <a:r>
              <a:rPr lang="el-GR" dirty="0" err="1" smtClean="0"/>
              <a:t>απολύµανσης</a:t>
            </a:r>
            <a:r>
              <a:rPr lang="el-GR" dirty="0" smtClean="0"/>
              <a:t> που </a:t>
            </a:r>
            <a:r>
              <a:rPr lang="el-GR" dirty="0" err="1" smtClean="0"/>
              <a:t>κυµαίνεται</a:t>
            </a:r>
            <a:r>
              <a:rPr lang="el-GR" dirty="0" smtClean="0"/>
              <a:t> από τη </a:t>
            </a:r>
            <a:r>
              <a:rPr lang="el-GR" dirty="0" err="1" smtClean="0"/>
              <a:t>σποροκτονία</a:t>
            </a:r>
            <a:r>
              <a:rPr lang="el-GR" dirty="0" smtClean="0"/>
              <a:t> έως τη µ</a:t>
            </a:r>
            <a:r>
              <a:rPr lang="el-GR" dirty="0" err="1" smtClean="0"/>
              <a:t>είωση</a:t>
            </a:r>
            <a:r>
              <a:rPr lang="el-GR" dirty="0" smtClean="0"/>
              <a:t> του </a:t>
            </a:r>
            <a:r>
              <a:rPr lang="el-GR" dirty="0" err="1" smtClean="0"/>
              <a:t>αριθµού</a:t>
            </a:r>
            <a:r>
              <a:rPr lang="el-GR" dirty="0" smtClean="0"/>
              <a:t> των µ</a:t>
            </a:r>
            <a:r>
              <a:rPr lang="el-GR" dirty="0" err="1" smtClean="0"/>
              <a:t>ικροβίων</a:t>
            </a:r>
            <a:r>
              <a:rPr lang="el-GR" dirty="0" smtClean="0"/>
              <a:t>. 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Ταξινόμηση Νοσοκομειακών χώρων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85720" y="1428736"/>
            <a:ext cx="8503920" cy="511666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l-GR" b="1" dirty="0" smtClean="0"/>
              <a:t>Υψηλού κινδύνου </a:t>
            </a:r>
            <a:endParaRPr lang="el-GR" b="1" dirty="0" smtClean="0"/>
          </a:p>
          <a:p>
            <a:pPr algn="just">
              <a:buFont typeface="Arial" pitchFamily="34" charset="0"/>
              <a:buChar char="•"/>
            </a:pPr>
            <a:r>
              <a:rPr lang="el-GR" dirty="0" smtClean="0"/>
              <a:t>Τμήματα </a:t>
            </a:r>
            <a:r>
              <a:rPr lang="el-GR" dirty="0" smtClean="0"/>
              <a:t>Επειγόντων Περιστατικών, Κεντρική Αποστείρωση, Μικροβιολογικά </a:t>
            </a:r>
            <a:r>
              <a:rPr lang="el-GR" dirty="0" smtClean="0"/>
              <a:t>εργαστήρια. </a:t>
            </a:r>
          </a:p>
          <a:p>
            <a:pPr algn="just">
              <a:buFont typeface="Arial" pitchFamily="34" charset="0"/>
              <a:buChar char="•"/>
            </a:pPr>
            <a:r>
              <a:rPr lang="el-GR" dirty="0" smtClean="0"/>
              <a:t>Η </a:t>
            </a:r>
            <a:r>
              <a:rPr lang="el-GR" dirty="0" smtClean="0"/>
              <a:t>καθαριότητα είναι μεγάλης σημασίας και τα αποτελέσματα επιτυγχάνονται με τη συχνή προγραμματισμένη </a:t>
            </a:r>
            <a:r>
              <a:rPr lang="el-GR" dirty="0" smtClean="0"/>
              <a:t>καθαριότητα.</a:t>
            </a:r>
            <a:endParaRPr lang="el-GR" b="1" dirty="0" smtClean="0"/>
          </a:p>
          <a:p>
            <a:pPr algn="just"/>
            <a:r>
              <a:rPr lang="el-GR" b="1" dirty="0" smtClean="0"/>
              <a:t>Μέτριου </a:t>
            </a:r>
            <a:r>
              <a:rPr lang="el-GR" b="1" dirty="0" smtClean="0"/>
              <a:t>κινδύνου </a:t>
            </a:r>
            <a:endParaRPr lang="el-GR" b="1" dirty="0" smtClean="0"/>
          </a:p>
          <a:p>
            <a:pPr algn="just">
              <a:buFont typeface="Arial" pitchFamily="34" charset="0"/>
              <a:buChar char="•"/>
            </a:pPr>
            <a:r>
              <a:rPr lang="el-GR" dirty="0" smtClean="0"/>
              <a:t>Γενικά </a:t>
            </a:r>
            <a:r>
              <a:rPr lang="el-GR" dirty="0" smtClean="0"/>
              <a:t>τμήματα, Μαγειρεία, </a:t>
            </a:r>
            <a:r>
              <a:rPr lang="el-GR" dirty="0" smtClean="0"/>
              <a:t>Φαρμακείο</a:t>
            </a:r>
            <a:r>
              <a:rPr lang="el-GR" dirty="0" smtClean="0"/>
              <a:t>, Αίθουσες αναμονής, Ακτινολογικό, Πλυντήρια </a:t>
            </a:r>
            <a:endParaRPr lang="el-GR" dirty="0" smtClean="0"/>
          </a:p>
          <a:p>
            <a:pPr algn="just">
              <a:buFont typeface="Arial" pitchFamily="34" charset="0"/>
              <a:buChar char="•"/>
            </a:pPr>
            <a:r>
              <a:rPr lang="el-GR" dirty="0" smtClean="0"/>
              <a:t>Η </a:t>
            </a:r>
            <a:r>
              <a:rPr lang="el-GR" dirty="0" smtClean="0"/>
              <a:t>καθαριότητα είναι σημαντική για λόγους υγιεινής και αισθητικής και τα αποτελέσματα θα πρέπει να διατηρούνται με τον τακτικό καθαρισμό σε προγραμματισμένη βάση. </a:t>
            </a:r>
            <a:endParaRPr lang="el-GR" dirty="0" smtClean="0"/>
          </a:p>
          <a:p>
            <a:pPr algn="just"/>
            <a:r>
              <a:rPr lang="el-GR" b="1" dirty="0" smtClean="0"/>
              <a:t>Χαμηλού κινδύνου </a:t>
            </a:r>
          </a:p>
          <a:p>
            <a:pPr algn="just">
              <a:buFont typeface="Arial" pitchFamily="34" charset="0"/>
              <a:buChar char="•"/>
            </a:pPr>
            <a:r>
              <a:rPr lang="el-GR" dirty="0" smtClean="0"/>
              <a:t>Διοικητικές υπηρεσίες, χώροι αρχείου, αποθήκες, χώροι μηχανολογικών εγκαταστάσεων, κουζίνα, τραπεζαρία κοκ.</a:t>
            </a:r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066800"/>
          </a:xfrm>
        </p:spPr>
        <p:txBody>
          <a:bodyPr>
            <a:normAutofit/>
          </a:bodyPr>
          <a:lstStyle/>
          <a:p>
            <a:r>
              <a:rPr lang="el-GR" b="1" dirty="0" smtClean="0"/>
              <a:t>Κατηγοριοποίηση απολυμαντικών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Υψηλού βαθμού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dirty="0" smtClean="0"/>
              <a:t>Καταστρέφουν όλους τους µ</a:t>
            </a:r>
            <a:r>
              <a:rPr lang="el-GR" dirty="0" err="1" smtClean="0"/>
              <a:t>ικροοργανισµούς</a:t>
            </a:r>
            <a:r>
              <a:rPr lang="el-GR" dirty="0" smtClean="0"/>
              <a:t> </a:t>
            </a:r>
            <a:r>
              <a:rPr lang="el-GR" dirty="0" err="1" smtClean="0"/>
              <a:t>συµπεριλαµβανοµένων</a:t>
            </a:r>
            <a:r>
              <a:rPr lang="el-GR" dirty="0" smtClean="0"/>
              <a:t> και των σπόρων. </a:t>
            </a:r>
            <a:endParaRPr lang="en-US" dirty="0" smtClean="0"/>
          </a:p>
          <a:p>
            <a:pPr algn="just">
              <a:buFont typeface="Wingdings" pitchFamily="2" charset="2"/>
              <a:buChar char="Ø"/>
            </a:pPr>
            <a:endParaRPr lang="el-GR" dirty="0" smtClean="0"/>
          </a:p>
          <a:p>
            <a:pPr algn="just">
              <a:buFont typeface="Wingdings" pitchFamily="2" charset="2"/>
              <a:buChar char="Ø"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Ενδιάμεσου βαθμού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dirty="0" smtClean="0"/>
              <a:t>Καταστρέφουν Μ. </a:t>
            </a:r>
            <a:r>
              <a:rPr lang="el-GR" dirty="0" err="1" smtClean="0"/>
              <a:t>φυµατίωσης</a:t>
            </a:r>
            <a:r>
              <a:rPr lang="el-GR" dirty="0" smtClean="0"/>
              <a:t>, βλαστικές µ</a:t>
            </a:r>
            <a:r>
              <a:rPr lang="el-GR" dirty="0" err="1" smtClean="0"/>
              <a:t>ορφές</a:t>
            </a:r>
            <a:r>
              <a:rPr lang="el-GR" dirty="0" smtClean="0"/>
              <a:t> µ</a:t>
            </a:r>
            <a:r>
              <a:rPr lang="el-GR" dirty="0" err="1" smtClean="0"/>
              <a:t>ικροβίων</a:t>
            </a:r>
            <a:r>
              <a:rPr lang="el-GR" dirty="0" smtClean="0"/>
              <a:t>, τους περισσότερους ιούς και µ</a:t>
            </a:r>
            <a:r>
              <a:rPr lang="el-GR" dirty="0" err="1" smtClean="0"/>
              <a:t>ύκητες</a:t>
            </a:r>
            <a:r>
              <a:rPr lang="el-GR" dirty="0" smtClean="0"/>
              <a:t>, αλλά όχι τους σπόρους.</a:t>
            </a:r>
            <a:endParaRPr lang="en-US" dirty="0" smtClean="0"/>
          </a:p>
          <a:p>
            <a:pPr algn="just">
              <a:buFont typeface="Wingdings" pitchFamily="2" charset="2"/>
              <a:buChar char="Ø"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Χαμηλού βαθμού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dirty="0" smtClean="0"/>
              <a:t>Καταστρέφουν τα περισσότερα µ</a:t>
            </a:r>
            <a:r>
              <a:rPr lang="el-GR" dirty="0" err="1" smtClean="0"/>
              <a:t>ικρόβια</a:t>
            </a:r>
            <a:r>
              <a:rPr lang="el-GR" dirty="0" smtClean="0"/>
              <a:t>, µ</a:t>
            </a:r>
            <a:r>
              <a:rPr lang="el-GR" dirty="0" err="1" smtClean="0"/>
              <a:t>ερικούς</a:t>
            </a:r>
            <a:r>
              <a:rPr lang="el-GR" dirty="0" smtClean="0"/>
              <a:t> ιούς και µ</a:t>
            </a:r>
            <a:r>
              <a:rPr lang="el-GR" dirty="0" err="1" smtClean="0"/>
              <a:t>ύκητες</a:t>
            </a:r>
            <a:r>
              <a:rPr lang="el-GR" dirty="0" smtClean="0"/>
              <a:t>, αλλά όχι τους πιο ανθεκτικούς µ</a:t>
            </a:r>
            <a:r>
              <a:rPr lang="el-GR" dirty="0" err="1" smtClean="0"/>
              <a:t>ικροοργανισµούς</a:t>
            </a:r>
            <a:r>
              <a:rPr lang="el-GR" dirty="0" smtClean="0"/>
              <a:t> (Μ. </a:t>
            </a:r>
            <a:r>
              <a:rPr lang="el-GR" dirty="0" err="1" smtClean="0"/>
              <a:t>Φυµατίωσης</a:t>
            </a:r>
            <a:r>
              <a:rPr lang="el-GR" dirty="0" smtClean="0"/>
              <a:t>) και τους σπόρους. 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66800"/>
          </a:xfrm>
        </p:spPr>
        <p:txBody>
          <a:bodyPr>
            <a:noAutofit/>
          </a:bodyPr>
          <a:lstStyle/>
          <a:p>
            <a:pPr algn="just"/>
            <a:r>
              <a:rPr lang="el-GR" sz="2800" b="1" dirty="0" smtClean="0"/>
              <a:t>Παράγοντες που επηρεάζουν την αποτελεσματικότητα των απολυμαντικών 1/2</a:t>
            </a:r>
            <a:endParaRPr lang="el-GR" sz="2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28596" y="1714488"/>
            <a:ext cx="8229600" cy="4668839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b="1" dirty="0" smtClean="0"/>
              <a:t>Συγκέντρωση και θέση</a:t>
            </a:r>
            <a:r>
              <a:rPr lang="en-US" b="1" dirty="0" smtClean="0"/>
              <a:t> </a:t>
            </a:r>
            <a:r>
              <a:rPr lang="el-GR" b="1" dirty="0" smtClean="0"/>
              <a:t>: </a:t>
            </a:r>
            <a:r>
              <a:rPr lang="el-GR" dirty="0" smtClean="0"/>
              <a:t>μικροβιακό φορτίο και επιφάνειες που έρχονται δύσκολα σε επαφή με το απολυμαντικό επηρεάζουν το χρόνο δράσης του απολυμαντικού</a:t>
            </a:r>
            <a:endParaRPr lang="en-US" dirty="0" smtClean="0"/>
          </a:p>
          <a:p>
            <a:pPr algn="just">
              <a:buFont typeface="Wingdings" pitchFamily="2" charset="2"/>
              <a:buChar char="Ø"/>
            </a:pPr>
            <a:endParaRPr lang="el-GR" dirty="0" smtClean="0"/>
          </a:p>
          <a:p>
            <a:pPr algn="just">
              <a:buFont typeface="Wingdings" pitchFamily="2" charset="2"/>
              <a:buChar char="Ø"/>
            </a:pPr>
            <a:r>
              <a:rPr lang="el-GR" b="1" dirty="0" smtClean="0"/>
              <a:t>Φυσικοί και χημικοί παράγοντες</a:t>
            </a:r>
            <a:r>
              <a:rPr lang="en-US" b="1" dirty="0" smtClean="0"/>
              <a:t>: </a:t>
            </a:r>
            <a:r>
              <a:rPr lang="el-GR" dirty="0" smtClean="0"/>
              <a:t>σκληρότητα νερού, </a:t>
            </a:r>
            <a:r>
              <a:rPr lang="en-US" dirty="0" smtClean="0"/>
              <a:t>pH, </a:t>
            </a:r>
            <a:r>
              <a:rPr lang="el-GR" dirty="0" smtClean="0"/>
              <a:t>θερμοκρασία </a:t>
            </a:r>
            <a:r>
              <a:rPr lang="en-US" dirty="0" smtClean="0"/>
              <a:t>(</a:t>
            </a:r>
            <a:r>
              <a:rPr lang="el-GR" dirty="0" smtClean="0"/>
              <a:t>Βέλτιστη 20 – 40</a:t>
            </a:r>
            <a:r>
              <a:rPr lang="en-US" dirty="0" smtClean="0"/>
              <a:t>o C)</a:t>
            </a:r>
          </a:p>
          <a:p>
            <a:pPr algn="just">
              <a:buFont typeface="Wingdings" pitchFamily="2" charset="2"/>
              <a:buChar char="Ø"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l-GR" b="1" dirty="0" smtClean="0"/>
              <a:t>Χρόνος έκθεσης: </a:t>
            </a:r>
            <a:r>
              <a:rPr lang="el-GR" dirty="0" smtClean="0"/>
              <a:t>Βέλτιστος χρόνος ποικίλει </a:t>
            </a:r>
            <a:endParaRPr lang="en-US" dirty="0" smtClean="0"/>
          </a:p>
          <a:p>
            <a:pPr algn="just">
              <a:buFont typeface="Wingdings" pitchFamily="2" charset="2"/>
              <a:buChar char="Ø"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l-GR" b="1" dirty="0" smtClean="0"/>
              <a:t>Συγκέντρωση απολυμαντικού</a:t>
            </a:r>
            <a:r>
              <a:rPr lang="en-US" b="1" dirty="0" smtClean="0"/>
              <a:t>:</a:t>
            </a:r>
            <a:r>
              <a:rPr lang="el-GR" b="1" dirty="0" smtClean="0"/>
              <a:t> </a:t>
            </a:r>
            <a:r>
              <a:rPr lang="el-GR" dirty="0" smtClean="0"/>
              <a:t>αυξημένη</a:t>
            </a:r>
            <a:r>
              <a:rPr lang="el-GR" dirty="0" smtClean="0">
                <a:ea typeface="Yu Mincho Light"/>
              </a:rPr>
              <a:t> συγκέντρωση = αυξημένη </a:t>
            </a:r>
            <a:r>
              <a:rPr lang="el-GR" dirty="0" err="1" smtClean="0">
                <a:ea typeface="Yu Mincho Light"/>
              </a:rPr>
              <a:t>βιοκτόνος</a:t>
            </a:r>
            <a:r>
              <a:rPr lang="el-GR" dirty="0" smtClean="0">
                <a:ea typeface="Yu Mincho Light"/>
              </a:rPr>
              <a:t> δραστηριότητα και μείωση χρόνου δράσης </a:t>
            </a:r>
          </a:p>
          <a:p>
            <a:pPr algn="just">
              <a:buFont typeface="Wingdings" pitchFamily="2" charset="2"/>
              <a:buChar char="Ø"/>
            </a:pPr>
            <a:endParaRPr lang="el-GR" dirty="0" smtClean="0">
              <a:ea typeface="Yu Mincho Light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34400" cy="758952"/>
          </a:xfrm>
        </p:spPr>
        <p:txBody>
          <a:bodyPr>
            <a:noAutofit/>
          </a:bodyPr>
          <a:lstStyle/>
          <a:p>
            <a:r>
              <a:rPr lang="el-GR" sz="2800" b="1" dirty="0" smtClean="0"/>
              <a:t>Παράγοντες που επηρεάζουν την αποτελεσματικότητα των απολυμαντικών </a:t>
            </a:r>
            <a:r>
              <a:rPr lang="el-GR" sz="2800" b="1" dirty="0" smtClean="0"/>
              <a:t>2/2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45224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b="1" dirty="0" smtClean="0">
                <a:ea typeface="Yu Mincho Light"/>
              </a:rPr>
              <a:t>Εγγενής αντοχή μικροοργανισμών</a:t>
            </a:r>
            <a:r>
              <a:rPr lang="en-US" b="1" dirty="0" smtClean="0">
                <a:ea typeface="Yu Mincho Light"/>
              </a:rPr>
              <a:t>:</a:t>
            </a:r>
            <a:r>
              <a:rPr lang="el-GR" b="1" dirty="0" smtClean="0">
                <a:ea typeface="Yu Mincho Light"/>
              </a:rPr>
              <a:t> </a:t>
            </a:r>
            <a:r>
              <a:rPr lang="el-GR" dirty="0" smtClean="0">
                <a:ea typeface="Yu Mincho Light"/>
              </a:rPr>
              <a:t>οι</a:t>
            </a:r>
            <a:r>
              <a:rPr lang="en-US" dirty="0" smtClean="0">
                <a:ea typeface="Yu Mincho Light"/>
              </a:rPr>
              <a:t> </a:t>
            </a:r>
            <a:r>
              <a:rPr lang="el-GR" dirty="0" err="1" smtClean="0">
                <a:ea typeface="Yu Mincho Light"/>
              </a:rPr>
              <a:t>βακτηριακοί</a:t>
            </a:r>
            <a:r>
              <a:rPr lang="el-GR" dirty="0" smtClean="0">
                <a:ea typeface="Yu Mincho Light"/>
              </a:rPr>
              <a:t> σπόροι και τα </a:t>
            </a:r>
            <a:r>
              <a:rPr lang="el-GR" dirty="0" err="1" smtClean="0">
                <a:ea typeface="Yu Mincho Light"/>
              </a:rPr>
              <a:t>μυκοβακτυρίδια</a:t>
            </a:r>
            <a:r>
              <a:rPr lang="el-GR" dirty="0" smtClean="0">
                <a:ea typeface="Yu Mincho Light"/>
              </a:rPr>
              <a:t> είναι πιο ανθεκτικά </a:t>
            </a:r>
            <a:endParaRPr lang="en-US" dirty="0" smtClean="0"/>
          </a:p>
          <a:p>
            <a:pPr algn="just">
              <a:buFont typeface="Wingdings" pitchFamily="2" charset="2"/>
              <a:buChar char="Ø"/>
            </a:pPr>
            <a:endParaRPr lang="en-US" b="1" dirty="0" smtClean="0"/>
          </a:p>
          <a:p>
            <a:pPr algn="just">
              <a:buFont typeface="Wingdings" pitchFamily="2" charset="2"/>
              <a:buChar char="Ø"/>
            </a:pPr>
            <a:r>
              <a:rPr lang="el-GR" b="1" dirty="0" smtClean="0"/>
              <a:t>Καθαριότητα:</a:t>
            </a:r>
            <a:r>
              <a:rPr lang="el-GR" dirty="0" smtClean="0"/>
              <a:t> Η βρώμικη επιφάνεια δεν μπορεί να απολυμανθεί</a:t>
            </a:r>
          </a:p>
          <a:p>
            <a:pPr algn="just">
              <a:buFont typeface="Wingdings" pitchFamily="2" charset="2"/>
              <a:buChar char="Ø"/>
            </a:pPr>
            <a:endParaRPr lang="el-GR" dirty="0" smtClean="0"/>
          </a:p>
          <a:p>
            <a:pPr algn="just">
              <a:buFont typeface="Wingdings" pitchFamily="2" charset="2"/>
              <a:buChar char="Ø"/>
            </a:pPr>
            <a:r>
              <a:rPr lang="el-GR" b="1" dirty="0" smtClean="0">
                <a:ea typeface="Yu Mincho Light"/>
              </a:rPr>
              <a:t>Φύση του αντικειμένου</a:t>
            </a:r>
            <a:endParaRPr lang="el-GR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l-GR" b="1" dirty="0" smtClean="0"/>
              <a:t>Μη συμβατά μέσα</a:t>
            </a:r>
            <a:r>
              <a:rPr lang="el-GR" dirty="0" smtClean="0"/>
              <a:t>: Τα απορρυπαντικά που παραμένουν στις επιφάνειες μπορούν να αδρανοποιήσουν ή να μειώσουν την δραστικότητα των απολυμαντικών: όπως πχ τα αλκαλικά απορρυπαντικά μειώνουν την δράση χλωρίου</a:t>
            </a:r>
          </a:p>
          <a:p>
            <a:pPr algn="just">
              <a:buFont typeface="Wingdings" pitchFamily="2" charset="2"/>
              <a:buChar char="Ø"/>
            </a:pPr>
            <a:endParaRPr lang="el-GR" dirty="0" smtClean="0"/>
          </a:p>
          <a:p>
            <a:pPr algn="just">
              <a:buFont typeface="Wingdings" pitchFamily="2" charset="2"/>
              <a:buChar char="Ø"/>
            </a:pPr>
            <a:r>
              <a:rPr lang="el-GR" b="1" dirty="0" smtClean="0"/>
              <a:t>Παρουσία </a:t>
            </a:r>
            <a:r>
              <a:rPr lang="el-GR" b="1" dirty="0" err="1" smtClean="0"/>
              <a:t>βιομεμβρανών</a:t>
            </a:r>
            <a:r>
              <a:rPr lang="en-US" b="1" dirty="0" smtClean="0"/>
              <a:t>: </a:t>
            </a:r>
            <a:r>
              <a:rPr lang="el-GR" dirty="0" smtClean="0"/>
              <a:t>οι μικροοργανισμοί προστατεύονται μέσα στις </a:t>
            </a:r>
            <a:r>
              <a:rPr lang="el-GR" dirty="0" err="1" smtClean="0"/>
              <a:t>βιομεμβράνες</a:t>
            </a:r>
            <a:r>
              <a:rPr lang="el-GR" b="1" dirty="0" smtClean="0"/>
              <a:t> </a:t>
            </a:r>
          </a:p>
          <a:p>
            <a:pPr algn="just">
              <a:buFont typeface="Wingdings" pitchFamily="2" charset="2"/>
              <a:buChar char="Ø"/>
            </a:pPr>
            <a:endParaRPr lang="el-GR" b="1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Έλλειψη"/>
          <p:cNvSpPr/>
          <p:nvPr/>
        </p:nvSpPr>
        <p:spPr>
          <a:xfrm>
            <a:off x="3357554" y="2643182"/>
            <a:ext cx="5214974" cy="37147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TextBox"/>
          <p:cNvSpPr txBox="1"/>
          <p:nvPr/>
        </p:nvSpPr>
        <p:spPr>
          <a:xfrm>
            <a:off x="4214810" y="3286124"/>
            <a:ext cx="34290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el-G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επιλογή βασίζεται στην ισορροπία μεταξύ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l-GR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Arial" pitchFamily="34" charset="0"/>
              <a:buChar char="•"/>
            </a:pPr>
            <a:r>
              <a:rPr lang="el-G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της </a:t>
            </a:r>
            <a:r>
              <a:rPr lang="el-GR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αντιμικροβιακής</a:t>
            </a:r>
            <a:r>
              <a:rPr lang="el-G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δραστηριότητας των απολυμαντικών και </a:t>
            </a:r>
          </a:p>
          <a:p>
            <a:pPr algn="just">
              <a:buFont typeface="Arial" pitchFamily="34" charset="0"/>
              <a:buChar char="•"/>
            </a:pPr>
            <a:r>
              <a:rPr lang="el-G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της ασφάλειας για τους χρήστες και το περιβάλλον</a:t>
            </a:r>
            <a:endParaRPr lang="el-G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- Έλλειψη"/>
          <p:cNvSpPr/>
          <p:nvPr/>
        </p:nvSpPr>
        <p:spPr>
          <a:xfrm>
            <a:off x="357158" y="357166"/>
            <a:ext cx="4786346" cy="335758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TextBox"/>
          <p:cNvSpPr txBox="1"/>
          <p:nvPr/>
        </p:nvSpPr>
        <p:spPr>
          <a:xfrm>
            <a:off x="857224" y="1000108"/>
            <a:ext cx="392909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l-GR" sz="1600" dirty="0" smtClean="0">
                <a:solidFill>
                  <a:schemeClr val="bg1"/>
                </a:solidFill>
              </a:rPr>
              <a:t>Το Γερμανικό πρωτόκολλο (</a:t>
            </a:r>
            <a:r>
              <a:rPr lang="en-US" sz="1600" dirty="0" smtClean="0">
                <a:solidFill>
                  <a:schemeClr val="bg1"/>
                </a:solidFill>
              </a:rPr>
              <a:t>Deutsche </a:t>
            </a:r>
            <a:r>
              <a:rPr lang="en-US" sz="1600" dirty="0" err="1" smtClean="0">
                <a:solidFill>
                  <a:schemeClr val="bg1"/>
                </a:solidFill>
              </a:rPr>
              <a:t>Gesellchaft</a:t>
            </a:r>
            <a:r>
              <a:rPr lang="en-US" sz="1600" dirty="0" smtClean="0">
                <a:solidFill>
                  <a:schemeClr val="bg1"/>
                </a:solidFill>
              </a:rPr>
              <a:t> fur Hygiene und </a:t>
            </a:r>
            <a:r>
              <a:rPr lang="en-US" sz="1600" dirty="0" err="1" smtClean="0">
                <a:solidFill>
                  <a:schemeClr val="bg1"/>
                </a:solidFill>
              </a:rPr>
              <a:t>Mikrobiology</a:t>
            </a:r>
            <a:r>
              <a:rPr lang="en-US" sz="1600" dirty="0" smtClean="0">
                <a:solidFill>
                  <a:schemeClr val="bg1"/>
                </a:solidFill>
              </a:rPr>
              <a:t>, DGHM) </a:t>
            </a:r>
          </a:p>
          <a:p>
            <a:pPr marL="342900" indent="-342900">
              <a:buAutoNum type="arabicPeriod"/>
            </a:pPr>
            <a:r>
              <a:rPr lang="el-GR" sz="1600" dirty="0" smtClean="0">
                <a:solidFill>
                  <a:schemeClr val="bg1"/>
                </a:solidFill>
              </a:rPr>
              <a:t>Το Γαλλικό πρωτόκολλο (</a:t>
            </a:r>
            <a:r>
              <a:rPr lang="en-US" sz="1600" dirty="0" smtClean="0">
                <a:solidFill>
                  <a:schemeClr val="bg1"/>
                </a:solidFill>
              </a:rPr>
              <a:t>Association </a:t>
            </a:r>
            <a:r>
              <a:rPr lang="en-US" sz="1600" dirty="0" err="1" smtClean="0">
                <a:solidFill>
                  <a:schemeClr val="bg1"/>
                </a:solidFill>
              </a:rPr>
              <a:t>Francaise</a:t>
            </a:r>
            <a:r>
              <a:rPr lang="en-US" sz="1600" dirty="0" smtClean="0">
                <a:solidFill>
                  <a:schemeClr val="bg1"/>
                </a:solidFill>
              </a:rPr>
              <a:t> de </a:t>
            </a:r>
            <a:r>
              <a:rPr lang="en-US" sz="1600" dirty="0" err="1" smtClean="0">
                <a:solidFill>
                  <a:schemeClr val="bg1"/>
                </a:solidFill>
              </a:rPr>
              <a:t>Normalitation</a:t>
            </a:r>
            <a:r>
              <a:rPr lang="en-US" sz="1600" dirty="0" smtClean="0">
                <a:solidFill>
                  <a:schemeClr val="bg1"/>
                </a:solidFill>
              </a:rPr>
              <a:t>, AFNOR) </a:t>
            </a:r>
          </a:p>
          <a:p>
            <a:pPr marL="342900" indent="-342900">
              <a:buAutoNum type="arabicPeriod"/>
            </a:pPr>
            <a:r>
              <a:rPr lang="el-GR" sz="1600" dirty="0" smtClean="0">
                <a:solidFill>
                  <a:schemeClr val="bg1"/>
                </a:solidFill>
              </a:rPr>
              <a:t>Το Αμερικανικό πρωτόκολλο (</a:t>
            </a:r>
            <a:r>
              <a:rPr lang="en-US" sz="1600" dirty="0" smtClean="0">
                <a:solidFill>
                  <a:schemeClr val="bg1"/>
                </a:solidFill>
              </a:rPr>
              <a:t>Association of Official Analytical Chemists, AOAC) </a:t>
            </a:r>
            <a:endParaRPr lang="el-GR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Οδηγίες για ασφαλή χρήση των απολυμαντικών </a:t>
            </a:r>
            <a:r>
              <a:rPr lang="en-US" b="1" dirty="0" smtClean="0"/>
              <a:t>1/2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02348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/>
              <a:t>Επιλέγουμε το κατάλληλο απολυμαντικό ανάλογα με το αντικείμενο που θέλουμε να απολυμάνουμε</a:t>
            </a:r>
            <a:endParaRPr lang="en-US" dirty="0" smtClean="0"/>
          </a:p>
          <a:p>
            <a:pPr algn="just"/>
            <a:r>
              <a:rPr lang="el-GR" dirty="0" smtClean="0"/>
              <a:t>Προσθέτουμε την ακριβή ποσότητα απολυμαντικού σε ακριβή ποσότητα νερού σύμφωνα με τις οδηγίες του κατασκευαστή</a:t>
            </a:r>
            <a:endParaRPr lang="en-US" dirty="0" smtClean="0"/>
          </a:p>
          <a:p>
            <a:pPr algn="just"/>
            <a:r>
              <a:rPr lang="el-GR" dirty="0" smtClean="0"/>
              <a:t> Χρησιμοποιούμε πάντα καθαρά δοχεία με καπάκι για τη διάλυση και τη διατήρηση διαλυμάτων</a:t>
            </a:r>
            <a:endParaRPr lang="en-US" dirty="0" smtClean="0"/>
          </a:p>
          <a:p>
            <a:pPr algn="just"/>
            <a:r>
              <a:rPr lang="el-GR" dirty="0" smtClean="0"/>
              <a:t>Δεν εγκαταλείπουμε όργανα και εργαλεία για πολλές ώρες μέσα στην απολυμαντική διάλυση. Συνήθως για τα περισσότερα απολυμαντικά (του 24/ώρου) 1 ώρα αρκεί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Οδηγίες για ασφαλή χρήση των απολυμαντικών </a:t>
            </a:r>
            <a:r>
              <a:rPr lang="en-US" b="1" dirty="0" smtClean="0"/>
              <a:t>2/2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20040" y="1428736"/>
            <a:ext cx="8503920" cy="4973786"/>
          </a:xfrm>
        </p:spPr>
        <p:txBody>
          <a:bodyPr>
            <a:normAutofit fontScale="92500"/>
          </a:bodyPr>
          <a:lstStyle/>
          <a:p>
            <a:pPr algn="just"/>
            <a:r>
              <a:rPr lang="el-GR" dirty="0" smtClean="0"/>
              <a:t>Απομακρύνουμε κάθε ρύπο από το αντικείμενο πριν χρησιμοποιήσουμε απολυμαντικό.</a:t>
            </a:r>
            <a:endParaRPr lang="en-US" dirty="0" smtClean="0"/>
          </a:p>
          <a:p>
            <a:pPr algn="just"/>
            <a:r>
              <a:rPr lang="el-GR" dirty="0" smtClean="0"/>
              <a:t> Δεν χρησιμοποιούμε δύο απολυμαντικά ή απολυμαντικό και απορρυπαντικό μαζί. Το μόνο που κατορθώνουμε είναι να καταστρέφουμε τη δράση και των δύο.</a:t>
            </a:r>
            <a:endParaRPr lang="en-US" dirty="0" smtClean="0"/>
          </a:p>
          <a:p>
            <a:pPr algn="just"/>
            <a:r>
              <a:rPr lang="el-GR" dirty="0" smtClean="0"/>
              <a:t> Φοράμε γάντια κατά την εμβάπτιση και τον καθαρισμό των αντικειμένων. </a:t>
            </a:r>
            <a:endParaRPr lang="en-US" dirty="0" smtClean="0"/>
          </a:p>
          <a:p>
            <a:pPr algn="just"/>
            <a:r>
              <a:rPr lang="el-GR" dirty="0" smtClean="0"/>
              <a:t>Χρησιμοποιούμε πάντα τα προφυλακτικά μέτρα (μάσκα, προστατευτικά γυαλιά</a:t>
            </a:r>
            <a:r>
              <a:rPr lang="en-US" dirty="0" smtClean="0"/>
              <a:t> </a:t>
            </a:r>
            <a:r>
              <a:rPr lang="el-GR" dirty="0" smtClean="0"/>
              <a:t>κοκ.), όταν υπάρχει κίνδυνος εκτίναξης. </a:t>
            </a:r>
            <a:endParaRPr lang="en-US" dirty="0" smtClean="0"/>
          </a:p>
          <a:p>
            <a:pPr algn="just"/>
            <a:r>
              <a:rPr lang="el-GR" dirty="0" smtClean="0"/>
              <a:t>Πλένουμε καλά τα χέρια μας μετά το τέλος της διαδικασίας.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51</TotalTime>
  <Words>574</Words>
  <Application>Microsoft Office PowerPoint</Application>
  <PresentationFormat>Προβολή στην οθόνη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Δημοτικός</vt:lpstr>
      <vt:lpstr>ΑΠΟΛΥΜΑΝΣΗ</vt:lpstr>
      <vt:lpstr>Απολύμανση </vt:lpstr>
      <vt:lpstr>Ταξινόμηση Νοσοκομειακών χώρων</vt:lpstr>
      <vt:lpstr>Κατηγοριοποίηση απολυμαντικών</vt:lpstr>
      <vt:lpstr>Παράγοντες που επηρεάζουν την αποτελεσματικότητα των απολυμαντικών 1/2</vt:lpstr>
      <vt:lpstr>Παράγοντες που επηρεάζουν την αποτελεσματικότητα των απολυμαντικών 2/2</vt:lpstr>
      <vt:lpstr>Διαφάνεια 7</vt:lpstr>
      <vt:lpstr>Οδηγίες για ασφαλή χρήση των απολυμαντικών 1/2</vt:lpstr>
      <vt:lpstr>Οδηγίες για ασφαλή χρήση των απολυμαντικών 2/2</vt:lpstr>
      <vt:lpstr>Βασικοί κανόνες προστασίας κατά τη χρήση των απολυμαντικών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ΑΠΟΛΥΜΑΝΣΗ-ΑΝΤΙΣΗΨΙΑ </dc:title>
  <dc:creator>user</dc:creator>
  <cp:lastModifiedBy>user</cp:lastModifiedBy>
  <cp:revision>10</cp:revision>
  <dcterms:created xsi:type="dcterms:W3CDTF">2023-10-09T16:37:20Z</dcterms:created>
  <dcterms:modified xsi:type="dcterms:W3CDTF">2023-12-04T16:57:12Z</dcterms:modified>
</cp:coreProperties>
</file>