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-8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ABDF6-B2C9-49E5-A918-7020F343CF15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A2284-7F2A-4998-B06B-FF662284A0F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938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072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5D44E0-DB50-4E9A-B14C-DEA205A3FD39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0948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-Θερμορυθμιστικό κέντρο, (στον υποθάλαμο) . </a:t>
            </a:r>
          </a:p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277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D43D9A-6A22-4C05-AC0A-DE075EA02D4F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2008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1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3CDEFB-4A2A-4263-A144-1D34B0445C6A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43485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Η καρδία σε κάθε συστολή εκτοξεύει αίμα προς την αορτή. Μεταφέρεται υπό τη μορφή κύματος, το οποίο διαστέλλει τα τοιχώματα των αρτηριών.</a:t>
            </a:r>
          </a:p>
        </p:txBody>
      </p:sp>
      <p:sp>
        <p:nvSpPr>
          <p:cNvPr id="3686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97F0ED-A6BF-4A5F-A4B8-88BEA3417C10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57845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2) Όταν επαναλαμβάνεται σε ίσα χρονικά διαστήματα.</a:t>
            </a:r>
          </a:p>
          <a:p>
            <a:pPr>
              <a:spcBef>
                <a:spcPct val="0"/>
              </a:spcBef>
            </a:pPr>
            <a:r>
              <a:rPr lang="el-GR" smtClean="0"/>
              <a:t>3)Πάνω από 100 λεγεταί ταχυσφυγμία και οφείλεται σε πυρετο, υπερθυρεοειδισμό, αιμορραγία, </a:t>
            </a:r>
            <a:r>
              <a:rPr lang="en-GB" smtClean="0"/>
              <a:t>shock.</a:t>
            </a:r>
            <a:r>
              <a:rPr lang="en-US" smtClean="0"/>
              <a:t> </a:t>
            </a:r>
            <a:r>
              <a:rPr lang="el-GR" smtClean="0"/>
              <a:t>Κάτω από 60 λέγεται βραδυκαρδία, οφείλεται σε υποθυρεοειδισμό, δηλητηρίαση</a:t>
            </a:r>
          </a:p>
        </p:txBody>
      </p:sp>
      <p:sp>
        <p:nvSpPr>
          <p:cNvPr id="3891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046E1A-DBC7-4689-BA31-05A96C019CFD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8491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Η αναπνοή μπορεί να εκτιμάται χωρίς ο ασθενής να το γνωρίζει.</a:t>
            </a:r>
          </a:p>
        </p:txBody>
      </p:sp>
      <p:sp>
        <p:nvSpPr>
          <p:cNvPr id="4198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5539C8-2634-417E-B2EB-6F5A7179FF4B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72686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450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DE9AF2-8A44-4CE0-88FC-BA49DEFBD2AC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3356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8142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5469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55622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87035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8090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56042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98610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7074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3660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672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3679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7478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6928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4922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2801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9525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296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2424E8-FF1F-444A-A418-346E5276AA02}" type="datetimeFigureOut">
              <a:rPr lang="el-GR" smtClean="0"/>
              <a:pPr/>
              <a:t>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D5161-F9BC-4485-B38D-0E71BAC44D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84885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6" y="1399032"/>
            <a:ext cx="8825657" cy="2523744"/>
          </a:xfrm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ΝΟΣΗΛΕΥΤΙΚΗ ΘΕΩΡΙΑ</a:t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b="1" i="1" u="sng" dirty="0" smtClean="0"/>
              <a:t>ΒΟΗΘΟΣ ΝΟΣΗΛΕΥΤΙΚΗΣ</a:t>
            </a:r>
            <a:endParaRPr lang="el-GR" b="1" i="1" u="sng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ΜΑΡΓΙΩΛΟΥ ΓΕΩΡΓΙΑ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13666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3" y="712788"/>
            <a:ext cx="9404350" cy="10160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Οι φυσιολογικές τιμές της Αρτηριακής Πίεσης</a:t>
            </a:r>
            <a:endParaRPr lang="el-G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1103313" y="205263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/>
                <a:gridCol w="2982383"/>
                <a:gridCol w="2982383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Συστολική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Διαστολική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Άνδρες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110-140 </a:t>
                      </a:r>
                      <a:r>
                        <a:rPr lang="en-GB" dirty="0" smtClean="0"/>
                        <a:t>mmHg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70-80 mmHg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Γυναίκες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100-130 mmHg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60-80 mmHg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Παιδιά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 mmHg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 mmHg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Νεογέννητα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 mmHg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45 mmHg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05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1112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Διαταραχές της Αρτηριακής Πίεσης</a:t>
            </a:r>
            <a:endParaRPr lang="el-G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u="sng" dirty="0" smtClean="0">
                <a:solidFill>
                  <a:srgbClr val="FFFF00"/>
                </a:solidFill>
              </a:rPr>
              <a:t>Αρτηριακή Υπέρταση: </a:t>
            </a:r>
            <a:r>
              <a:rPr lang="el-GR" dirty="0" smtClean="0"/>
              <a:t>καλείται η παρατεταμένη ή μόνιμη αύξηση της συστολικής πίεσης πάνω από 150 </a:t>
            </a:r>
            <a:r>
              <a:rPr lang="en-GB" dirty="0" smtClean="0"/>
              <a:t>mmHg </a:t>
            </a:r>
            <a:r>
              <a:rPr lang="el-GR" dirty="0" smtClean="0"/>
              <a:t>και η διαστολική κάτω από 100</a:t>
            </a:r>
            <a:r>
              <a:rPr lang="en-GB" dirty="0" smtClean="0"/>
              <a:t> mmHg.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u="sng" dirty="0" smtClean="0">
                <a:solidFill>
                  <a:srgbClr val="FFFF00"/>
                </a:solidFill>
              </a:rPr>
              <a:t>Αρτηριακή Υπόταση: </a:t>
            </a:r>
            <a:r>
              <a:rPr lang="el-GR" dirty="0" smtClean="0"/>
              <a:t>καλείται η παρατεταμένη ή μόνιμη πτώση της αρτηριακής πίεσης, συστολική κάτω από 100 </a:t>
            </a:r>
            <a:r>
              <a:rPr lang="en-GB" dirty="0" smtClean="0"/>
              <a:t>mmHg</a:t>
            </a:r>
            <a:r>
              <a:rPr lang="en-US" dirty="0" smtClean="0"/>
              <a:t>.</a:t>
            </a:r>
            <a:endParaRPr lang="el-GR" dirty="0" smtClean="0"/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/>
              <a:t> </a:t>
            </a:r>
            <a:r>
              <a:rPr lang="el-GR" u="sng" dirty="0" smtClean="0">
                <a:solidFill>
                  <a:srgbClr val="FFFF00"/>
                </a:solidFill>
              </a:rPr>
              <a:t>Ορθοστατική Υπόταση:</a:t>
            </a:r>
            <a:r>
              <a:rPr lang="el-GR" dirty="0" smtClean="0"/>
              <a:t> καλείται η πρόσκαιρη πτώση της πίεσης και συμβαίνει όταν το άτομο από την οριζόντια θέση σηκώνεται στην όρθια.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341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0382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ΚΛΙΜΑΚΑ ΓΛΑΣΚΩΒΗΣ 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1103313" y="1362075"/>
          <a:ext cx="8947149" cy="5346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/>
                <a:gridCol w="2982383"/>
                <a:gridCol w="2982383"/>
              </a:tblGrid>
              <a:tr h="433898">
                <a:tc>
                  <a:txBody>
                    <a:bodyPr/>
                    <a:lstStyle/>
                    <a:p>
                      <a:r>
                        <a:rPr lang="el-GR" dirty="0" smtClean="0"/>
                        <a:t>ΕΝΟΤΗΤΕΣ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ΑΝΤΙΔΡΑΣΗ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ΒΑΘΜΟΛΟΓΗΣΗ</a:t>
                      </a:r>
                      <a:endParaRPr lang="el-GR" dirty="0"/>
                    </a:p>
                  </a:txBody>
                  <a:tcPr/>
                </a:tc>
              </a:tr>
              <a:tr h="1711816">
                <a:tc>
                  <a:txBody>
                    <a:bodyPr/>
                    <a:lstStyle/>
                    <a:p>
                      <a:r>
                        <a:rPr lang="el-GR" dirty="0" smtClean="0"/>
                        <a:t>Ομιλία</a:t>
                      </a:r>
                    </a:p>
                    <a:p>
                      <a:r>
                        <a:rPr lang="el-GR" dirty="0" smtClean="0"/>
                        <a:t>επικοινωνία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Προσανατολισμένος Συγχυτικός </a:t>
                      </a:r>
                    </a:p>
                    <a:p>
                      <a:r>
                        <a:rPr lang="el-GR" dirty="0" smtClean="0"/>
                        <a:t>Ακατανόητες λέξεις Άναρθρες κραυγές Καμία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 </a:t>
                      </a:r>
                    </a:p>
                    <a:p>
                      <a:r>
                        <a:rPr lang="el-GR" dirty="0" smtClean="0"/>
                        <a:t>4 </a:t>
                      </a:r>
                    </a:p>
                    <a:p>
                      <a:r>
                        <a:rPr lang="el-GR" dirty="0" smtClean="0"/>
                        <a:t>3 </a:t>
                      </a:r>
                    </a:p>
                    <a:p>
                      <a:r>
                        <a:rPr lang="el-GR" dirty="0" smtClean="0"/>
                        <a:t>2 </a:t>
                      </a:r>
                    </a:p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433898">
                <a:tc>
                  <a:txBody>
                    <a:bodyPr/>
                    <a:lstStyle/>
                    <a:p>
                      <a:r>
                        <a:rPr lang="el-GR" dirty="0" smtClean="0"/>
                        <a:t>Άνοιγμα οφθαλμών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Αυτόματα </a:t>
                      </a:r>
                    </a:p>
                    <a:p>
                      <a:r>
                        <a:rPr lang="el-GR" dirty="0" smtClean="0"/>
                        <a:t>Με παραγγελία </a:t>
                      </a:r>
                    </a:p>
                    <a:p>
                      <a:r>
                        <a:rPr lang="el-GR" dirty="0" smtClean="0"/>
                        <a:t>Με επώδυνο ερέθισμα Καθόλου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</a:p>
                    <a:p>
                      <a:r>
                        <a:rPr lang="el-GR" dirty="0" smtClean="0"/>
                        <a:t>3</a:t>
                      </a:r>
                    </a:p>
                    <a:p>
                      <a:r>
                        <a:rPr lang="el-GR" dirty="0" smtClean="0"/>
                        <a:t>2</a:t>
                      </a:r>
                    </a:p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433898">
                <a:tc>
                  <a:txBody>
                    <a:bodyPr/>
                    <a:lstStyle/>
                    <a:p>
                      <a:r>
                        <a:rPr lang="el-GR" dirty="0" smtClean="0"/>
                        <a:t>Κίνηση άκρων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Υπακούει σε εντολές Εντοπίζει στα επώδυνα Κάμπτει στα επώδυνα Παθολογική κάμψη στα επώδυνα</a:t>
                      </a:r>
                    </a:p>
                    <a:p>
                      <a:r>
                        <a:rPr lang="el-GR" dirty="0" smtClean="0"/>
                        <a:t> Έκταση στα επώδυνα Καθόλου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</a:p>
                    <a:p>
                      <a:r>
                        <a:rPr lang="el-GR" dirty="0" smtClean="0"/>
                        <a:t>5</a:t>
                      </a:r>
                    </a:p>
                    <a:p>
                      <a:r>
                        <a:rPr lang="el-GR" dirty="0" smtClean="0"/>
                        <a:t>4</a:t>
                      </a:r>
                    </a:p>
                    <a:p>
                      <a:r>
                        <a:rPr lang="el-GR" dirty="0" smtClean="0"/>
                        <a:t>3</a:t>
                      </a:r>
                    </a:p>
                    <a:p>
                      <a:r>
                        <a:rPr lang="el-GR" dirty="0" smtClean="0"/>
                        <a:t>2</a:t>
                      </a:r>
                    </a:p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92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554163" y="625475"/>
            <a:ext cx="8788400" cy="5384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ΣΧΟΛΙΑ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atin typeface="+mn-lt"/>
              </a:rPr>
              <a:t> </a:t>
            </a:r>
            <a:r>
              <a:rPr lang="el-GR" sz="2400" dirty="0">
                <a:latin typeface="+mn-lt"/>
              </a:rPr>
              <a:t>Αξιολόγηση: βαθμολογείται η αντίδραση από κάθε ενότητα μια φορά και γίνεται πρόσθεση.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latin typeface="+mn-lt"/>
              </a:rPr>
              <a:t> -3 είναι το κατώτερο score (βαθύ κώμα)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latin typeface="+mn-lt"/>
              </a:rPr>
              <a:t>-15 είναι το ανώτερο score (πλήρης νοητική και κινητική λειτουργία)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latin typeface="+mn-lt"/>
              </a:rPr>
              <a:t>-score &lt; ή = με 8 σημαίνει βαριά εγκεφαλική βλάβη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latin typeface="+mn-lt"/>
              </a:rPr>
              <a:t>Στην κλίμακα Γλασκώβης δεν περιλαμβάνεται το μέγεθος των κορών των οφθαλμών και η ύπαρξη ή μη φωτοκινητικού αντανακλαστικού, που πρέπει να ελέγχονται και να αναφέρονται ξεχωριστά.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343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9096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Ζωτικά Σημεία</a:t>
            </a:r>
            <a:endParaRPr lang="el-GR" sz="40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3" y="1471613"/>
            <a:ext cx="8947150" cy="39782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sz="2800" u="sng" dirty="0" smtClean="0">
                <a:solidFill>
                  <a:srgbClr val="FF0000"/>
                </a:solidFill>
              </a:rPr>
              <a:t>Ενότητα 2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el-GR" sz="2800" u="sng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>
                <a:solidFill>
                  <a:srgbClr val="FFFF00"/>
                </a:solidFill>
              </a:rPr>
              <a:t>Η θερμοκρασία του σώματος.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l-GR" sz="2800" dirty="0" smtClean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>
                <a:solidFill>
                  <a:srgbClr val="FFFF00"/>
                </a:solidFill>
              </a:rPr>
              <a:t>Ο σφυγμός.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l-GR" sz="2800" dirty="0" smtClean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>
                <a:solidFill>
                  <a:srgbClr val="FFFF00"/>
                </a:solidFill>
              </a:rPr>
              <a:t>Η αναπνοή.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l-GR" sz="2800" dirty="0" smtClean="0">
              <a:solidFill>
                <a:srgbClr val="FFFF00"/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>
                <a:solidFill>
                  <a:srgbClr val="FFFF00"/>
                </a:solidFill>
              </a:rPr>
              <a:t>Η αρτηριακή πίεση.</a:t>
            </a:r>
            <a:endParaRPr lang="el-GR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3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Θερμοκρασία Σώματος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3" y="1536700"/>
            <a:ext cx="8947150" cy="47117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>
                <a:solidFill>
                  <a:srgbClr val="FFFF00"/>
                </a:solidFill>
              </a:rPr>
              <a:t>Ορισμός</a:t>
            </a:r>
            <a:r>
              <a:rPr lang="el-GR" dirty="0" smtClean="0"/>
              <a:t>: είναι ο βαθμός θερμότητας του σώματος και δείχνει την ισορροπία μεταξύ της παραγόμενης και αποβαλλόμενης θερμότητας από το σώμα.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dirty="0" smtClean="0">
                <a:solidFill>
                  <a:srgbClr val="FFFF00"/>
                </a:solidFill>
              </a:rPr>
              <a:t>Παράγοντες που επηρεάζουν τη θερμοκρασία του σώματος: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Η ηλικία.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Το περιβάλλον.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Το στρες.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Η άσκηση.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Το βάρος του σώματος.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Ορμονικοί παράγοντες,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Το κάπνισμα, οι ασθένειες και τα τραύματα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072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15728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Σημεία που παίρνεται η θερμοκρασία:</a:t>
            </a:r>
            <a:endParaRPr lang="el-G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3" y="1773238"/>
            <a:ext cx="8947150" cy="44751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/>
              <a:t>Από τη μασχάλη – Φ.Τ: 36°</a:t>
            </a:r>
            <a:r>
              <a:rPr lang="en-GB" sz="2800" dirty="0" smtClean="0"/>
              <a:t> C</a:t>
            </a:r>
            <a:r>
              <a:rPr lang="el-GR" sz="2800" dirty="0" smtClean="0"/>
              <a:t> </a:t>
            </a:r>
            <a:r>
              <a:rPr lang="en-GB" sz="2800" dirty="0" smtClean="0"/>
              <a:t>– 37</a:t>
            </a:r>
            <a:r>
              <a:rPr lang="el-GR" sz="2800" dirty="0" smtClean="0"/>
              <a:t>°</a:t>
            </a:r>
            <a:r>
              <a:rPr lang="en-GB" sz="2800" dirty="0"/>
              <a:t> </a:t>
            </a:r>
            <a:r>
              <a:rPr lang="en-GB" sz="2800" dirty="0" smtClean="0"/>
              <a:t>C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/>
              <a:t>Από το στόμα – Φ.Τ: 36,2°</a:t>
            </a:r>
            <a:r>
              <a:rPr lang="en-GB" sz="2800" dirty="0" smtClean="0"/>
              <a:t> </a:t>
            </a:r>
            <a:r>
              <a:rPr lang="en-GB" sz="2800" dirty="0"/>
              <a:t>C</a:t>
            </a:r>
            <a:r>
              <a:rPr lang="el-GR" sz="2800" dirty="0"/>
              <a:t> </a:t>
            </a:r>
            <a:r>
              <a:rPr lang="en-GB" sz="2800" dirty="0"/>
              <a:t>– </a:t>
            </a:r>
            <a:r>
              <a:rPr lang="en-GB" sz="2800" dirty="0" smtClean="0"/>
              <a:t>37</a:t>
            </a:r>
            <a:r>
              <a:rPr lang="el-GR" sz="2800" dirty="0" smtClean="0"/>
              <a:t>,2°</a:t>
            </a:r>
            <a:r>
              <a:rPr lang="en-GB" sz="2800" dirty="0" smtClean="0"/>
              <a:t> C</a:t>
            </a:r>
            <a:endParaRPr lang="el-GR" sz="2800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800" dirty="0" smtClean="0"/>
              <a:t>Από το ορθό – Φ.Τ: 36,5°</a:t>
            </a:r>
            <a:r>
              <a:rPr lang="en-GB" sz="2800" dirty="0" smtClean="0"/>
              <a:t> </a:t>
            </a:r>
            <a:r>
              <a:rPr lang="en-GB" sz="2800" dirty="0"/>
              <a:t>C</a:t>
            </a:r>
            <a:r>
              <a:rPr lang="el-GR" sz="2800" dirty="0"/>
              <a:t> </a:t>
            </a:r>
            <a:r>
              <a:rPr lang="en-GB" sz="2800" dirty="0"/>
              <a:t>– 37</a:t>
            </a:r>
            <a:r>
              <a:rPr lang="el-GR" sz="2800" dirty="0" smtClean="0"/>
              <a:t>,5°</a:t>
            </a:r>
            <a:r>
              <a:rPr lang="en-GB" sz="2800" dirty="0" smtClean="0"/>
              <a:t> C</a:t>
            </a:r>
            <a:endParaRPr lang="en-GB" sz="2800" dirty="0"/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Πυρετός:</a:t>
            </a:r>
            <a:r>
              <a:rPr lang="el-G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/>
              <a:t>Είναι η αύξηση της θερμοκρασίας του σώματος πάνω από το φυσιολογικό.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sz="2800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Υπερπυρεξία</a:t>
            </a: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l-GR" sz="2800" dirty="0" smtClean="0"/>
              <a:t>Η αύξηση πάνω από 40</a:t>
            </a:r>
            <a:r>
              <a:rPr lang="el-GR" sz="2800" dirty="0"/>
              <a:t> °</a:t>
            </a:r>
            <a:r>
              <a:rPr lang="en-GB" sz="2800" dirty="0"/>
              <a:t> </a:t>
            </a:r>
            <a:r>
              <a:rPr lang="en-GB" sz="2800" dirty="0" smtClean="0"/>
              <a:t>C</a:t>
            </a:r>
            <a:r>
              <a:rPr lang="el-GR" sz="2800" dirty="0" smtClean="0"/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Υποθερμία: </a:t>
            </a:r>
            <a:r>
              <a:rPr lang="el-GR" sz="2800" dirty="0" smtClean="0"/>
              <a:t>Η πτώση της θερμοκρασίας κάτω από 36</a:t>
            </a:r>
            <a:r>
              <a:rPr lang="el-GR" sz="2800" dirty="0"/>
              <a:t> °</a:t>
            </a:r>
            <a:r>
              <a:rPr lang="en-GB" sz="2800" dirty="0"/>
              <a:t> </a:t>
            </a:r>
            <a:r>
              <a:rPr lang="en-GB" sz="2800" dirty="0" smtClean="0"/>
              <a:t>C</a:t>
            </a:r>
            <a:r>
              <a:rPr lang="el-GR" sz="2800" dirty="0" smtClean="0"/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Πυρετικά Δέκατα:</a:t>
            </a:r>
            <a:r>
              <a:rPr lang="el-GR" sz="2800" dirty="0" smtClean="0"/>
              <a:t> Η θερμοκρασία κυμαίνεται από 37,2</a:t>
            </a:r>
            <a:r>
              <a:rPr lang="el-GR" sz="2800" dirty="0"/>
              <a:t> °</a:t>
            </a:r>
            <a:r>
              <a:rPr lang="en-GB" sz="2800" dirty="0"/>
              <a:t> </a:t>
            </a:r>
            <a:r>
              <a:rPr lang="en-GB" sz="2800" dirty="0" smtClean="0"/>
              <a:t>C</a:t>
            </a:r>
            <a:r>
              <a:rPr lang="el-GR" sz="2800" dirty="0" smtClean="0"/>
              <a:t> μέχρι 37,6</a:t>
            </a:r>
            <a:r>
              <a:rPr lang="el-GR" sz="2800" dirty="0"/>
              <a:t> °</a:t>
            </a:r>
            <a:r>
              <a:rPr lang="en-GB" sz="2800" dirty="0"/>
              <a:t> </a:t>
            </a:r>
            <a:r>
              <a:rPr lang="en-GB" sz="2800" dirty="0" smtClean="0"/>
              <a:t>C</a:t>
            </a:r>
            <a:r>
              <a:rPr lang="el-GR" sz="2800" dirty="0" smtClean="0"/>
              <a:t>.</a:t>
            </a:r>
            <a:endParaRPr lang="en-GB" sz="2800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904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4525" y="369888"/>
            <a:ext cx="9405938" cy="12573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Αρτηριακός</a:t>
            </a: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Σφυγμός.</a:t>
            </a:r>
            <a:endParaRPr lang="el-G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3" y="1627188"/>
            <a:ext cx="8947150" cy="462121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Ορισμός: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το κύμα  διάτασης, το οποίο μεταδίδεται στις περιφερικές αρτηρίες, όταν το αίμα εισέρχεται στην αορτή μετά από κάθε συστολή της αριστερής κοιλίας. Φ.Τ 60-80 /1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στέλνει περίπου 5 λίτρα αίματος σε όλο το σώμα ενός ενήλικα.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σημεία που παίρνεται ο Αρτηριακός Σφυγμός.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κερκιδική αρτηρία.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κροταφική αρτηρία.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καρωτιδική αρτηρία.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βραχιόνιος αρτηρία.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μηριαία αρτηρία.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ιγνυακή αρτηρία.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ραχιαία του άκρου ποδιού αρτηρία.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οπίσθια κνημιαία αρτηρία. 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7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0922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Οι παράγοντες που επηρεάζουν τον αριθμό των σφύξεων είναι:</a:t>
            </a:r>
            <a:br>
              <a:rPr lang="el-G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/>
              <a:t>Η ηλικία, το φύλο, η άσκηση, ο πυρετός, η αιμορραγία, το στρες, τα φάρμακα.</a:t>
            </a:r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χαρακτηριστικά των σφυγμών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συχνότητα(ταχυκαρδία-βραδυκαρδία)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ρυθμικότητα ή η αρρυθμία</a:t>
            </a:r>
          </a:p>
          <a:p>
            <a:pPr marL="457200" indent="-45720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μέγεθος του σφυγμού.(ο αριθμός των σφυγμών)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6867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/>
              <a:t>Η Αναπνοή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l-GR" dirty="0" smtClean="0">
                <a:solidFill>
                  <a:srgbClr val="FFFF00"/>
                </a:solidFill>
              </a:rPr>
              <a:t>ΓΕΝΙΚΑ ΣΤΟΙΧΕΙΑ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/>
              <a:t>Είναι η πρόσληψη και η χρησιμοποίηση του οξυγόνου και η παραγωγή του διοξειδίου του άνθρακα από τα κύτταρα.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/>
              <a:t>14-20/ 1 </a:t>
            </a:r>
            <a:r>
              <a:rPr lang="en-GB" dirty="0" smtClean="0"/>
              <a:t>min </a:t>
            </a:r>
            <a:r>
              <a:rPr lang="el-GR" dirty="0" smtClean="0"/>
              <a:t>στους ενήλικες.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/>
              <a:t>Η αναπνοή επιτυγχάνεται με τις αναπνευστικές κινήσεις.(Εκπνοή- ενεργητική κίνηση, εκπνοή-παθητική κίνηση).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dirty="0" smtClean="0"/>
              <a:t>Η αναπνοή ρυθμίζεται από το αναπνευστικό σύστημα που βρίσκεται στον προμήκη μυελό.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581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Τύποι Αναπνοής</a:t>
            </a:r>
            <a:endParaRPr lang="el-GR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3" y="1398588"/>
            <a:ext cx="8947150" cy="48498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Άπνοια: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η πλήρη καταστολή της αναπνοής. Χρειάζεται άμεση αντιμετώπιση με τεχνητή αναπνοή.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l-G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Δύσπνοια: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το υποκείμενο αίσθημα δυσκολίας στην αναπνοή. Εκφράζεται συνήθως με αύξηση της συχνότητας και του βάθος των αναπνοών.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l-G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Ταχύπνοια: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συχνή και επιπόλαιη αναπνοή και παρατηρείται σε εμπύρετα νοσήματα.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l-G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l-GR" sz="2400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Βραδύπνοια</a:t>
            </a:r>
            <a:r>
              <a:rPr lang="el-GR" sz="24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η αραιή και επιπόλαιη αναπνοή. Συμβαίνει, όταν υπάρχει βλάβη στο αναπνευστικό σύστημα.  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000" smtClean="0">
                <a:latin typeface="Times New Roman" pitchFamily="18" charset="0"/>
                <a:cs typeface="Times New Roman" pitchFamily="18" charset="0"/>
              </a:rPr>
              <a:t>Αρτηριακή Πίεση</a:t>
            </a:r>
          </a:p>
        </p:txBody>
      </p:sp>
      <p:sp>
        <p:nvSpPr>
          <p:cNvPr id="43010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el-GR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  <a:r>
              <a:rPr lang="el-GR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Είναι η πίεση του κυκλοφορούμενου όγκου αίματος, που ασκείται στα τοιχώματα των αρτηριών.</a:t>
            </a:r>
          </a:p>
          <a:p>
            <a:pPr marL="0" indent="0">
              <a:buFont typeface="Wingdings 3" pitchFamily="18" charset="2"/>
              <a:buNone/>
            </a:pPr>
            <a:r>
              <a:rPr lang="el-GR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Εξαρτάται: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Από τον όγκο του αίματος, την ελαστικότητα των αγγείων, τη γλοιότητα του αίματος, τη διάμετρο των αγγείων και την ελαστικότητα του καρδιακό μυ.</a:t>
            </a:r>
          </a:p>
          <a:p>
            <a:pPr marL="0" indent="0">
              <a:buFont typeface="Wingdings 3" pitchFamily="18" charset="2"/>
              <a:buNone/>
            </a:pPr>
            <a:r>
              <a:rPr lang="el-GR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Συστολική: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 Είναι η μεγαλύτερη τιμή της πίεσης του αίματος στο τοίχωμα των αρτηριών και αντιστοιχεί στη συστολή της αριστερής κοιλίας και της προώθησης του αίματος μέσα στην αορτή.</a:t>
            </a:r>
          </a:p>
          <a:p>
            <a:pPr marL="0" indent="0">
              <a:buFont typeface="Wingdings 3" pitchFamily="18" charset="2"/>
              <a:buNone/>
            </a:pPr>
            <a:r>
              <a:rPr lang="el-GR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Διαστολική: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Είναι η μικρότερη τιμή της πίεσης του αίματος και αντιστοιχεί στη φάση της διαστολής των κοιλιών.</a:t>
            </a:r>
            <a:endParaRPr lang="el-GR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09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</TotalTime>
  <Words>878</Words>
  <Application>Microsoft Office PowerPoint</Application>
  <PresentationFormat>Προσαρμογή</PresentationFormat>
  <Paragraphs>138</Paragraphs>
  <Slides>13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Ιόν</vt:lpstr>
      <vt:lpstr>ΝΟΣΗΛΕΥΤΙΚΗ ΘΕΩΡΙΑ  ΒΟΗΘΟΣ ΝΟΣΗΛΕΥΤΙΚΗΣ</vt:lpstr>
      <vt:lpstr>Ζωτικά Σημεία</vt:lpstr>
      <vt:lpstr>Θερμοκρασία Σώματος</vt:lpstr>
      <vt:lpstr>Σημεία που παίρνεται η θερμοκρασία:</vt:lpstr>
      <vt:lpstr>Αρτηριακός Σφυγμός.</vt:lpstr>
      <vt:lpstr>Οι παράγοντες που επηρεάζουν τον αριθμό των σφύξεων είναι: </vt:lpstr>
      <vt:lpstr>Η Αναπνοή</vt:lpstr>
      <vt:lpstr>Τύποι Αναπνοής</vt:lpstr>
      <vt:lpstr>Αρτηριακή Πίεση</vt:lpstr>
      <vt:lpstr>Οι φυσιολογικές τιμές της Αρτηριακής Πίεσης</vt:lpstr>
      <vt:lpstr>Διαταραχές της Αρτηριακής Πίεσης</vt:lpstr>
      <vt:lpstr>ΚΛΙΜΑΚΑ ΓΛΑΣΚΩΒΗΣ 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ΔΙΑΣΩΣΤΗΣ – ΠΛΗΡΩΜΑ ΑΣΘΕΝΟΦΟΡΟΥ</dc:title>
  <dc:creator>gvgv</dc:creator>
  <cp:lastModifiedBy>user71</cp:lastModifiedBy>
  <cp:revision>4</cp:revision>
  <dcterms:created xsi:type="dcterms:W3CDTF">2018-11-27T17:22:57Z</dcterms:created>
  <dcterms:modified xsi:type="dcterms:W3CDTF">2022-11-08T10:51:56Z</dcterms:modified>
</cp:coreProperties>
</file>