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3" r:id="rId24"/>
    <p:sldId id="284" r:id="rId25"/>
    <p:sldId id="285" r:id="rId26"/>
    <p:sldId id="289" r:id="rId27"/>
    <p:sldId id="290" r:id="rId28"/>
    <p:sldId id="291" r:id="rId29"/>
    <p:sldId id="292" r:id="rId30"/>
    <p:sldId id="293" r:id="rId31"/>
    <p:sldId id="296" r:id="rId32"/>
    <p:sldId id="297" r:id="rId33"/>
    <p:sldId id="294" r:id="rId34"/>
    <p:sldId id="286" r:id="rId35"/>
    <p:sldId id="295" r:id="rId3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DDC6-CA65-49B6-835B-DAD70D322E6A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A5BBF-BD36-4EF4-89B1-4111BC1B7D95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2276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DDC6-CA65-49B6-835B-DAD70D322E6A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A5BBF-BD36-4EF4-89B1-4111BC1B7D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7406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DDC6-CA65-49B6-835B-DAD70D322E6A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A5BBF-BD36-4EF4-89B1-4111BC1B7D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007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DDC6-CA65-49B6-835B-DAD70D322E6A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A5BBF-BD36-4EF4-89B1-4111BC1B7D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239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DDC6-CA65-49B6-835B-DAD70D322E6A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A5BBF-BD36-4EF4-89B1-4111BC1B7D95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947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DDC6-CA65-49B6-835B-DAD70D322E6A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A5BBF-BD36-4EF4-89B1-4111BC1B7D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019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DDC6-CA65-49B6-835B-DAD70D322E6A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A5BBF-BD36-4EF4-89B1-4111BC1B7D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762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DDC6-CA65-49B6-835B-DAD70D322E6A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A5BBF-BD36-4EF4-89B1-4111BC1B7D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620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DDC6-CA65-49B6-835B-DAD70D322E6A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A5BBF-BD36-4EF4-89B1-4111BC1B7D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860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ABFDDC6-CA65-49B6-835B-DAD70D322E6A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AA5BBF-BD36-4EF4-89B1-4111BC1B7D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4512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FDDC6-CA65-49B6-835B-DAD70D322E6A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A5BBF-BD36-4EF4-89B1-4111BC1B7D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507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ABFDDC6-CA65-49B6-835B-DAD70D322E6A}" type="datetimeFigureOut">
              <a:rPr lang="el-GR" smtClean="0"/>
              <a:t>15/3/2022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BAA5BBF-BD36-4EF4-89B1-4111BC1B7D95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6722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ocp.teiath.gr/modules/document/document.php?course=STEF100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37304" y="2148840"/>
            <a:ext cx="10113645" cy="822960"/>
          </a:xfrm>
        </p:spPr>
        <p:txBody>
          <a:bodyPr/>
          <a:lstStyle/>
          <a:p>
            <a:r>
              <a:rPr lang="el-GR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ΔΙΑΤΑΡΑΧΕΣ ΝΕΡΟΥ ΚΑΙ ΗΛΕΚΤΡΟΛΥΤΩΝ</a:t>
            </a:r>
            <a:endParaRPr lang="el-GR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1469" y="3194862"/>
            <a:ext cx="3459480" cy="344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519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Χαρακτηριστικά Κυτταρικής Μεμβράνης </a:t>
            </a: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97280" y="2240280"/>
            <a:ext cx="10058400" cy="362881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l-GR" sz="2400" dirty="0"/>
              <a:t>Ημιδιαπερατή μεμβράνη,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l-GR" sz="2400" dirty="0"/>
              <a:t>Χωρίζει τον ενδοκυττάριο από τον εξωκυττάριο χώρο,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l-GR" sz="2400" dirty="0"/>
              <a:t>Έχει μεγάλη διαπερατότητα στο νερό,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l-GR" sz="2400" dirty="0"/>
              <a:t>Είναι αδιαπέραστη από μικρά ιόντα ακόμη και από ιόντα νατρίου και χλωρίου,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l-GR" sz="2400" dirty="0"/>
              <a:t>Αντλία Na – K (νατρίου καλίου).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26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είναι η Αντλία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K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4000"/>
              </a:lnSpc>
              <a:spcBef>
                <a:spcPts val="3000"/>
              </a:spcBef>
            </a:pPr>
            <a:r>
              <a:rPr lang="el-GR" sz="2400" dirty="0"/>
              <a:t>Τρόπος ενεργητικής μεταφοράς, δηλαδή οι ουσίες δεν μετακινούνται με διάχυση αλλά με κατανάλωση ενέργειας, (ATP) προς αντίθετες </a:t>
            </a:r>
            <a:r>
              <a:rPr lang="el-GR" sz="2400" dirty="0" smtClean="0"/>
              <a:t>κατευθύνσεις:</a:t>
            </a:r>
            <a:endParaRPr lang="el-GR" sz="2400" dirty="0"/>
          </a:p>
          <a:p>
            <a:pPr>
              <a:lnSpc>
                <a:spcPct val="114000"/>
              </a:lnSpc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el-GR" sz="2400" dirty="0" smtClean="0"/>
              <a:t>Το </a:t>
            </a:r>
            <a:r>
              <a:rPr lang="el-GR" sz="2400" dirty="0"/>
              <a:t>νάτριο μετακινείται από το χώρο με την μικρότερη συγκέντρωση (ενδοκυττάριο) προς το χώρο με τη μεγαλύτερη συγκέντρωση (εξωκυττάριο), δηλαδή </a:t>
            </a:r>
            <a:r>
              <a:rPr lang="el-GR" sz="2400" dirty="0" smtClean="0"/>
              <a:t>αντίθετα,</a:t>
            </a:r>
            <a:endParaRPr lang="el-GR" sz="2400" dirty="0"/>
          </a:p>
          <a:p>
            <a:pPr>
              <a:lnSpc>
                <a:spcPct val="114000"/>
              </a:lnSpc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el-GR" sz="2400" dirty="0" smtClean="0"/>
              <a:t>Το </a:t>
            </a:r>
            <a:r>
              <a:rPr lang="el-GR" sz="2400" dirty="0"/>
              <a:t>κάλιο μετακινείται από το χώρο με την μικρότερη συγκέντρωση (εξωκυττάριο) προς το χώρο με τη μεγαλύτερη συγκέντρωση (ενδοκυττάριο), δηλαδή αντίθετα</a:t>
            </a:r>
            <a:r>
              <a:rPr lang="el-GR" sz="2400" dirty="0" smtClean="0"/>
              <a:t>.</a:t>
            </a:r>
            <a:r>
              <a:rPr lang="el-GR" altLang="el-GR" sz="2400" dirty="0"/>
              <a:t> Τα κύτταρα διαφυλάσσουν σταθερό το εσωτερικό τους περιβάλλον</a:t>
            </a:r>
            <a:r>
              <a:rPr lang="en-US" altLang="el-GR" sz="2400" dirty="0"/>
              <a:t>,</a:t>
            </a:r>
            <a:endParaRPr lang="el-GR" altLang="el-GR" sz="2400" dirty="0"/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altLang="el-GR" sz="2400" dirty="0"/>
              <a:t>Σε έλλειψη οξυγόνου (ενέργειας) ή η αντλία διαταράσσεται και το νάτριο δεν εξέρχεται από το κύτταρο → ↑ωσμωτικότητας , είσοδο νερού και διόγκωση του κυττάρου → ρήξη της μεμβράνης και κυτταρικό θάνατο</a:t>
            </a:r>
            <a:r>
              <a:rPr lang="en-US" altLang="el-GR" sz="2400" dirty="0"/>
              <a:t>.</a:t>
            </a:r>
            <a:endParaRPr lang="el-GR" altLang="el-GR" sz="2400" dirty="0"/>
          </a:p>
          <a:p>
            <a:pPr marL="698500">
              <a:lnSpc>
                <a:spcPct val="114000"/>
              </a:lnSpc>
              <a:buFont typeface="Courier New" panose="02070309020205020404" pitchFamily="49" charset="0"/>
              <a:buChar char="o"/>
            </a:pPr>
            <a:endParaRPr lang="el-GR" sz="2400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04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Ανταλλαγή Υγρών και Ύλης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Μεταξύ πλάσματος και διάμεσων υγρών εξαρτάται από τις παρακάτω δυνάμεις</a:t>
            </a:r>
            <a:r>
              <a:rPr lang="en-US" sz="2400" dirty="0"/>
              <a:t> </a:t>
            </a:r>
            <a:r>
              <a:rPr lang="el-GR" sz="2400" dirty="0"/>
              <a:t>:</a:t>
            </a:r>
          </a:p>
          <a:p>
            <a:pPr>
              <a:spcBef>
                <a:spcPts val="3000"/>
              </a:spcBef>
            </a:pPr>
            <a:r>
              <a:rPr lang="el-GR" sz="2400" dirty="0"/>
              <a:t>Ωσμωτική πίεση των χώρων,</a:t>
            </a:r>
          </a:p>
          <a:p>
            <a:pPr>
              <a:spcBef>
                <a:spcPts val="1800"/>
              </a:spcBef>
            </a:pPr>
            <a:r>
              <a:rPr lang="el-GR" sz="2400" dirty="0"/>
              <a:t>Υδροστατική πίεση,</a:t>
            </a:r>
          </a:p>
          <a:p>
            <a:pPr>
              <a:spcBef>
                <a:spcPts val="1800"/>
              </a:spcBef>
            </a:pPr>
            <a:r>
              <a:rPr lang="el-GR" sz="2400" dirty="0"/>
              <a:t>Κολλοειδοσμωτική (ογκωτική) πίεση.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l-GR" sz="2400" dirty="0"/>
              <a:t>Για να υπάρξει κίνηση πρέπει να υπάρχει διαφορά πιέσεων</a:t>
            </a:r>
            <a:r>
              <a:rPr lang="en-US" sz="2400" dirty="0"/>
              <a:t>.</a:t>
            </a:r>
            <a:endParaRPr lang="el-GR" sz="2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06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είναι η Ωσμωτική πίεση;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l-GR" dirty="0"/>
              <a:t>Πίεση που ασκείται από διάλυμα με σχετικά μεγάλη συγκέντρωση διαλυμένης ουσίας. Έλκει νερό από χώρο με υψηλή συγκέντρωση διαλυμένων ουσιών προς χώρο με χαμηλότερη συγκέντρωση διαλυμένων ουσιών, </a:t>
            </a:r>
          </a:p>
          <a:p>
            <a:pPr>
              <a:spcBef>
                <a:spcPts val="1800"/>
              </a:spcBef>
            </a:pPr>
            <a:r>
              <a:rPr lang="el-GR" dirty="0"/>
              <a:t>290 (270-300) mOsm/L  και στους δύο χώρους(δυναμική ισορροπία),</a:t>
            </a:r>
          </a:p>
          <a:p>
            <a:pPr>
              <a:spcBef>
                <a:spcPts val="1800"/>
              </a:spcBef>
            </a:pPr>
            <a:r>
              <a:rPr lang="el-GR" dirty="0"/>
              <a:t>Καθορίζεται από τις διαλυμένες ουσίες,</a:t>
            </a:r>
          </a:p>
          <a:p>
            <a:pPr>
              <a:spcBef>
                <a:spcPts val="1800"/>
              </a:spcBef>
            </a:pPr>
            <a:r>
              <a:rPr lang="el-GR" dirty="0"/>
              <a:t>Κυρίαρχη ουσία στον εξωκυττάριο το νάτριο (Na),</a:t>
            </a:r>
          </a:p>
          <a:p>
            <a:pPr>
              <a:spcBef>
                <a:spcPts val="1800"/>
              </a:spcBef>
            </a:pPr>
            <a:r>
              <a:rPr lang="el-GR" dirty="0"/>
              <a:t>Πρακτικά η ΩΠ του εξωκυττάριου χώρου καθορίζεται από την συγκέντρωση του  Na.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8971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είναι η Υδροστατική πίεση;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b="1" dirty="0"/>
              <a:t>Είναι η πίεση που ασκείται από τα μόρια του νερού στο τοίχωμα που τα περιβάλλει (στο αγγειακό τοίχωμα),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dirty="0"/>
              <a:t>Παράγεται από τον καρδιακό μυ (συστολές –διαστολές),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dirty="0"/>
              <a:t>Έχει την τάση να εξωθεί το νερό έξω από το αγγείο.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4522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είναι η Κολλοειδωσμωτική πίεση;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b="1" dirty="0"/>
              <a:t>Η ωσμωτική πίεση που προκαλείται από τη συγκέντρωση κολλοειδών (πρωτεϊνών) σε ένα διάλυμα,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dirty="0"/>
              <a:t>Έχει την τάση να συγκρατεί το νερό μέσα στα αγγεία,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dirty="0"/>
              <a:t>Αντιτίθεται στην υδροστατική πίεση.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1516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Ισοζύγιο Υγρών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sz="2400" dirty="0"/>
              <a:t>Η ισορροπία μεταξύ εισερχόμενων και εξερχόμενων (αποβαλλόμενων)υγρών,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sz="2400" dirty="0"/>
              <a:t>Θετικό ανισοζύγιο υγρών = Αύξηση των εισερχόμενων,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sz="2400" dirty="0"/>
              <a:t>Αρνητικό ανισοζύγιο υγρών = Μείωση των εξερχόμενων(αποβαλλόμενων</a:t>
            </a:r>
            <a:r>
              <a:rPr lang="el-GR" sz="2400" dirty="0" smtClean="0"/>
              <a:t>).</a:t>
            </a:r>
          </a:p>
          <a:p>
            <a:pPr>
              <a:lnSpc>
                <a:spcPct val="114000"/>
              </a:lnSpc>
              <a:spcBef>
                <a:spcPts val="4200"/>
              </a:spcBef>
            </a:pPr>
            <a:r>
              <a:rPr lang="el-GR" sz="2400" dirty="0"/>
              <a:t>Καθημερινά στον ανθρώπινο οργανισμό εισέρχονται και αποβάλλονται μεγάλες ποσότητες υγρών και ηλεκτρολυτών στα πλαίσια της φυσιολογικής λειτουργίας. </a:t>
            </a:r>
          </a:p>
          <a:p>
            <a:pPr>
              <a:lnSpc>
                <a:spcPct val="114000"/>
              </a:lnSpc>
              <a:spcBef>
                <a:spcPts val="4200"/>
              </a:spcBef>
            </a:pPr>
            <a:r>
              <a:rPr lang="el-GR" sz="2400" dirty="0"/>
              <a:t>Παρ’ αυτά η υδατοηλεκτρολυτική ισορροπία διατηρείται σταθερή και επιτυγχάνεται </a:t>
            </a:r>
            <a:r>
              <a:rPr lang="el-GR" sz="2400" b="1" dirty="0"/>
              <a:t>ΟΜΟΙΟΣΤΑΣΙΑ</a:t>
            </a:r>
            <a:r>
              <a:rPr lang="el-GR" sz="2400" b="1" dirty="0" smtClean="0"/>
              <a:t>.</a:t>
            </a:r>
          </a:p>
          <a:p>
            <a:pPr>
              <a:lnSpc>
                <a:spcPct val="114000"/>
              </a:lnSpc>
              <a:spcBef>
                <a:spcPts val="4200"/>
              </a:spcBef>
            </a:pPr>
            <a:endParaRPr lang="el-GR" sz="2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54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Μέση Καθημερινή Πρόσληψη Υγρών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/>
          </p:nvPr>
        </p:nvGraphicFramePr>
        <p:xfrm>
          <a:off x="1991544" y="2060848"/>
          <a:ext cx="8229600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Ημερήσια Πρόσληψη από τροφές -Υγρά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≈2100</a:t>
                      </a:r>
                      <a:r>
                        <a:rPr lang="el-GR" sz="2400" baseline="0" dirty="0" smtClean="0"/>
                        <a:t> </a:t>
                      </a:r>
                      <a:r>
                        <a:rPr lang="en-US" sz="2400" dirty="0" smtClean="0"/>
                        <a:t>ml</a:t>
                      </a:r>
                      <a:r>
                        <a:rPr lang="el-GR" sz="2400" dirty="0" smtClean="0"/>
                        <a:t> </a:t>
                      </a:r>
                      <a:r>
                        <a:rPr lang="en-US" sz="2400" dirty="0" smtClean="0"/>
                        <a:t>/</a:t>
                      </a:r>
                      <a:r>
                        <a:rPr lang="el-GR" sz="2400" dirty="0" smtClean="0"/>
                        <a:t> 24ωρο</a:t>
                      </a:r>
                      <a:r>
                        <a:rPr lang="el-GR" sz="2400" baseline="0" dirty="0" smtClean="0"/>
                        <a:t> </a:t>
                      </a:r>
                      <a:r>
                        <a:rPr lang="el-GR" sz="2400" dirty="0" smtClean="0"/>
                        <a:t> 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Ημερήσια σύνθεση από οξείδωση υδατανθράκων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≈200 </a:t>
                      </a:r>
                      <a:r>
                        <a:rPr lang="en-US" sz="2400" dirty="0" smtClean="0"/>
                        <a:t>ml </a:t>
                      </a:r>
                      <a:r>
                        <a:rPr lang="el-GR" sz="2400" dirty="0" smtClean="0"/>
                        <a:t>/ </a:t>
                      </a:r>
                      <a:r>
                        <a:rPr lang="en-US" sz="2400" dirty="0" smtClean="0"/>
                        <a:t>24</a:t>
                      </a:r>
                      <a:r>
                        <a:rPr lang="el-GR" sz="2400" dirty="0" err="1" smtClean="0"/>
                        <a:t>ωρο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Σύνολο προσλαμβανόμενων υγρών 24ωρου 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≈2300 </a:t>
                      </a:r>
                      <a:r>
                        <a:rPr lang="en-US" sz="2400" dirty="0" smtClean="0"/>
                        <a:t>ml / </a:t>
                      </a:r>
                      <a:r>
                        <a:rPr lang="el-GR" sz="2400" dirty="0" smtClean="0"/>
                        <a:t>24ωρο</a:t>
                      </a:r>
                      <a:endParaRPr lang="el-G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57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Μέση Ημερήσια Αποβολή Υγρών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700808"/>
          <a:ext cx="8229600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Άδηλη αναπνοή από πνεύμονες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≈350 </a:t>
                      </a:r>
                      <a:r>
                        <a:rPr lang="en-US" sz="2400" dirty="0" smtClean="0"/>
                        <a:t>ml </a:t>
                      </a:r>
                      <a:r>
                        <a:rPr lang="el-GR" sz="2400" dirty="0" smtClean="0"/>
                        <a:t>/ 24ωρο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Άδηλη αναπνοή</a:t>
                      </a:r>
                      <a:r>
                        <a:rPr lang="el-GR" sz="2400" baseline="0" dirty="0" smtClean="0"/>
                        <a:t> από δέρμα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≈350 </a:t>
                      </a:r>
                      <a:r>
                        <a:rPr lang="en-US" sz="2400" dirty="0" smtClean="0"/>
                        <a:t>ml </a:t>
                      </a:r>
                      <a:r>
                        <a:rPr lang="el-GR" sz="2400" dirty="0" smtClean="0"/>
                        <a:t>/ 24ωρο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Ιδρώτας 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≈100 </a:t>
                      </a:r>
                      <a:r>
                        <a:rPr lang="en-US" sz="2400" dirty="0" smtClean="0"/>
                        <a:t>ml </a:t>
                      </a:r>
                      <a:r>
                        <a:rPr lang="el-GR" sz="2400" dirty="0" smtClean="0"/>
                        <a:t>/ 24ωρο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Κόπρανα 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≈100 </a:t>
                      </a:r>
                      <a:r>
                        <a:rPr lang="en-US" sz="2400" dirty="0" smtClean="0"/>
                        <a:t>ml </a:t>
                      </a:r>
                      <a:r>
                        <a:rPr lang="el-GR" sz="2400" dirty="0" smtClean="0"/>
                        <a:t>/ 24ωρο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Ούρα 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≈1300 </a:t>
                      </a:r>
                      <a:r>
                        <a:rPr lang="en-US" sz="2400" dirty="0" smtClean="0"/>
                        <a:t>ml </a:t>
                      </a:r>
                      <a:r>
                        <a:rPr lang="el-GR" sz="2400" dirty="0" smtClean="0"/>
                        <a:t>/ 24ωρο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Σύνολο αποβαλλόμενων υγρών 24ωρου</a:t>
                      </a:r>
                      <a:r>
                        <a:rPr lang="el-GR" sz="2400" baseline="0" dirty="0" smtClean="0"/>
                        <a:t> 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≈2200 </a:t>
                      </a:r>
                      <a:r>
                        <a:rPr lang="en-US" sz="2400" dirty="0" smtClean="0"/>
                        <a:t>ml </a:t>
                      </a:r>
                      <a:r>
                        <a:rPr lang="el-GR" sz="2400" dirty="0" smtClean="0"/>
                        <a:t>/ 24ωρο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96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2029877"/>
          </a:xfrm>
        </p:spPr>
        <p:txBody>
          <a:bodyPr>
            <a:normAutofit fontScale="90000"/>
          </a:bodyPr>
          <a:lstStyle/>
          <a:p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b="1" dirty="0"/>
              <a:t/>
            </a:r>
            <a:br>
              <a:rPr lang="el-GR" sz="3600" b="1" dirty="0"/>
            </a:br>
            <a:r>
              <a:rPr lang="el-GR" sz="3600" b="1" dirty="0" smtClean="0"/>
              <a:t>Ισοζύγιο </a:t>
            </a:r>
            <a:r>
              <a:rPr lang="el-GR" sz="3600" b="1" dirty="0"/>
              <a:t>ύδατος </a:t>
            </a:r>
            <a:r>
              <a:rPr lang="el-GR" sz="3600" b="1" dirty="0" smtClean="0"/>
              <a:t>:</a:t>
            </a:r>
            <a:br>
              <a:rPr lang="el-GR" sz="3600" b="1" dirty="0" smtClean="0"/>
            </a:br>
            <a:r>
              <a:rPr lang="el-GR" sz="3600" b="1" dirty="0" smtClean="0"/>
              <a:t>Όταν </a:t>
            </a:r>
            <a:r>
              <a:rPr lang="el-GR" sz="3600" b="1" dirty="0"/>
              <a:t>τα εισερχόμενα υγρά είναι ίσα, ή περίπου ίσα με τα εξερχόμενα υγρά </a:t>
            </a:r>
            <a:r>
              <a:rPr lang="en-US" sz="3600" b="1" dirty="0" smtClean="0"/>
              <a:t>.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l-GR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Αρνητικο Ισοζυγιο </a:t>
            </a:r>
            <a:r>
              <a:rPr lang="el-G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 </a:t>
            </a:r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Ελλειμμα  Υδατος </a:t>
            </a:r>
            <a:endParaRPr lang="el-G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noFill/>
        </p:spPr>
        <p:txBody>
          <a:bodyPr/>
          <a:lstStyle/>
          <a:p>
            <a:pPr>
              <a:lnSpc>
                <a:spcPct val="114000"/>
              </a:lnSpc>
              <a:spcBef>
                <a:spcPts val="3600"/>
              </a:spcBef>
            </a:pPr>
            <a:r>
              <a:rPr lang="el-GR" dirty="0"/>
              <a:t>Όταν τα εισερχόμενα υγρά είναι λιγότερα από τα εξερχόμενα υγρά  ή </a:t>
            </a:r>
          </a:p>
          <a:p>
            <a:pPr>
              <a:lnSpc>
                <a:spcPct val="114000"/>
              </a:lnSpc>
              <a:spcBef>
                <a:spcPts val="3600"/>
              </a:spcBef>
            </a:pPr>
            <a:r>
              <a:rPr lang="el-GR" dirty="0"/>
              <a:t>Όταν τα εξερχόμενα υγρά είναι περισσότερα από τα εισερχόμενα υγρά</a:t>
            </a:r>
            <a:r>
              <a:rPr lang="en-US" dirty="0"/>
              <a:t>.</a:t>
            </a:r>
            <a:endParaRPr lang="el-GR" dirty="0"/>
          </a:p>
          <a:p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ΘετικΟ ΙσοζΥγιο </a:t>
            </a:r>
            <a:r>
              <a:rPr lang="el-G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 </a:t>
            </a:r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ΠερΙσσεια Υδατος </a:t>
            </a:r>
            <a:endParaRPr lang="el-G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lnSpc>
                <a:spcPct val="114000"/>
              </a:lnSpc>
              <a:spcBef>
                <a:spcPts val="4200"/>
              </a:spcBef>
            </a:pPr>
            <a:r>
              <a:rPr lang="el-GR" dirty="0"/>
              <a:t>Όταν τα εισερχόμενα υγρά είναι περισσότερα από τα εξερχόμενα υγρά  ή </a:t>
            </a:r>
          </a:p>
          <a:p>
            <a:pPr>
              <a:lnSpc>
                <a:spcPct val="114000"/>
              </a:lnSpc>
              <a:spcBef>
                <a:spcPts val="4200"/>
              </a:spcBef>
            </a:pPr>
            <a:r>
              <a:rPr lang="el-GR" dirty="0"/>
              <a:t>Όταν τα εξερχόμενα υγρά είναι λιγότερα από τα εισερχόμενα υγρά</a:t>
            </a:r>
            <a:r>
              <a:rPr lang="en-US" dirty="0"/>
              <a:t>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3138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Σύσταση Ανθρώπινου Σώματος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97280" y="1981200"/>
            <a:ext cx="10058400" cy="3887894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4200"/>
              </a:spcBef>
            </a:pPr>
            <a:r>
              <a:rPr lang="el-GR" sz="5100" b="1" dirty="0"/>
              <a:t>ΥΔΩΡ  55-60%</a:t>
            </a:r>
            <a:r>
              <a:rPr lang="en-US" sz="5100" b="1" dirty="0"/>
              <a:t>,</a:t>
            </a:r>
            <a:endParaRPr lang="el-GR" sz="5100" b="1" dirty="0"/>
          </a:p>
          <a:p>
            <a:pPr>
              <a:spcBef>
                <a:spcPts val="4200"/>
              </a:spcBef>
            </a:pPr>
            <a:r>
              <a:rPr lang="el-GR" sz="5100" b="1" dirty="0"/>
              <a:t>ΟΡΓΑΝΙΚΗ ΥΛΗ 35-37%</a:t>
            </a:r>
            <a:r>
              <a:rPr lang="en-US" sz="5100" b="1" dirty="0" smtClean="0"/>
              <a:t>,</a:t>
            </a:r>
            <a:endParaRPr lang="el-GR" sz="5100" b="1" dirty="0" smtClean="0"/>
          </a:p>
          <a:p>
            <a:pPr>
              <a:spcBef>
                <a:spcPts val="4200"/>
              </a:spcBef>
            </a:pPr>
            <a:r>
              <a:rPr lang="el-GR" sz="5100" dirty="0" smtClean="0"/>
              <a:t>Υδατάνθρακες</a:t>
            </a:r>
            <a:r>
              <a:rPr lang="el-GR" sz="5100" dirty="0"/>
              <a:t>, Λίπη , Πρωτεΐνες</a:t>
            </a:r>
            <a:r>
              <a:rPr lang="en-US" sz="5100" dirty="0"/>
              <a:t>,</a:t>
            </a:r>
            <a:endParaRPr lang="el-GR" sz="5100" dirty="0"/>
          </a:p>
          <a:p>
            <a:pPr>
              <a:spcBef>
                <a:spcPts val="4200"/>
              </a:spcBef>
            </a:pPr>
            <a:r>
              <a:rPr lang="el-GR" sz="5100" b="1" dirty="0"/>
              <a:t>ΑΝΟΡΓΑΝΗ ΥΛΗ 3-5%</a:t>
            </a:r>
            <a:r>
              <a:rPr lang="en-US" sz="5100" b="1" dirty="0" smtClean="0"/>
              <a:t>,</a:t>
            </a:r>
            <a:endParaRPr lang="el-GR" sz="5100" b="1" dirty="0" smtClean="0"/>
          </a:p>
          <a:p>
            <a:pPr>
              <a:spcBef>
                <a:spcPts val="4200"/>
              </a:spcBef>
            </a:pPr>
            <a:r>
              <a:rPr lang="el-GR" sz="5100" dirty="0" smtClean="0"/>
              <a:t>Ηλεκτρολύτες </a:t>
            </a:r>
            <a:r>
              <a:rPr lang="el-GR" sz="5100" dirty="0"/>
              <a:t>και Ιχνοστοιχεία</a:t>
            </a:r>
            <a:r>
              <a:rPr lang="en-US" sz="5100" dirty="0"/>
              <a:t>.</a:t>
            </a:r>
            <a:endParaRPr lang="el-GR" sz="5100" dirty="0"/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2184082"/>
            <a:ext cx="4556760" cy="348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85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05840" y="335280"/>
            <a:ext cx="9997440" cy="1077714"/>
          </a:xfrm>
        </p:spPr>
        <p:txBody>
          <a:bodyPr>
            <a:noAutofit/>
          </a:bodyPr>
          <a:lstStyle/>
          <a:p>
            <a:r>
              <a:rPr lang="el-G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Μηχανισμοί που κινητοποιούνται  σε Αρνητικό Ανισοζύγιο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0560" y="2377440"/>
            <a:ext cx="9550584" cy="4075896"/>
          </a:xfrm>
        </p:spPr>
        <p:txBody>
          <a:bodyPr>
            <a:normAutofit lnSpcReduction="10000"/>
          </a:bodyPr>
          <a:lstStyle/>
          <a:p>
            <a:pPr>
              <a:spcBef>
                <a:spcPts val="2400"/>
              </a:spcBef>
            </a:pPr>
            <a:r>
              <a:rPr lang="el-GR" sz="2400" dirty="0"/>
              <a:t>Ερέθισμα η αυξημένη ωσμωτική πίεση,</a:t>
            </a:r>
          </a:p>
          <a:p>
            <a:pPr>
              <a:spcBef>
                <a:spcPts val="2400"/>
              </a:spcBef>
            </a:pPr>
            <a:r>
              <a:rPr lang="el-GR" sz="2400" dirty="0"/>
              <a:t>Μηχανισμοί,</a:t>
            </a:r>
          </a:p>
          <a:p>
            <a:pPr marL="6985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l-GR" sz="2400" dirty="0"/>
              <a:t>Αίσθημα δίψας,</a:t>
            </a:r>
          </a:p>
          <a:p>
            <a:pPr marL="6985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l-GR" sz="2400" dirty="0"/>
              <a:t>Αντιδιούρηση, </a:t>
            </a:r>
          </a:p>
          <a:p>
            <a:pPr marL="969963">
              <a:buFont typeface="Calibri" panose="020F0502020204030204" pitchFamily="34" charset="0"/>
              <a:buChar char="‒"/>
            </a:pPr>
            <a:r>
              <a:rPr lang="el-GR" sz="2400" dirty="0"/>
              <a:t>Αντιδιουρητική ορμόνη από τον οπίσθιο λοβό της υπόφυσης  επιδρά σε νεφρούς (άπω και αθροιστικά  σωληνάρια των νεφρών).</a:t>
            </a:r>
          </a:p>
          <a:p>
            <a:pPr>
              <a:spcBef>
                <a:spcPts val="2400"/>
              </a:spcBef>
            </a:pPr>
            <a:r>
              <a:rPr lang="el-GR" sz="2400" dirty="0"/>
              <a:t>Ερέθισμα ο όγκος του κυκλοφορούντος αίματος,</a:t>
            </a:r>
          </a:p>
          <a:p>
            <a:pPr>
              <a:spcBef>
                <a:spcPts val="1800"/>
              </a:spcBef>
            </a:pPr>
            <a:r>
              <a:rPr lang="el-GR" sz="2400" dirty="0"/>
              <a:t>Κατεχολαμίνες, ρενίνη, αλδοστερόνη κλπ.</a:t>
            </a:r>
          </a:p>
          <a:p>
            <a:endParaRPr lang="el-GR" sz="2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07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88504" y="517253"/>
            <a:ext cx="9144000" cy="961082"/>
          </a:xfrm>
        </p:spPr>
        <p:txBody>
          <a:bodyPr>
            <a:noAutofit/>
          </a:bodyPr>
          <a:lstStyle/>
          <a:p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Μηχανισμοί που κινητοποιούνται  σε Θετικό Ανισοζύγιο </a:t>
            </a:r>
            <a:endParaRPr lang="el-G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15440" y="2164080"/>
            <a:ext cx="9017064" cy="407323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l-GR" sz="2400" dirty="0"/>
              <a:t>Ερέθισμα η μειωμένη ωσμωτική πίεση,</a:t>
            </a:r>
          </a:p>
          <a:p>
            <a:pPr>
              <a:spcBef>
                <a:spcPts val="1800"/>
              </a:spcBef>
            </a:pPr>
            <a:r>
              <a:rPr lang="el-GR" sz="2400" dirty="0"/>
              <a:t>Μηχανισμοί,</a:t>
            </a:r>
          </a:p>
          <a:p>
            <a:pPr marL="6985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l-GR" sz="2400" dirty="0"/>
              <a:t>Διούρηση (αναστολή έκκρισης της αντιδιουρητικής ορμόνης).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80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Ηλεκτρολύτες </a:t>
            </a:r>
            <a:endParaRPr lang="el-G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29640" y="2590800"/>
            <a:ext cx="9281160" cy="3646512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sz="2400" dirty="0"/>
              <a:t>Φέρουν ηλεκτρικό φορτίο</a:t>
            </a:r>
          </a:p>
          <a:p>
            <a:pPr marL="6985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l-GR" sz="2400" dirty="0"/>
              <a:t>ΚΑΤΙΟΝΤΑ: θετικό φορτίο</a:t>
            </a:r>
            <a:r>
              <a:rPr lang="en-US" sz="2400" dirty="0"/>
              <a:t>,</a:t>
            </a:r>
            <a:endParaRPr lang="el-GR" sz="2400" dirty="0"/>
          </a:p>
          <a:p>
            <a:pPr marL="6985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l-GR" sz="2400" dirty="0"/>
              <a:t>ΑΝΙΟΝΤΑ: αρνητικό φορτίο</a:t>
            </a:r>
            <a:r>
              <a:rPr lang="en-US" sz="2400" dirty="0"/>
              <a:t>.</a:t>
            </a:r>
            <a:endParaRPr lang="el-GR" sz="2400" dirty="0"/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sz="2400" dirty="0"/>
              <a:t>Τα σωματικά υγρά είναι ουδέτερα επειδή ο αριθμός των αρνητικών ιόντων εξουδετερώνεται από ίσο αριθμό θετικών.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l-GR">
              <a:solidFill>
                <a:prstClr val="black"/>
              </a:solidFill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3950" y="1959833"/>
            <a:ext cx="3310890" cy="2383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75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Λειτουργίες Νατρίου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01040" y="2453640"/>
            <a:ext cx="9509760" cy="3783672"/>
          </a:xfrm>
        </p:spPr>
        <p:txBody>
          <a:bodyPr>
            <a:normAutofit/>
          </a:bodyPr>
          <a:lstStyle/>
          <a:p>
            <a:pPr>
              <a:spcBef>
                <a:spcPts val="3000"/>
              </a:spcBef>
            </a:pPr>
            <a:r>
              <a:rPr lang="el-GR" sz="2400" dirty="0"/>
              <a:t>Συστολή σκελετικών μυών,</a:t>
            </a:r>
          </a:p>
          <a:p>
            <a:pPr>
              <a:spcBef>
                <a:spcPts val="3000"/>
              </a:spcBef>
            </a:pPr>
            <a:r>
              <a:rPr lang="el-GR" sz="2400" dirty="0"/>
              <a:t>Καρδιακή συστολή,</a:t>
            </a:r>
          </a:p>
          <a:p>
            <a:pPr>
              <a:spcBef>
                <a:spcPts val="3000"/>
              </a:spcBef>
            </a:pPr>
            <a:r>
              <a:rPr lang="el-GR" sz="2400" dirty="0"/>
              <a:t>Μετάδοση νευρικών ώσεων,</a:t>
            </a:r>
          </a:p>
          <a:p>
            <a:pPr>
              <a:spcBef>
                <a:spcPts val="3000"/>
              </a:spcBef>
            </a:pPr>
            <a:r>
              <a:rPr lang="el-GR" sz="2400" dirty="0"/>
              <a:t>Φυσιολογική </a:t>
            </a:r>
            <a:r>
              <a:rPr lang="el-GR" sz="2400" dirty="0" err="1"/>
              <a:t>ωσμωτικότητα</a:t>
            </a:r>
            <a:r>
              <a:rPr lang="el-GR" sz="2400" dirty="0"/>
              <a:t>  </a:t>
            </a:r>
            <a:r>
              <a:rPr lang="el-GR" sz="2400" dirty="0" err="1"/>
              <a:t>εξωκυττάριου</a:t>
            </a:r>
            <a:r>
              <a:rPr lang="el-GR" sz="2400" dirty="0"/>
              <a:t> υγρού,</a:t>
            </a:r>
          </a:p>
          <a:p>
            <a:pPr>
              <a:spcBef>
                <a:spcPts val="3000"/>
              </a:spcBef>
            </a:pPr>
            <a:r>
              <a:rPr lang="el-GR" sz="2400" dirty="0"/>
              <a:t>Φυσιολογικός όγκος </a:t>
            </a:r>
            <a:r>
              <a:rPr lang="el-GR" sz="2400" dirty="0" err="1"/>
              <a:t>εξωκυττάριου</a:t>
            </a:r>
            <a:r>
              <a:rPr lang="el-GR" sz="2400" dirty="0"/>
              <a:t> υγρού.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81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Λειτουργίες Καλίου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40080" y="2179320"/>
            <a:ext cx="9570720" cy="3625944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el-GR" sz="2400" dirty="0"/>
              <a:t>Ρύθμιση της πρωτεϊνοσύνθεσης,</a:t>
            </a:r>
          </a:p>
          <a:p>
            <a:pPr>
              <a:lnSpc>
                <a:spcPct val="114000"/>
              </a:lnSpc>
            </a:pPr>
            <a:r>
              <a:rPr lang="el-GR" sz="2400" dirty="0"/>
              <a:t>Ρύθμιση της χρήσης και αποθήκευσης της γλυκόζης,</a:t>
            </a:r>
          </a:p>
          <a:p>
            <a:pPr>
              <a:lnSpc>
                <a:spcPct val="114000"/>
              </a:lnSpc>
            </a:pPr>
            <a:r>
              <a:rPr lang="el-GR" sz="2400" dirty="0"/>
              <a:t>Διατήρηση των δραστικών δυναμικών στις διεγέρσιμες μεμβράνες.</a:t>
            </a:r>
          </a:p>
          <a:p>
            <a:pPr>
              <a:lnSpc>
                <a:spcPct val="114000"/>
              </a:lnSpc>
            </a:pPr>
            <a:r>
              <a:rPr lang="el-GR" altLang="el-GR" sz="2400" dirty="0"/>
              <a:t>Διατήρηση των δραστικών δυναμικών στις διεγέρσιμες μεμβράνες</a:t>
            </a:r>
            <a:r>
              <a:rPr lang="en-US" altLang="el-GR" sz="2400" dirty="0"/>
              <a:t> </a:t>
            </a:r>
          </a:p>
          <a:p>
            <a:pPr lvl="1">
              <a:lnSpc>
                <a:spcPct val="114000"/>
              </a:lnSpc>
              <a:spcBef>
                <a:spcPts val="1200"/>
              </a:spcBef>
            </a:pPr>
            <a:r>
              <a:rPr lang="el-GR" altLang="el-GR" sz="2400" dirty="0"/>
              <a:t>↑</a:t>
            </a:r>
            <a:r>
              <a:rPr lang="en-US" altLang="el-GR" sz="2400" dirty="0"/>
              <a:t> K</a:t>
            </a:r>
            <a:r>
              <a:rPr lang="el-GR" altLang="el-GR" sz="2400" dirty="0"/>
              <a:t>→ ↓ μυϊκής συστολής  (βραδυκαρδία, ασυστολία),</a:t>
            </a:r>
          </a:p>
          <a:p>
            <a:pPr lvl="1">
              <a:lnSpc>
                <a:spcPct val="114000"/>
              </a:lnSpc>
              <a:spcBef>
                <a:spcPts val="1200"/>
              </a:spcBef>
            </a:pPr>
            <a:r>
              <a:rPr lang="el-GR" altLang="el-GR" sz="2400" dirty="0"/>
              <a:t> ↓</a:t>
            </a:r>
            <a:r>
              <a:rPr lang="en-US" altLang="el-GR" sz="2400" dirty="0"/>
              <a:t>K</a:t>
            </a:r>
            <a:r>
              <a:rPr lang="el-GR" altLang="el-GR" sz="2400" dirty="0"/>
              <a:t>→ ↑ μυϊκής συστολής  (ταχυκαρδία, αρρυθμίες)</a:t>
            </a:r>
            <a:r>
              <a:rPr lang="en-US" altLang="el-GR" sz="2400" dirty="0"/>
              <a:t>.</a:t>
            </a:r>
            <a:endParaRPr lang="el-GR" altLang="el-GR" sz="2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el-GR">
              <a:solidFill>
                <a:prstClr val="black"/>
              </a:solidFill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3920" y="1854517"/>
            <a:ext cx="27051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29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Λειτουργίες Ασβεστίου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97280" y="2164080"/>
            <a:ext cx="9113520" cy="356917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2400"/>
              </a:spcBef>
            </a:pPr>
            <a:r>
              <a:rPr lang="el-GR" sz="2400" dirty="0"/>
              <a:t>Πυκνότητα και στερεότητα των οστών</a:t>
            </a:r>
            <a:r>
              <a:rPr lang="en-US" sz="2400" dirty="0"/>
              <a:t>,</a:t>
            </a:r>
            <a:endParaRPr lang="el-GR" sz="2400" dirty="0"/>
          </a:p>
          <a:p>
            <a:pPr>
              <a:spcBef>
                <a:spcPts val="2400"/>
              </a:spcBef>
            </a:pPr>
            <a:r>
              <a:rPr lang="el-GR" sz="2400" dirty="0"/>
              <a:t>Ενεργοποίηση ενζύμων, συμμετοχή σε αντιδράσεις</a:t>
            </a:r>
            <a:r>
              <a:rPr lang="en-US" sz="2400" dirty="0"/>
              <a:t>,</a:t>
            </a:r>
            <a:endParaRPr lang="el-GR" sz="2400" dirty="0"/>
          </a:p>
          <a:p>
            <a:pPr>
              <a:spcBef>
                <a:spcPts val="2400"/>
              </a:spcBef>
            </a:pPr>
            <a:r>
              <a:rPr lang="el-GR" sz="2400" dirty="0"/>
              <a:t>Απαραίτητο στοιχείο στη μυϊκή συστολή</a:t>
            </a:r>
            <a:r>
              <a:rPr lang="en-US" sz="2400" dirty="0"/>
              <a:t>,</a:t>
            </a:r>
            <a:endParaRPr lang="el-GR" sz="2400" dirty="0"/>
          </a:p>
          <a:p>
            <a:pPr>
              <a:spcBef>
                <a:spcPts val="2400"/>
              </a:spcBef>
            </a:pPr>
            <a:r>
              <a:rPr lang="el-GR" sz="2400" dirty="0"/>
              <a:t>Συμβάλλει στη μετάδοση των νευρικών ώσεων</a:t>
            </a:r>
            <a:r>
              <a:rPr lang="en-US" sz="2400" dirty="0"/>
              <a:t>,</a:t>
            </a:r>
            <a:endParaRPr lang="el-GR" sz="2400" dirty="0"/>
          </a:p>
          <a:p>
            <a:pPr lvl="1"/>
            <a:r>
              <a:rPr lang="el-GR" altLang="el-GR" sz="2400" dirty="0"/>
              <a:t>↓ </a:t>
            </a:r>
            <a:r>
              <a:rPr lang="en-US" altLang="el-GR" sz="2400" dirty="0"/>
              <a:t>Ca</a:t>
            </a:r>
            <a:r>
              <a:rPr lang="en-US" altLang="el-GR" sz="2400" baseline="30000" dirty="0"/>
              <a:t>++</a:t>
            </a:r>
            <a:r>
              <a:rPr lang="en-US" altLang="el-GR" sz="2400" dirty="0"/>
              <a:t> </a:t>
            </a:r>
            <a:r>
              <a:rPr lang="el-GR" altLang="el-GR" sz="2400" dirty="0"/>
              <a:t>→ ↑</a:t>
            </a:r>
            <a:r>
              <a:rPr lang="en-US" altLang="el-GR" sz="2400" dirty="0"/>
              <a:t> </a:t>
            </a:r>
            <a:r>
              <a:rPr lang="el-GR" altLang="el-GR" sz="2400" dirty="0"/>
              <a:t>μυϊκής συστολής, ↑</a:t>
            </a:r>
            <a:r>
              <a:rPr lang="en-US" altLang="el-GR" sz="2400" dirty="0"/>
              <a:t> </a:t>
            </a:r>
            <a:r>
              <a:rPr lang="el-GR" altLang="el-GR" sz="2400" dirty="0"/>
              <a:t>ταχύτητα των νευρικών ώσεων (τετανία, απασμοί)</a:t>
            </a:r>
          </a:p>
          <a:p>
            <a:pPr lvl="1"/>
            <a:r>
              <a:rPr lang="el-GR" altLang="el-GR" sz="2400" dirty="0"/>
              <a:t>↑</a:t>
            </a:r>
            <a:r>
              <a:rPr lang="en-US" altLang="el-GR" sz="2400" dirty="0"/>
              <a:t>Ca</a:t>
            </a:r>
            <a:r>
              <a:rPr lang="en-US" altLang="el-GR" sz="2400" baseline="30000" dirty="0"/>
              <a:t>++</a:t>
            </a:r>
            <a:r>
              <a:rPr lang="en-US" altLang="el-GR" sz="2400" dirty="0"/>
              <a:t> </a:t>
            </a:r>
            <a:r>
              <a:rPr lang="el-GR" altLang="el-GR" sz="2400" dirty="0"/>
              <a:t>→ ↓μυϊκής συστολής</a:t>
            </a:r>
            <a:r>
              <a:rPr lang="en-US" altLang="el-GR" sz="2400" dirty="0"/>
              <a:t>,</a:t>
            </a:r>
            <a:r>
              <a:rPr lang="el-GR" altLang="el-GR" sz="2400" dirty="0"/>
              <a:t> ↓ ταχύτητα των νευρικών ώσεων</a:t>
            </a:r>
          </a:p>
          <a:p>
            <a:pPr lvl="1"/>
            <a:r>
              <a:rPr lang="el-GR" sz="2400" dirty="0"/>
              <a:t>Συμβάλλει στην πήξη του αίματος</a:t>
            </a:r>
            <a:r>
              <a:rPr lang="en-US" sz="2400" dirty="0"/>
              <a:t>.</a:t>
            </a:r>
            <a:endParaRPr lang="el-GR" sz="2400" dirty="0"/>
          </a:p>
          <a:p>
            <a:pPr lvl="1"/>
            <a:endParaRPr lang="el-GR" altLang="el-GR" sz="2400" b="1" dirty="0"/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endParaRPr lang="el-GR" sz="2400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60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Κλινική 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ικόνα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πονατριαιμίας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55600" indent="-355600">
              <a:tabLst>
                <a:tab pos="355600" algn="l"/>
              </a:tabLst>
            </a:pPr>
            <a:r>
              <a:rPr lang="el-GR" sz="2400" dirty="0"/>
              <a:t>Όταν Na:130-135 mEq/L </a:t>
            </a:r>
          </a:p>
          <a:p>
            <a:pPr marL="723900" lvl="1" indent="-368300">
              <a:spcBef>
                <a:spcPts val="600"/>
              </a:spcBef>
            </a:pPr>
            <a:r>
              <a:rPr lang="el-GR" sz="2400" dirty="0"/>
              <a:t>Συνήθως χωρίς συμπτώματα.</a:t>
            </a:r>
          </a:p>
          <a:p>
            <a:pPr marL="355600" indent="-355600">
              <a:tabLst>
                <a:tab pos="355600" algn="l"/>
              </a:tabLst>
            </a:pPr>
            <a:r>
              <a:rPr lang="el-GR" sz="2400" dirty="0"/>
              <a:t>Όταν Na: 120-130 mEq/L</a:t>
            </a:r>
          </a:p>
          <a:p>
            <a:pPr marL="723900" lvl="1" indent="-368300">
              <a:spcBef>
                <a:spcPts val="600"/>
              </a:spcBef>
            </a:pPr>
            <a:r>
              <a:rPr lang="el-GR" sz="2400" dirty="0"/>
              <a:t>Ταχυσφυγμία, υπόταση,</a:t>
            </a:r>
          </a:p>
          <a:p>
            <a:pPr marL="723900" lvl="1" indent="-368300">
              <a:spcBef>
                <a:spcPts val="600"/>
              </a:spcBef>
            </a:pPr>
            <a:r>
              <a:rPr lang="el-GR" sz="2400" dirty="0"/>
              <a:t>Ναυτία, κράμπες, εμετούς και κοιλιακούς πόνους.</a:t>
            </a:r>
          </a:p>
          <a:p>
            <a:pPr marL="355600" indent="-355600">
              <a:tabLst>
                <a:tab pos="355600" algn="l"/>
              </a:tabLst>
            </a:pPr>
            <a:r>
              <a:rPr lang="el-GR" sz="2400" dirty="0"/>
              <a:t>Όταν Na: &lt; 120 mEq/L </a:t>
            </a:r>
          </a:p>
          <a:p>
            <a:pPr marL="723900" lvl="1" indent="-368300">
              <a:spcBef>
                <a:spcPts val="600"/>
              </a:spcBef>
            </a:pPr>
            <a:r>
              <a:rPr lang="el-GR" sz="2400" dirty="0"/>
              <a:t>Έντονη αδυναμία, </a:t>
            </a:r>
          </a:p>
          <a:p>
            <a:pPr marL="723900" lvl="1" indent="-368300">
              <a:spcBef>
                <a:spcPts val="600"/>
              </a:spcBef>
            </a:pPr>
            <a:r>
              <a:rPr lang="el-GR" sz="2400" dirty="0"/>
              <a:t>Δύσπνοια (μέχρι και ΟΠΟ),</a:t>
            </a:r>
          </a:p>
          <a:p>
            <a:pPr marL="723900" lvl="1" indent="-368300">
              <a:spcBef>
                <a:spcPts val="600"/>
              </a:spcBef>
            </a:pPr>
            <a:r>
              <a:rPr lang="el-GR" sz="2400" dirty="0"/>
              <a:t>Μειωμένα τενόντια αντανακλαστικά,</a:t>
            </a:r>
          </a:p>
          <a:p>
            <a:pPr marL="723900" lvl="1" indent="-368300">
              <a:spcBef>
                <a:spcPts val="600"/>
              </a:spcBef>
            </a:pPr>
            <a:r>
              <a:rPr lang="el-GR" sz="2400" dirty="0"/>
              <a:t>Σύγχυση, διέγερση, κώμα και τελικά θάνατος.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67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Θεραπεία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υπονατριαιμίας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93520" y="2697480"/>
            <a:ext cx="4108768" cy="3477080"/>
          </a:xfrm>
        </p:spPr>
        <p:txBody>
          <a:bodyPr/>
          <a:lstStyle/>
          <a:p>
            <a:pPr marL="0" indent="0">
              <a:buNone/>
            </a:pPr>
            <a:r>
              <a:rPr lang="el-GR" sz="2400" b="1" dirty="0"/>
              <a:t>Αιτιολογική αντιμετώπιση</a:t>
            </a:r>
          </a:p>
          <a:p>
            <a:r>
              <a:rPr lang="el-GR" sz="2400" dirty="0"/>
              <a:t>Αναζήτηση και θεραπεία της αιτίας.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6263640" y="2590800"/>
            <a:ext cx="5760720" cy="3032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l-GR" sz="1600" b="1" dirty="0">
                <a:solidFill>
                  <a:prstClr val="black"/>
                </a:solidFill>
              </a:rPr>
              <a:t>Συμπτωματική αντιμετώπιση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>
                <a:srgbClr val="004A82"/>
              </a:buClr>
            </a:pPr>
            <a:r>
              <a:rPr lang="el-GR" sz="1600" dirty="0">
                <a:solidFill>
                  <a:prstClr val="black"/>
                </a:solidFill>
              </a:rPr>
              <a:t>Περιορισμός υγρών,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>
                <a:srgbClr val="004A82"/>
              </a:buClr>
            </a:pPr>
            <a:r>
              <a:rPr lang="el-GR" sz="1600" dirty="0">
                <a:solidFill>
                  <a:prstClr val="black"/>
                </a:solidFill>
              </a:rPr>
              <a:t>Λήψη αλατιού  με δίαιτα,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>
                <a:srgbClr val="004A82"/>
              </a:buClr>
            </a:pPr>
            <a:r>
              <a:rPr lang="el-GR" sz="1600" dirty="0">
                <a:solidFill>
                  <a:prstClr val="black"/>
                </a:solidFill>
              </a:rPr>
              <a:t>χορήγηση υπέρτονου διαλύματος χλωριούχου νατρίου εάν το επιτρέπει η αιμοδυναμική κατάσταση του ασθενούς,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>
                <a:srgbClr val="004A82"/>
              </a:buClr>
            </a:pPr>
            <a:r>
              <a:rPr lang="el-GR" sz="1600" dirty="0">
                <a:solidFill>
                  <a:prstClr val="black"/>
                </a:solidFill>
              </a:rPr>
              <a:t>Μέτρηση ισοζυγίου ύδατος,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>
                <a:srgbClr val="004A82"/>
              </a:buClr>
            </a:pPr>
            <a:r>
              <a:rPr lang="el-GR" sz="1600" dirty="0">
                <a:solidFill>
                  <a:prstClr val="black"/>
                </a:solidFill>
              </a:rPr>
              <a:t>Παρακολούθηση ασθενή για εμφάνιση προβλημάτων (σφύξεις, αναπνοές, επίπεδο συνείδησης, ζύγισμα, κλπ),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>
                <a:srgbClr val="004A82"/>
              </a:buClr>
            </a:pPr>
            <a:r>
              <a:rPr lang="el-GR" sz="1600" dirty="0">
                <a:solidFill>
                  <a:prstClr val="black"/>
                </a:solidFill>
              </a:rPr>
              <a:t>Εργαστηριακός έλεγχος.</a:t>
            </a:r>
          </a:p>
        </p:txBody>
      </p:sp>
    </p:spTree>
    <p:extLst>
      <p:ext uri="{BB962C8B-B14F-4D97-AF65-F5344CB8AC3E}">
        <p14:creationId xmlns:p14="http://schemas.microsoft.com/office/powerpoint/2010/main" val="42437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Κλινική εικόνα 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περνατριαιμίας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Αρχικά</a:t>
            </a:r>
          </a:p>
          <a:p>
            <a:pPr lvl="1">
              <a:spcBef>
                <a:spcPts val="1800"/>
              </a:spcBef>
            </a:pPr>
            <a:r>
              <a:rPr lang="el-GR" sz="2200" dirty="0"/>
              <a:t>ληθαργικότητα, ανησυχία,</a:t>
            </a:r>
          </a:p>
          <a:p>
            <a:pPr lvl="1">
              <a:spcBef>
                <a:spcPts val="1800"/>
              </a:spcBef>
            </a:pPr>
            <a:r>
              <a:rPr lang="el-GR" sz="2200" dirty="0"/>
              <a:t>Αδυναμία, υπόταση,</a:t>
            </a:r>
          </a:p>
          <a:p>
            <a:pPr lvl="1">
              <a:spcBef>
                <a:spcPts val="1800"/>
              </a:spcBef>
            </a:pPr>
            <a:r>
              <a:rPr lang="el-GR" sz="2200" dirty="0"/>
              <a:t>Δέρμα και βλεννογόνοι ξηροί.</a:t>
            </a:r>
          </a:p>
          <a:p>
            <a:pPr>
              <a:spcBef>
                <a:spcPts val="3000"/>
              </a:spcBef>
            </a:pPr>
            <a:r>
              <a:rPr lang="el-GR" sz="2400" dirty="0"/>
              <a:t>Όψιμα</a:t>
            </a:r>
          </a:p>
          <a:p>
            <a:pPr lvl="1">
              <a:spcBef>
                <a:spcPts val="1800"/>
              </a:spcBef>
            </a:pPr>
            <a:r>
              <a:rPr lang="el-GR" sz="2000" dirty="0"/>
              <a:t> </a:t>
            </a:r>
            <a:r>
              <a:rPr lang="el-GR" sz="2200" dirty="0"/>
              <a:t>ευερεθιστότητα και αργότερα σπασμοί, κώμα και τελικά θάνατος.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17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Θεραπεία Υπερνατριαιμίας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29640" y="2590800"/>
            <a:ext cx="5094352" cy="3610508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l-GR" sz="2400" b="1" dirty="0"/>
              <a:t>Αιτιολογική αντιμετώπιση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sz="2400" dirty="0"/>
              <a:t>Διακοπή της περαιτέρω απώλειας ύδατος (με πιθανή χορήγηση αντιδιουρητικής ορμόνης όπου είναι απαραίτητο ή διορθώνοντας τυχόν ωσμωτική διούρηση).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6240016" y="1904999"/>
            <a:ext cx="5372864" cy="41452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l-GR" sz="2400" b="1" dirty="0">
                <a:solidFill>
                  <a:prstClr val="black"/>
                </a:solidFill>
              </a:rPr>
              <a:t>Συμπτωματική αντιμετώπιση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rgbClr val="004A82"/>
              </a:buClr>
            </a:pPr>
            <a:r>
              <a:rPr lang="el-GR" sz="2400" dirty="0">
                <a:solidFill>
                  <a:prstClr val="black"/>
                </a:solidFill>
              </a:rPr>
              <a:t>Άναλος δίαιτα,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rgbClr val="004A82"/>
              </a:buClr>
            </a:pPr>
            <a:r>
              <a:rPr lang="el-GR" sz="2400" dirty="0">
                <a:solidFill>
                  <a:prstClr val="black"/>
                </a:solidFill>
              </a:rPr>
              <a:t>Αναπλήρωση του ελλείμματος ύδατος με υπότονα υγρά,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rgbClr val="004A82"/>
              </a:buClr>
            </a:pPr>
            <a:r>
              <a:rPr lang="el-GR" sz="2400" dirty="0">
                <a:solidFill>
                  <a:prstClr val="black"/>
                </a:solidFill>
              </a:rPr>
              <a:t>Μέτρηση ισοζυγίου,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rgbClr val="004A82"/>
              </a:buClr>
            </a:pPr>
            <a:r>
              <a:rPr lang="el-GR" sz="2400" dirty="0">
                <a:solidFill>
                  <a:prstClr val="black"/>
                </a:solidFill>
              </a:rPr>
              <a:t>Παρακολούθηση ασθενή για εμφάνιση προβλημάτων (σφύξεις, αναπνοές, επίπεδο συνείδησης, ζύγισμα, κλπ),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rgbClr val="004A82"/>
              </a:buClr>
            </a:pPr>
            <a:r>
              <a:rPr lang="el-GR" sz="2400" dirty="0">
                <a:solidFill>
                  <a:prstClr val="black"/>
                </a:solidFill>
              </a:rPr>
              <a:t>Εργαστηριακός έλεγχος.</a:t>
            </a:r>
          </a:p>
        </p:txBody>
      </p:sp>
    </p:spTree>
    <p:extLst>
      <p:ext uri="{BB962C8B-B14F-4D97-AF65-F5344CB8AC3E}">
        <p14:creationId xmlns:p14="http://schemas.microsoft.com/office/powerpoint/2010/main" val="205670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Χρησιμότητα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του νερού στον Οργανισμό.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1219200" y="1974756"/>
            <a:ext cx="1019556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l-GR" sz="2800" dirty="0" smtClean="0"/>
              <a:t>Διαλύτης του οργανισμού, βάση όλων των βιολογικών υγρών, </a:t>
            </a:r>
          </a:p>
          <a:p>
            <a:pPr marL="457200" indent="-4572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l-GR" sz="2800" dirty="0" smtClean="0"/>
              <a:t>Μεταφορά διαλυμένων θρεπτικών ουσιών σε όλα τα κύτταρα, ιστούς, όργανα,</a:t>
            </a:r>
          </a:p>
          <a:p>
            <a:pPr marL="457200" indent="-4572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l-GR" sz="2800" dirty="0" smtClean="0"/>
              <a:t>Οι περισσότερες φυσιολογικές διεργασίες επιτελούνται σε υδάτινο περιβάλλον,</a:t>
            </a:r>
          </a:p>
          <a:p>
            <a:pPr marL="457200" indent="-4572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l-GR" sz="2800" dirty="0" smtClean="0"/>
              <a:t>Συμβάλει στην ομοιοστασία.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8133857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Κλινική εικόνα 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ποκαλιαιμίας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3600"/>
              </a:spcBef>
            </a:pPr>
            <a:r>
              <a:rPr lang="el-GR" sz="2400" dirty="0"/>
              <a:t>Διαταραχές της καρδιακής λειτουργίας (αρρυθμίες, πτώση του ST διαστήματος, χαμηλό έπαρμα Τ και σαφές κύμα U.</a:t>
            </a:r>
          </a:p>
          <a:p>
            <a:pPr>
              <a:spcBef>
                <a:spcPts val="3600"/>
              </a:spcBef>
            </a:pPr>
            <a:r>
              <a:rPr lang="el-GR" sz="2400" dirty="0"/>
              <a:t>Αδυναμία, κράμπες, μυαλγίες και σε περιπτώσεις έντονης υποκαλιαιμίας ραβδομυόλυση.</a:t>
            </a:r>
          </a:p>
          <a:p>
            <a:pPr>
              <a:spcBef>
                <a:spcPts val="3600"/>
              </a:spcBef>
            </a:pPr>
            <a:r>
              <a:rPr lang="el-GR" sz="2400" dirty="0"/>
              <a:t>Εκδηλώσεις από συμμετοχή των λείων μυϊκών ινών με εικόνα δυσκοιλιότητας ή ειλεού.</a:t>
            </a:r>
          </a:p>
          <a:p>
            <a:pPr>
              <a:spcBef>
                <a:spcPts val="3600"/>
              </a:spcBef>
            </a:pPr>
            <a:r>
              <a:rPr lang="el-GR" sz="2400" dirty="0"/>
              <a:t>Νευρολογικές εκδηλώσεις: δίψα, διαταραχές των εν τω βάθει τενόντιων αντανακλαστικών και παραισθησίες.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26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Θεραπεία υποκαλιαιμίας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97280" y="2651760"/>
            <a:ext cx="4422656" cy="3585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Αιτιολογική αντιμετώπιση</a:t>
            </a:r>
          </a:p>
          <a:p>
            <a:r>
              <a:rPr lang="el-GR" sz="2400" dirty="0"/>
              <a:t>Αναζήτηση και θεραπεία της αιτίας.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6263639" y="1981200"/>
            <a:ext cx="4948843" cy="4256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l-GR" sz="2400" b="1" dirty="0">
                <a:solidFill>
                  <a:prstClr val="black"/>
                </a:solidFill>
              </a:rPr>
              <a:t>Συμπτωματική αντιμετώπιση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rgbClr val="004A82"/>
              </a:buClr>
            </a:pPr>
            <a:r>
              <a:rPr lang="el-GR" sz="2400" dirty="0">
                <a:solidFill>
                  <a:prstClr val="black"/>
                </a:solidFill>
              </a:rPr>
              <a:t>Αποκατάσταση του ολικού ελλείμματος καλίου,</a:t>
            </a:r>
          </a:p>
          <a:p>
            <a:pPr marL="698500">
              <a:lnSpc>
                <a:spcPct val="110000"/>
              </a:lnSpc>
              <a:spcBef>
                <a:spcPts val="600"/>
              </a:spcBef>
              <a:buClr>
                <a:srgbClr val="004A82"/>
              </a:buClr>
              <a:buFont typeface="Courier New" panose="02070309020205020404" pitchFamily="49" charset="0"/>
              <a:buChar char="o"/>
            </a:pPr>
            <a:r>
              <a:rPr lang="el-GR" sz="2400" dirty="0">
                <a:solidFill>
                  <a:prstClr val="black"/>
                </a:solidFill>
              </a:rPr>
              <a:t>Αναπλήρωση του ελλείμματος με διαλύματα εμπλουτισμένα σε Κ με ΙΟ,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rgbClr val="004A82"/>
              </a:buClr>
            </a:pPr>
            <a:r>
              <a:rPr lang="el-GR" sz="2400" dirty="0">
                <a:solidFill>
                  <a:prstClr val="black"/>
                </a:solidFill>
              </a:rPr>
              <a:t>Παρακολούθηση ασθενή για εμφάνιση προβλημάτων (σφύξεις, ΗΚΓ, αναπνοές, μυϊκός τόνος, κλπ),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rgbClr val="004A82"/>
              </a:buClr>
            </a:pPr>
            <a:r>
              <a:rPr lang="el-GR" sz="2400" dirty="0">
                <a:solidFill>
                  <a:prstClr val="black"/>
                </a:solidFill>
              </a:rPr>
              <a:t>Εργαστηριακός έλεγχος.</a:t>
            </a:r>
          </a:p>
        </p:txBody>
      </p:sp>
    </p:spTree>
    <p:extLst>
      <p:ext uri="{BB962C8B-B14F-4D97-AF65-F5344CB8AC3E}">
        <p14:creationId xmlns:p14="http://schemas.microsoft.com/office/powerpoint/2010/main" val="211330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Κλινική εικόνα 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περκαλιαιμίας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1800"/>
              </a:spcBef>
            </a:pPr>
            <a:r>
              <a:rPr lang="el-GR" sz="2400" dirty="0"/>
              <a:t>Διαταραχές της καρδιακής λειτουργίας που μπορούν να οδηγήσουν σε</a:t>
            </a:r>
            <a:r>
              <a:rPr lang="en-US" sz="2400" dirty="0"/>
              <a:t>:</a:t>
            </a:r>
            <a:r>
              <a:rPr lang="el-GR" sz="2400" dirty="0"/>
              <a:t> </a:t>
            </a:r>
          </a:p>
          <a:p>
            <a:pPr lvl="1">
              <a:spcBef>
                <a:spcPts val="1800"/>
              </a:spcBef>
            </a:pPr>
            <a:r>
              <a:rPr lang="el-GR" sz="2400" dirty="0"/>
              <a:t>Κοιλιακή μαρμαρυγή και ασυστολία</a:t>
            </a:r>
            <a:r>
              <a:rPr lang="en-US" sz="2400" dirty="0"/>
              <a:t>.</a:t>
            </a:r>
            <a:r>
              <a:rPr lang="el-GR" sz="2400" dirty="0"/>
              <a:t> </a:t>
            </a:r>
          </a:p>
          <a:p>
            <a:pPr lvl="1">
              <a:spcBef>
                <a:spcPts val="1800"/>
              </a:spcBef>
            </a:pPr>
            <a:r>
              <a:rPr lang="el-GR" sz="2400" dirty="0"/>
              <a:t>Μεταβολές από το ΗΚΓ (υψηκόρυφα επάρματα Τ, ακολούθως εξαφανίζονται τα επάρματα Ρ, διευρύνονται τα QRS και τελικά επέρχεται κοιλιακή μαρμαρυγή.</a:t>
            </a:r>
          </a:p>
          <a:p>
            <a:pPr lvl="1">
              <a:spcBef>
                <a:spcPts val="1800"/>
              </a:spcBef>
            </a:pPr>
            <a:r>
              <a:rPr lang="el-GR" sz="2400" dirty="0"/>
              <a:t>Ελάττωση των αγγειακών περιφερικών αντιστάσεων.</a:t>
            </a:r>
          </a:p>
          <a:p>
            <a:pPr lvl="1">
              <a:spcBef>
                <a:spcPts val="1800"/>
              </a:spcBef>
            </a:pPr>
            <a:r>
              <a:rPr lang="el-GR" sz="2400" dirty="0"/>
              <a:t>Μυϊκή αδυναμία η οποία ξεκινά από τα κάτω άκρα και μπορεί να εξελιχθεί σε χαλαρή τετραπάρεση.</a:t>
            </a:r>
          </a:p>
          <a:p>
            <a:pPr lvl="1">
              <a:spcBef>
                <a:spcPts val="1800"/>
              </a:spcBef>
            </a:pPr>
            <a:r>
              <a:rPr lang="el-GR" sz="2400" dirty="0"/>
              <a:t>Διάταση εντέρου ή και παραλυτικός ειλεός.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83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Θεραπεία υπερκαλιαιμίας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9080" y="2505542"/>
            <a:ext cx="4716373" cy="35157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Αιτιολογική αντιμετώπιση </a:t>
            </a:r>
          </a:p>
          <a:p>
            <a:r>
              <a:rPr lang="el-GR" sz="2400" dirty="0"/>
              <a:t>Αναζήτηση και θεραπεία της αιτίας.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33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5257800" y="1950720"/>
            <a:ext cx="6720840" cy="42957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l-GR" sz="2400" b="1" dirty="0">
                <a:solidFill>
                  <a:prstClr val="black"/>
                </a:solidFill>
              </a:rPr>
              <a:t>Συμπτωματική αντιμετώπιση </a:t>
            </a:r>
          </a:p>
          <a:p>
            <a:pPr>
              <a:spcBef>
                <a:spcPts val="0"/>
              </a:spcBef>
            </a:pPr>
            <a:r>
              <a:rPr lang="el-GR" sz="2400" dirty="0">
                <a:solidFill>
                  <a:prstClr val="black"/>
                </a:solidFill>
              </a:rPr>
              <a:t>Διακοπή της περαιτέρω πρόσληψης καλίου από όλες τις οδούς,</a:t>
            </a:r>
          </a:p>
          <a:p>
            <a:pPr>
              <a:spcBef>
                <a:spcPts val="0"/>
              </a:spcBef>
            </a:pPr>
            <a:r>
              <a:rPr lang="el-GR" sz="2400" dirty="0">
                <a:solidFill>
                  <a:prstClr val="black"/>
                </a:solidFill>
              </a:rPr>
              <a:t>Είσοδος του καλίου στον ενδοκυττάριο χώρο,</a:t>
            </a:r>
          </a:p>
          <a:p>
            <a:pPr lvl="1">
              <a:spcBef>
                <a:spcPts val="0"/>
              </a:spcBef>
            </a:pPr>
            <a:r>
              <a:rPr lang="el-GR" sz="2400" dirty="0">
                <a:solidFill>
                  <a:prstClr val="black"/>
                </a:solidFill>
              </a:rPr>
              <a:t>Χορήγηση ινσουλίνης και γλυκόζης,</a:t>
            </a:r>
          </a:p>
          <a:p>
            <a:pPr>
              <a:spcBef>
                <a:spcPts val="0"/>
              </a:spcBef>
            </a:pPr>
            <a:r>
              <a:rPr lang="el-GR" sz="2400" dirty="0">
                <a:solidFill>
                  <a:prstClr val="black"/>
                </a:solidFill>
              </a:rPr>
              <a:t>Χορηγηση ανταγωνιστών της δράσης του καλίου πάνω στην κυτταρική μεμβράνη (γλυκονικό ή χλωριούχο ασβέστιο),</a:t>
            </a:r>
          </a:p>
          <a:p>
            <a:pPr>
              <a:spcBef>
                <a:spcPts val="0"/>
              </a:spcBef>
            </a:pPr>
            <a:r>
              <a:rPr lang="el-GR" sz="2400" dirty="0">
                <a:solidFill>
                  <a:prstClr val="black"/>
                </a:solidFill>
              </a:rPr>
              <a:t>Προάγοντας την αποβολή καλίου</a:t>
            </a:r>
            <a:r>
              <a:rPr lang="el-GR" sz="2400" dirty="0" smtClean="0">
                <a:solidFill>
                  <a:prstClr val="black"/>
                </a:solidFill>
              </a:rPr>
              <a:t>,</a:t>
            </a:r>
            <a:endParaRPr lang="el-GR" sz="24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</a:pPr>
            <a:r>
              <a:rPr lang="el-GR" sz="2400" dirty="0">
                <a:solidFill>
                  <a:prstClr val="black"/>
                </a:solidFill>
              </a:rPr>
              <a:t>Με αιμοκάθαρση.</a:t>
            </a:r>
          </a:p>
        </p:txBody>
      </p:sp>
    </p:spTree>
    <p:extLst>
      <p:ext uri="{BB962C8B-B14F-4D97-AF65-F5344CB8AC3E}">
        <p14:creationId xmlns:p14="http://schemas.microsoft.com/office/powerpoint/2010/main" val="358375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ΒΙΒΛΙΟΓΡΑΦΙΑ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Copyright Τεχνολογικό Εκπαιδευτικό Ίδρυμα Αθήνας</a:t>
            </a:r>
            <a:r>
              <a:rPr lang="en-US" dirty="0"/>
              <a:t>, </a:t>
            </a:r>
            <a:r>
              <a:rPr lang="el-GR" dirty="0"/>
              <a:t>Αντωνία Καλογιάννη 2014. Αντωνία Καλογιάννη. «Χειρουργική Νοσηλευτική Ι (Θ). Ενότητα 1</a:t>
            </a:r>
            <a:r>
              <a:rPr lang="en-US" dirty="0"/>
              <a:t>:</a:t>
            </a:r>
            <a:r>
              <a:rPr lang="el-GR" dirty="0"/>
              <a:t> Ύδωρ και Ηλεκτρολύτες». Έκδοση: 1.0. Αθήνα 2014. Διαθέσιμο από τη δικτυακή διεύθυνση: </a:t>
            </a:r>
            <a:r>
              <a:rPr lang="en-US" dirty="0">
                <a:hlinkClick r:id="rId2"/>
              </a:rPr>
              <a:t>ocp.teiath.gr</a:t>
            </a:r>
            <a:r>
              <a:rPr lang="el-GR" dirty="0" smtClean="0"/>
              <a:t>.</a:t>
            </a:r>
          </a:p>
          <a:p>
            <a:r>
              <a:rPr lang="el-GR" dirty="0"/>
              <a:t>"δεν υπάρχει πρόθεση παραβίασης των πνευματικών δικαιωμάτων"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245520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" y="247877"/>
            <a:ext cx="10530840" cy="582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843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82040" y="271363"/>
            <a:ext cx="10058400" cy="1450757"/>
          </a:xfrm>
        </p:spPr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είναι η Ομοιόσταση;</a:t>
            </a:r>
            <a:r>
              <a:rPr lang="el-GR" b="1" dirty="0"/>
              <a:t/>
            </a:r>
            <a:br>
              <a:rPr lang="el-GR" b="1" dirty="0"/>
            </a:b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944880" y="2253259"/>
            <a:ext cx="10088880" cy="3275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sz="2400" dirty="0" smtClean="0"/>
              <a:t>Είναι η διατήρηση </a:t>
            </a:r>
            <a:r>
              <a:rPr lang="el-GR" sz="2400" b="1" dirty="0" smtClean="0"/>
              <a:t>σταθερών συνθηκών </a:t>
            </a:r>
            <a:r>
              <a:rPr lang="el-GR" sz="2400" dirty="0" smtClean="0"/>
              <a:t>στο εσωτερικό περιβάλλον για την επιβίωση του οργανισμού</a:t>
            </a:r>
            <a:r>
              <a:rPr lang="en-US" sz="2400" dirty="0" smtClean="0"/>
              <a:t>,</a:t>
            </a:r>
            <a:endParaRPr lang="el-GR" sz="2400" dirty="0" smtClean="0"/>
          </a:p>
          <a:p>
            <a:pPr lvl="1">
              <a:lnSpc>
                <a:spcPct val="114000"/>
              </a:lnSpc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l-GR" sz="2200" dirty="0" smtClean="0"/>
              <a:t>Οξυγόνο, Διοξείδιο άνθρακα, pH, Ηλεκτρολύτες, Γλυκόζη, Θερμοκρασία κλπ.</a:t>
            </a:r>
            <a:endParaRPr lang="el-GR" sz="2000" dirty="0" smtClean="0"/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sz="2400" dirty="0" smtClean="0"/>
              <a:t>Διατήρηση της ζώσας ύλης</a:t>
            </a:r>
            <a:r>
              <a:rPr lang="en-US" sz="2400" dirty="0" smtClean="0"/>
              <a:t>,</a:t>
            </a:r>
            <a:endParaRPr lang="el-GR" sz="2400" dirty="0" smtClean="0"/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sz="2400" dirty="0" smtClean="0"/>
              <a:t>Εσωτερικό περιβάλλον : το υγρό που περιβάλει τα κύτταρα του σώματος </a:t>
            </a:r>
            <a:r>
              <a:rPr lang="el-GR" sz="2400" b="1" dirty="0" smtClean="0"/>
              <a:t>(εξωκυττάριος χώρος).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3238217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Ολικό Υγρό Σώματος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3200" dirty="0"/>
              <a:t>Ενήλικες :</a:t>
            </a:r>
            <a:r>
              <a:rPr lang="en-US" sz="3200" dirty="0"/>
              <a:t> </a:t>
            </a:r>
            <a:r>
              <a:rPr lang="el-GR" sz="3200" dirty="0"/>
              <a:t>55-60% ΣΒ,</a:t>
            </a:r>
          </a:p>
          <a:p>
            <a:pPr>
              <a:spcBef>
                <a:spcPts val="4200"/>
              </a:spcBef>
            </a:pPr>
            <a:r>
              <a:rPr lang="el-GR" sz="3200" dirty="0"/>
              <a:t>Κατανέμεται σε δύο βασικούς χώρους.</a:t>
            </a:r>
          </a:p>
          <a:p>
            <a:pPr marL="793750" defTabSz="7239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l-GR" sz="3200" dirty="0"/>
              <a:t>Ενδοκυττάριο (30-40% ΣΒ),</a:t>
            </a:r>
          </a:p>
          <a:p>
            <a:pPr marL="793750" defTabSz="723900"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el-GR" sz="3200" dirty="0"/>
              <a:t>Εξωκυττάριο (20% ΣΒ</a:t>
            </a:r>
            <a:r>
              <a:rPr lang="el-GR" sz="3200" dirty="0" smtClean="0"/>
              <a:t>).</a:t>
            </a:r>
          </a:p>
          <a:p>
            <a:pPr marL="793750" defTabSz="723900"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el-GR" sz="3200" dirty="0"/>
              <a:t>Ο Εξωκυττάριος χωρίζεται από τον ενδοκυττάριο </a:t>
            </a:r>
            <a:r>
              <a:rPr lang="el-GR" sz="3200" b="1" dirty="0">
                <a:solidFill>
                  <a:srgbClr val="820000"/>
                </a:solidFill>
              </a:rPr>
              <a:t>με την κυτταρική μεμβράνη. </a:t>
            </a:r>
          </a:p>
          <a:p>
            <a:pPr marL="793750" defTabSz="723900">
              <a:spcBef>
                <a:spcPts val="2400"/>
              </a:spcBef>
              <a:buFont typeface="Courier New" panose="02070309020205020404" pitchFamily="49" charset="0"/>
              <a:buChar char="o"/>
            </a:pPr>
            <a:endParaRPr lang="el-GR" sz="32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0758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Κατανομή του συνόλου του ύδατος του σώματος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endParaRPr lang="el-GR" b="1" dirty="0" smtClean="0"/>
          </a:p>
          <a:p>
            <a:pPr fontAlgn="t"/>
            <a:r>
              <a:rPr lang="el-GR" b="1" dirty="0" smtClean="0"/>
              <a:t>Εξωκυττάριο υγρό</a:t>
            </a:r>
            <a:r>
              <a:rPr lang="el-GR" dirty="0"/>
              <a:t> </a:t>
            </a:r>
            <a:r>
              <a:rPr lang="el-GR" dirty="0" smtClean="0"/>
              <a:t>      </a:t>
            </a:r>
            <a:r>
              <a:rPr lang="el-GR" b="1" dirty="0" smtClean="0"/>
              <a:t>20</a:t>
            </a:r>
            <a:r>
              <a:rPr lang="el-GR" b="1" dirty="0"/>
              <a:t>%</a:t>
            </a:r>
            <a:endParaRPr lang="el-GR" dirty="0"/>
          </a:p>
          <a:p>
            <a:pPr fontAlgn="t"/>
            <a:r>
              <a:rPr lang="el-GR" dirty="0"/>
              <a:t>Πλάσμα </a:t>
            </a:r>
            <a:r>
              <a:rPr lang="el-GR" dirty="0" smtClean="0"/>
              <a:t>                          4</a:t>
            </a:r>
            <a:r>
              <a:rPr lang="el-GR" dirty="0"/>
              <a:t>%</a:t>
            </a:r>
          </a:p>
          <a:p>
            <a:pPr fontAlgn="t"/>
            <a:r>
              <a:rPr lang="el-GR" dirty="0"/>
              <a:t>Διαμεσοκυττάριος </a:t>
            </a:r>
            <a:r>
              <a:rPr lang="el-GR" dirty="0" smtClean="0"/>
              <a:t>       16</a:t>
            </a:r>
            <a:r>
              <a:rPr lang="el-GR" dirty="0"/>
              <a:t>%</a:t>
            </a:r>
          </a:p>
          <a:p>
            <a:pPr fontAlgn="t"/>
            <a:r>
              <a:rPr lang="el-GR" b="1" dirty="0"/>
              <a:t>Ενδοκυττάριο </a:t>
            </a:r>
            <a:r>
              <a:rPr lang="el-GR" b="1" dirty="0" smtClean="0"/>
              <a:t>υγρό</a:t>
            </a:r>
            <a:r>
              <a:rPr lang="el-GR" dirty="0"/>
              <a:t> </a:t>
            </a:r>
            <a:r>
              <a:rPr lang="el-GR" dirty="0" smtClean="0"/>
              <a:t>    </a:t>
            </a:r>
            <a:r>
              <a:rPr lang="el-GR" b="1" dirty="0" smtClean="0"/>
              <a:t>40</a:t>
            </a:r>
            <a:r>
              <a:rPr lang="el-GR" b="1" dirty="0"/>
              <a:t>%</a:t>
            </a:r>
            <a:endParaRPr lang="el-GR" dirty="0"/>
          </a:p>
          <a:p>
            <a:pPr fontAlgn="t"/>
            <a:r>
              <a:rPr lang="el-GR" b="1" dirty="0"/>
              <a:t>Σύνολο </a:t>
            </a:r>
            <a:r>
              <a:rPr lang="el-GR" b="1" dirty="0" smtClean="0"/>
              <a:t>                           60</a:t>
            </a:r>
            <a:r>
              <a:rPr lang="el-GR" b="1" dirty="0"/>
              <a:t>%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7560" y="2594514"/>
            <a:ext cx="4372927" cy="290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175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Εξωκυττάριο Υγρό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l-GR" sz="2800" dirty="0"/>
              <a:t>Διαμεσοκυττάριο  ή μεσοκυττάριο υγρό (15-18% ΣΒ),</a:t>
            </a:r>
          </a:p>
          <a:p>
            <a:pPr>
              <a:spcAft>
                <a:spcPts val="600"/>
              </a:spcAft>
            </a:pPr>
            <a:r>
              <a:rPr lang="el-GR" sz="2800" dirty="0"/>
              <a:t>Πλάσμα (3,5-5% ΣΒ),</a:t>
            </a:r>
          </a:p>
          <a:p>
            <a:r>
              <a:rPr lang="el-GR" sz="2800" dirty="0"/>
              <a:t>Διακυττάριο (1 -2,5% ΣΒ),</a:t>
            </a:r>
          </a:p>
          <a:p>
            <a:pPr marL="6985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l-GR" sz="2400" dirty="0"/>
              <a:t>Γαστρεντερικές εκκρίσεις, εκκρίσεις ορογόνων κοιλοτήτων, ΕΝΥ κλπ,</a:t>
            </a:r>
          </a:p>
          <a:p>
            <a:pPr>
              <a:spcAft>
                <a:spcPts val="600"/>
              </a:spcAft>
            </a:pPr>
            <a:r>
              <a:rPr lang="el-GR" sz="2800" dirty="0"/>
              <a:t>Μη ανταλλάξιμο υγρό των οστών (περίπου 3L</a:t>
            </a:r>
            <a:r>
              <a:rPr lang="el-GR" sz="2800" dirty="0" smtClean="0"/>
              <a:t>).</a:t>
            </a:r>
          </a:p>
          <a:p>
            <a:pPr>
              <a:spcAft>
                <a:spcPts val="600"/>
              </a:spcAft>
            </a:pPr>
            <a:endParaRPr lang="el-GR" sz="2800" dirty="0" smtClean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l-GR" sz="2800" dirty="0"/>
              <a:t>Το </a:t>
            </a:r>
            <a:r>
              <a:rPr lang="el-GR" sz="2800" b="1" dirty="0">
                <a:solidFill>
                  <a:srgbClr val="820000"/>
                </a:solidFill>
              </a:rPr>
              <a:t>πλάσμα</a:t>
            </a:r>
            <a:r>
              <a:rPr lang="el-GR" sz="2800" dirty="0"/>
              <a:t> διαχωρίζεται από το </a:t>
            </a:r>
            <a:r>
              <a:rPr lang="el-GR" sz="2800" b="1" dirty="0">
                <a:solidFill>
                  <a:srgbClr val="820000"/>
                </a:solidFill>
              </a:rPr>
              <a:t>διαμεσοκυττάριο χώρο  </a:t>
            </a:r>
            <a:r>
              <a:rPr lang="el-GR" sz="2800" dirty="0"/>
              <a:t>με το </a:t>
            </a:r>
            <a:r>
              <a:rPr lang="el-GR" sz="2800" b="1" dirty="0">
                <a:solidFill>
                  <a:srgbClr val="004A82"/>
                </a:solidFill>
              </a:rPr>
              <a:t>τοίχωμα των τριχοειδών</a:t>
            </a:r>
            <a:r>
              <a:rPr lang="en-US" sz="2800" b="1" dirty="0">
                <a:solidFill>
                  <a:srgbClr val="004A82"/>
                </a:solidFill>
              </a:rPr>
              <a:t>.</a:t>
            </a:r>
            <a:endParaRPr lang="el-GR" sz="2800" b="1" dirty="0">
              <a:solidFill>
                <a:srgbClr val="004A82"/>
              </a:solidFill>
            </a:endParaRPr>
          </a:p>
          <a:p>
            <a:pPr>
              <a:spcAft>
                <a:spcPts val="600"/>
              </a:spcAft>
            </a:pPr>
            <a:endParaRPr lang="el-GR" sz="2800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56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9"/>
    </mc:Choice>
    <mc:Fallback xmlns="">
      <p:transition spd="slow" advTm="1099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Ποια είναι η σύσταση του Ενδοκυττάριου Χώρου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Μεγάλη συγκέντρωση </a:t>
            </a:r>
          </a:p>
          <a:p>
            <a:pPr marL="698500"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el-GR" sz="2400" dirty="0"/>
              <a:t>Καλίου,</a:t>
            </a:r>
          </a:p>
          <a:p>
            <a:pPr marL="698500"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el-GR" sz="2400" dirty="0"/>
              <a:t>Φωσφορικών, </a:t>
            </a:r>
          </a:p>
          <a:p>
            <a:pPr marL="698500"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el-GR" sz="2400" dirty="0"/>
              <a:t>Μαγνησίου.</a:t>
            </a:r>
          </a:p>
          <a:p>
            <a:pPr>
              <a:spcBef>
                <a:spcPts val="4200"/>
              </a:spcBef>
            </a:pPr>
            <a:r>
              <a:rPr lang="el-GR" sz="2400" dirty="0"/>
              <a:t>Πρωτεΐνες.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37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Χρήσιμες πληροφορίες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097278" y="2377440"/>
            <a:ext cx="4937760" cy="3491654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Συνεχής ανταλλαγή της ύλης από τον ενδοκυττάριο χώρο στον εξωκυττάριο,</a:t>
            </a:r>
          </a:p>
          <a:p>
            <a:pPr marL="723900" indent="-3683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l-GR" dirty="0"/>
              <a:t>Είσοδος χρήσιμης ύλης στο κύτταρο,</a:t>
            </a:r>
          </a:p>
          <a:p>
            <a:pPr marL="723900" indent="-3683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l-GR" dirty="0"/>
              <a:t>Έξοδος άχρηστης ύλης έξω από το κύτταρο.</a:t>
            </a:r>
          </a:p>
          <a:p>
            <a:pPr>
              <a:spcBef>
                <a:spcPts val="4200"/>
              </a:spcBef>
            </a:pPr>
            <a:r>
              <a:rPr lang="el-GR" dirty="0"/>
              <a:t>Συνεχής τροφοδότηση  και  καθαρισμός του εξωκυττάριου χώρου γίνεται με το αίμα και τη λέμφο (τριχοειδή).</a:t>
            </a:r>
          </a:p>
          <a:p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273050" indent="-273050">
              <a:tabLst>
                <a:tab pos="1350963" algn="l"/>
                <a:tab pos="2511425" algn="l"/>
              </a:tabLst>
            </a:pPr>
            <a:r>
              <a:rPr lang="el-GR" b="1" dirty="0"/>
              <a:t>Διαλύτης: </a:t>
            </a:r>
            <a:endParaRPr lang="en-US" b="1" dirty="0"/>
          </a:p>
          <a:p>
            <a:pPr marL="273050" indent="0">
              <a:spcBef>
                <a:spcPts val="0"/>
              </a:spcBef>
              <a:buNone/>
              <a:tabLst>
                <a:tab pos="1350963" algn="l"/>
                <a:tab pos="2511425" algn="l"/>
              </a:tabLst>
            </a:pPr>
            <a:r>
              <a:rPr lang="en-US" dirty="0"/>
              <a:t>T</a:t>
            </a:r>
            <a:r>
              <a:rPr lang="el-GR" dirty="0"/>
              <a:t>ο υγρό που περιέχει ένα διάλυμα.</a:t>
            </a:r>
          </a:p>
          <a:p>
            <a:pPr marL="273050" indent="-273050"/>
            <a:r>
              <a:rPr lang="el-GR" b="1" dirty="0"/>
              <a:t>Διαλυμένη</a:t>
            </a:r>
            <a:r>
              <a:rPr lang="en-US" b="1" dirty="0"/>
              <a:t> </a:t>
            </a:r>
            <a:r>
              <a:rPr lang="el-GR" b="1" dirty="0"/>
              <a:t>ουσία: </a:t>
            </a:r>
            <a:endParaRPr lang="en-US" b="1" dirty="0"/>
          </a:p>
          <a:p>
            <a:pPr marL="273050" indent="0">
              <a:spcBef>
                <a:spcPts val="0"/>
              </a:spcBef>
              <a:buNone/>
            </a:pPr>
            <a:r>
              <a:rPr lang="el-GR" dirty="0"/>
              <a:t>μόρια στερεού διαλυμένα σε έναν διαλύτη.</a:t>
            </a:r>
          </a:p>
          <a:p>
            <a:pPr marL="273050" indent="-273050"/>
            <a:r>
              <a:rPr lang="el-GR" b="1" dirty="0"/>
              <a:t>Διάχυση: </a:t>
            </a:r>
            <a:endParaRPr lang="en-US" b="1" dirty="0"/>
          </a:p>
          <a:p>
            <a:pPr marL="273050" indent="0">
              <a:spcBef>
                <a:spcPts val="0"/>
              </a:spcBef>
              <a:buNone/>
            </a:pPr>
            <a:r>
              <a:rPr lang="en-US" dirty="0"/>
              <a:t>E</a:t>
            </a:r>
            <a:r>
              <a:rPr lang="el-GR" dirty="0"/>
              <a:t>λεύθερη κίνηση </a:t>
            </a:r>
            <a:r>
              <a:rPr lang="el-GR" b="1" dirty="0">
                <a:solidFill>
                  <a:srgbClr val="004A82"/>
                </a:solidFill>
              </a:rPr>
              <a:t>μιας ουσίας </a:t>
            </a:r>
            <a:r>
              <a:rPr lang="el-GR" dirty="0"/>
              <a:t>μεταξύ δύο διαμερισμάτων μέσω μιας  </a:t>
            </a:r>
            <a:r>
              <a:rPr lang="el-GR" b="1" dirty="0"/>
              <a:t>διαπερατής μεμβράνης </a:t>
            </a:r>
            <a:r>
              <a:rPr lang="el-GR" dirty="0"/>
              <a:t>με κινητήρια δύναμη τη διαφορά συγκέντρωσης της ουσίας.</a:t>
            </a:r>
          </a:p>
          <a:p>
            <a:pPr marL="273050" indent="-273050"/>
            <a:r>
              <a:rPr lang="el-GR" b="1" dirty="0"/>
              <a:t>Διήθηση: </a:t>
            </a:r>
            <a:endParaRPr lang="en-US" b="1" dirty="0"/>
          </a:p>
          <a:p>
            <a:pPr marL="273050" indent="0">
              <a:spcBef>
                <a:spcPts val="0"/>
              </a:spcBef>
              <a:buNone/>
            </a:pPr>
            <a:r>
              <a:rPr lang="en-US" dirty="0" smtClean="0"/>
              <a:t>K</a:t>
            </a:r>
            <a:r>
              <a:rPr lang="el-GR" dirty="0" smtClean="0"/>
              <a:t>ίνηση </a:t>
            </a:r>
            <a:r>
              <a:rPr lang="el-GR" b="1" dirty="0">
                <a:solidFill>
                  <a:srgbClr val="004A82"/>
                </a:solidFill>
              </a:rPr>
              <a:t>υγρού</a:t>
            </a:r>
            <a:r>
              <a:rPr lang="el-GR" dirty="0"/>
              <a:t> μεταξύ δύο διαμερισμάτων με διαφορά πίεσης μέσω μιας  </a:t>
            </a:r>
            <a:r>
              <a:rPr lang="el-GR" b="1" dirty="0"/>
              <a:t>διαπερατής μεμβράνης.</a:t>
            </a:r>
          </a:p>
          <a:p>
            <a:pPr marL="273050" indent="-273050"/>
            <a:r>
              <a:rPr lang="el-GR" b="1" dirty="0"/>
              <a:t>Ώσμωση: </a:t>
            </a:r>
            <a:endParaRPr lang="en-US" b="1" dirty="0"/>
          </a:p>
          <a:p>
            <a:pPr marL="27305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004A82"/>
                </a:solidFill>
              </a:rPr>
              <a:t>M</a:t>
            </a:r>
            <a:r>
              <a:rPr lang="el-GR" b="1" dirty="0">
                <a:solidFill>
                  <a:srgbClr val="004A82"/>
                </a:solidFill>
              </a:rPr>
              <a:t>ετακίνηση νερού </a:t>
            </a:r>
            <a:r>
              <a:rPr lang="el-GR" dirty="0"/>
              <a:t>μέσω μιας </a:t>
            </a:r>
            <a:r>
              <a:rPr lang="el-GR" b="1" dirty="0"/>
              <a:t>διαπερατής μεμβράνης </a:t>
            </a:r>
            <a:r>
              <a:rPr lang="el-GR" dirty="0"/>
              <a:t>από μια περιοχή χαμηλής ωσμωτικής  πίεσης προς μία περιοχή υψηλής ωσμωτικής πίεσης.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05414485"/>
      </p:ext>
    </p:extLst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116</TotalTime>
  <Words>1715</Words>
  <Application>Microsoft Office PowerPoint</Application>
  <PresentationFormat>Ευρεία οθόνη</PresentationFormat>
  <Paragraphs>255</Paragraphs>
  <Slides>35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Courier New</vt:lpstr>
      <vt:lpstr>Wingdings</vt:lpstr>
      <vt:lpstr>Ανασκόπηση</vt:lpstr>
      <vt:lpstr>ΔΙΑΤΑΡΑΧΕΣ ΝΕΡΟΥ ΚΑΙ ΗΛΕΚΤΡΟΛΥΤΩΝ</vt:lpstr>
      <vt:lpstr>Σύσταση Ανθρώπινου Σώματος</vt:lpstr>
      <vt:lpstr>Χρησιμότητα του νερού στον Οργανισμό.</vt:lpstr>
      <vt:lpstr>Τι είναι η Ομοιόσταση; </vt:lpstr>
      <vt:lpstr>Ολικό Υγρό Σώματος</vt:lpstr>
      <vt:lpstr>Κατανομή του συνόλου του ύδατος του σώματος</vt:lpstr>
      <vt:lpstr>Εξωκυττάριο Υγρό</vt:lpstr>
      <vt:lpstr>Ποια είναι η σύσταση του Ενδοκυττάριου Χώρου</vt:lpstr>
      <vt:lpstr>Χρήσιμες πληροφορίες</vt:lpstr>
      <vt:lpstr>Χαρακτηριστικά Κυτταρικής Μεμβράνης </vt:lpstr>
      <vt:lpstr>Τι είναι η Αντλία Na – K </vt:lpstr>
      <vt:lpstr>Η Ανταλλαγή Υγρών και Ύλης</vt:lpstr>
      <vt:lpstr>Τι είναι η Ωσμωτική πίεση;</vt:lpstr>
      <vt:lpstr>Τι είναι η Υδροστατική πίεση;</vt:lpstr>
      <vt:lpstr>Τι είναι η Κολλοειδωσμωτική πίεση;</vt:lpstr>
      <vt:lpstr>Ισοζύγιο Υγρών  </vt:lpstr>
      <vt:lpstr>Μέση Καθημερινή Πρόσληψη Υγρών</vt:lpstr>
      <vt:lpstr>Μέση Ημερήσια Αποβολή Υγρών</vt:lpstr>
      <vt:lpstr>  Ισοζύγιο ύδατος : Όταν τα εισερχόμενα υγρά είναι ίσα, ή περίπου ίσα με τα εξερχόμενα υγρά . </vt:lpstr>
      <vt:lpstr>Μηχανισμοί που κινητοποιούνται  σε Αρνητικό Ανισοζύγιο </vt:lpstr>
      <vt:lpstr>Μηχανισμοί που κινητοποιούνται  σε Θετικό Ανισοζύγιο </vt:lpstr>
      <vt:lpstr>Ηλεκτρολύτες </vt:lpstr>
      <vt:lpstr>Λειτουργίες Νατρίου</vt:lpstr>
      <vt:lpstr>Λειτουργίες Καλίου</vt:lpstr>
      <vt:lpstr>Λειτουργίες Ασβεστίου</vt:lpstr>
      <vt:lpstr>Κλινική εικόνα υπονατριαιμίας</vt:lpstr>
      <vt:lpstr>Θεραπεία υπονατριαιμίας</vt:lpstr>
      <vt:lpstr>Κλινική εικόνα υπερνατριαιμίας</vt:lpstr>
      <vt:lpstr>Θεραπεία Υπερνατριαιμίας</vt:lpstr>
      <vt:lpstr>Κλινική εικόνα υποκαλιαιμίας</vt:lpstr>
      <vt:lpstr>Θεραπεία υποκαλιαιμίας</vt:lpstr>
      <vt:lpstr>Κλινική εικόνα υπερκαλιαιμίας</vt:lpstr>
      <vt:lpstr>Θεραπεία υπερκαλιαιμίας</vt:lpstr>
      <vt:lpstr>ΒΙΒΛΙΟΓΡΑΦΙΑ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ΔΙΑΤΑΡΑΧΕΣ ΝΕΡΟΥ ΚΑΙ ΗΛΕΚΤΡΟΛΥΤΩΝ</dc:title>
  <dc:creator>Χρήστης των Windows</dc:creator>
  <cp:lastModifiedBy>Χρήστης των Windows</cp:lastModifiedBy>
  <cp:revision>14</cp:revision>
  <dcterms:created xsi:type="dcterms:W3CDTF">2022-03-15T19:35:53Z</dcterms:created>
  <dcterms:modified xsi:type="dcterms:W3CDTF">2022-03-15T21:38:03Z</dcterms:modified>
</cp:coreProperties>
</file>