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73" r:id="rId4"/>
    <p:sldId id="274" r:id="rId5"/>
    <p:sldId id="262" r:id="rId6"/>
    <p:sldId id="277" r:id="rId7"/>
    <p:sldId id="276" r:id="rId8"/>
    <p:sldId id="261" r:id="rId9"/>
    <p:sldId id="265" r:id="rId10"/>
    <p:sldId id="267" r:id="rId11"/>
    <p:sldId id="266" r:id="rId12"/>
    <p:sldId id="269" r:id="rId13"/>
    <p:sldId id="275" r:id="rId14"/>
    <p:sldId id="268" r:id="rId15"/>
    <p:sldId id="270" r:id="rId16"/>
    <p:sldId id="257" r:id="rId17"/>
    <p:sldId id="258" r:id="rId18"/>
    <p:sldId id="259" r:id="rId19"/>
    <p:sldId id="260" r:id="rId20"/>
    <p:sldId id="278" r:id="rId21"/>
    <p:sldId id="280" r:id="rId22"/>
    <p:sldId id="271" r:id="rId23"/>
    <p:sldId id="281" r:id="rId24"/>
    <p:sldId id="282" r:id="rId25"/>
    <p:sldId id="284"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8" d="100"/>
          <a:sy n="58" d="100"/>
        </p:scale>
        <p:origin x="-84" y="-2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C680351A-1C4A-4260-9C7B-229ABBCF589D}" type="slidenum">
              <a:rPr lang="el-GR" smtClean="0"/>
              <a:pPr/>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1662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714656A-5272-48AB-8A0F-EBA7A887D94C}" type="datetimeFigureOut">
              <a:rPr lang="el-GR" smtClean="0"/>
              <a:pPr/>
              <a:t>4/4/2022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80351A-1C4A-4260-9C7B-229ABBCF589D}" type="slidenum">
              <a:rPr lang="el-GR" smtClean="0"/>
              <a:pPr/>
              <a:t>‹#›</a:t>
            </a:fld>
            <a:endParaRPr lang="el-GR"/>
          </a:p>
        </p:txBody>
      </p:sp>
    </p:spTree>
    <p:extLst>
      <p:ext uri="{BB962C8B-B14F-4D97-AF65-F5344CB8AC3E}">
        <p14:creationId xmlns:p14="http://schemas.microsoft.com/office/powerpoint/2010/main" xmlns="" val="65551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976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82405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spTree>
    <p:extLst>
      <p:ext uri="{BB962C8B-B14F-4D97-AF65-F5344CB8AC3E}">
        <p14:creationId xmlns:p14="http://schemas.microsoft.com/office/powerpoint/2010/main" xmlns="" val="282925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793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5158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401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4401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spTree>
    <p:extLst>
      <p:ext uri="{BB962C8B-B14F-4D97-AF65-F5344CB8AC3E}">
        <p14:creationId xmlns:p14="http://schemas.microsoft.com/office/powerpoint/2010/main" xmlns="" val="265772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14656A-5272-48AB-8A0F-EBA7A887D94C}" type="datetimeFigureOut">
              <a:rPr lang="el-GR" smtClean="0"/>
              <a:pPr/>
              <a:t>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80351A-1C4A-4260-9C7B-229ABBCF589D}" type="slidenum">
              <a:rPr lang="el-GR" smtClean="0"/>
              <a:pPr/>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421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714656A-5272-48AB-8A0F-EBA7A887D94C}" type="datetimeFigureOut">
              <a:rPr lang="el-GR" smtClean="0"/>
              <a:pPr/>
              <a:t>4/4/2022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80351A-1C4A-4260-9C7B-229ABBCF589D}" type="slidenum">
              <a:rPr lang="el-GR" smtClean="0"/>
              <a:pPr/>
              <a:t>‹#›</a:t>
            </a:fld>
            <a:endParaRPr lang="el-GR"/>
          </a:p>
        </p:txBody>
      </p:sp>
    </p:spTree>
    <p:extLst>
      <p:ext uri="{BB962C8B-B14F-4D97-AF65-F5344CB8AC3E}">
        <p14:creationId xmlns:p14="http://schemas.microsoft.com/office/powerpoint/2010/main" xmlns="" val="86716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714656A-5272-48AB-8A0F-EBA7A887D94C}" type="datetimeFigureOut">
              <a:rPr lang="el-GR" smtClean="0"/>
              <a:pPr/>
              <a:t>4/4/2022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80351A-1C4A-4260-9C7B-229ABBCF589D}" type="slidenum">
              <a:rPr lang="el-GR" smtClean="0"/>
              <a:pPr/>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3771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714656A-5272-48AB-8A0F-EBA7A887D94C}" type="datetimeFigureOut">
              <a:rPr lang="el-GR" smtClean="0"/>
              <a:pPr/>
              <a:t>4/4/2022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80351A-1C4A-4260-9C7B-229ABBCF589D}"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4784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4656A-5272-48AB-8A0F-EBA7A887D94C}" type="datetimeFigureOut">
              <a:rPr lang="el-GR" smtClean="0"/>
              <a:pPr/>
              <a:t>4/4/2022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80351A-1C4A-4260-9C7B-229ABBCF589D}" type="slidenum">
              <a:rPr lang="el-GR" smtClean="0"/>
              <a:pPr/>
              <a:t>‹#›</a:t>
            </a:fld>
            <a:endParaRPr lang="el-GR"/>
          </a:p>
        </p:txBody>
      </p:sp>
    </p:spTree>
    <p:extLst>
      <p:ext uri="{BB962C8B-B14F-4D97-AF65-F5344CB8AC3E}">
        <p14:creationId xmlns:p14="http://schemas.microsoft.com/office/powerpoint/2010/main" xmlns="" val="100365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714656A-5272-48AB-8A0F-EBA7A887D94C}" type="datetimeFigureOut">
              <a:rPr lang="el-GR" smtClean="0"/>
              <a:pPr/>
              <a:t>4/4/2022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80351A-1C4A-4260-9C7B-229ABBCF589D}" type="slidenum">
              <a:rPr lang="el-GR" smtClean="0"/>
              <a:pPr/>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6749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714656A-5272-48AB-8A0F-EBA7A887D94C}" type="datetimeFigureOut">
              <a:rPr lang="el-GR" smtClean="0"/>
              <a:pPr/>
              <a:t>4/4/2022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80351A-1C4A-4260-9C7B-229ABBCF589D}" type="slidenum">
              <a:rPr lang="el-GR" smtClean="0"/>
              <a:pPr/>
              <a:t>‹#›</a:t>
            </a:fld>
            <a:endParaRPr lang="el-GR"/>
          </a:p>
        </p:txBody>
      </p:sp>
    </p:spTree>
    <p:extLst>
      <p:ext uri="{BB962C8B-B14F-4D97-AF65-F5344CB8AC3E}">
        <p14:creationId xmlns:p14="http://schemas.microsoft.com/office/powerpoint/2010/main" xmlns="" val="95105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14656A-5272-48AB-8A0F-EBA7A887D94C}" type="datetimeFigureOut">
              <a:rPr lang="el-GR" smtClean="0"/>
              <a:pPr/>
              <a:t>4/4/2022</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80351A-1C4A-4260-9C7B-229ABBCF589D}" type="slidenum">
              <a:rPr lang="el-GR" smtClean="0"/>
              <a:pPr/>
              <a:t>‹#›</a:t>
            </a:fld>
            <a:endParaRPr lang="el-GR"/>
          </a:p>
        </p:txBody>
      </p:sp>
    </p:spTree>
    <p:extLst>
      <p:ext uri="{BB962C8B-B14F-4D97-AF65-F5344CB8AC3E}">
        <p14:creationId xmlns:p14="http://schemas.microsoft.com/office/powerpoint/2010/main" xmlns="" val="3478607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u="sng" dirty="0" smtClean="0"/>
              <a:t>ΕΓΚΑΥΜΑΤΑ</a:t>
            </a:r>
            <a:endParaRPr lang="el-GR" b="1" u="sng" dirty="0"/>
          </a:p>
        </p:txBody>
      </p:sp>
    </p:spTree>
    <p:extLst>
      <p:ext uri="{BB962C8B-B14F-4D97-AF65-F5344CB8AC3E}">
        <p14:creationId xmlns:p14="http://schemas.microsoft.com/office/powerpoint/2010/main" xmlns="" val="151549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60704" y="1026282"/>
            <a:ext cx="4708398" cy="2950596"/>
          </a:xfrm>
          <a:prstGeom prst="rect">
            <a:avLst/>
          </a:prstGeom>
        </p:spPr>
      </p:pic>
      <p:pic>
        <p:nvPicPr>
          <p:cNvPr id="4" name="Εικόνα 3"/>
          <p:cNvPicPr>
            <a:picLocks noChangeAspect="1"/>
          </p:cNvPicPr>
          <p:nvPr/>
        </p:nvPicPr>
        <p:blipFill>
          <a:blip r:embed="rId3"/>
          <a:stretch>
            <a:fillRect/>
          </a:stretch>
        </p:blipFill>
        <p:spPr>
          <a:xfrm>
            <a:off x="7141464" y="2772176"/>
            <a:ext cx="3949446" cy="2948920"/>
          </a:xfrm>
          <a:prstGeom prst="rect">
            <a:avLst/>
          </a:prstGeom>
        </p:spPr>
      </p:pic>
    </p:spTree>
    <p:extLst>
      <p:ext uri="{BB962C8B-B14F-4D97-AF65-F5344CB8AC3E}">
        <p14:creationId xmlns:p14="http://schemas.microsoft.com/office/powerpoint/2010/main" xmlns="" val="351309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42188" y="1324947"/>
            <a:ext cx="7501812" cy="3970318"/>
          </a:xfrm>
          <a:prstGeom prst="rect">
            <a:avLst/>
          </a:prstGeom>
        </p:spPr>
        <p:txBody>
          <a:bodyPr wrap="square">
            <a:spAutoFit/>
          </a:bodyPr>
          <a:lstStyle/>
          <a:p>
            <a:r>
              <a:rPr lang="el-GR" dirty="0"/>
              <a:t> </a:t>
            </a:r>
            <a:r>
              <a:rPr lang="el-GR" sz="2800" b="1" u="sng" dirty="0"/>
              <a:t>Ολικού πάχους, 3ου Βαθμού: </a:t>
            </a:r>
            <a:endParaRPr lang="el-GR" sz="2800" b="1" u="sng" dirty="0" smtClean="0"/>
          </a:p>
          <a:p>
            <a:r>
              <a:rPr lang="el-GR" sz="2800" dirty="0"/>
              <a:t>Εκτείνονται σε όλο το πάχος της </a:t>
            </a:r>
            <a:r>
              <a:rPr lang="el-GR" sz="2800" dirty="0" smtClean="0"/>
              <a:t>επιδερμίδας, </a:t>
            </a:r>
            <a:r>
              <a:rPr lang="el-GR" sz="2800" dirty="0"/>
              <a:t>του χορίου και του υποδόριου </a:t>
            </a:r>
            <a:r>
              <a:rPr lang="el-GR" sz="2800" dirty="0" smtClean="0"/>
              <a:t>ιστού. </a:t>
            </a:r>
          </a:p>
          <a:p>
            <a:r>
              <a:rPr lang="el-GR" sz="2800" dirty="0"/>
              <a:t>χαρακτηρίζεται από:</a:t>
            </a:r>
          </a:p>
          <a:p>
            <a:pPr marL="457200" indent="-457200">
              <a:buFont typeface="Arial" panose="020B0604020202020204" pitchFamily="34" charset="0"/>
              <a:buChar char="•"/>
            </a:pPr>
            <a:r>
              <a:rPr lang="el-GR" sz="2800" dirty="0" smtClean="0"/>
              <a:t>αναισθησία</a:t>
            </a:r>
            <a:r>
              <a:rPr lang="el-GR" sz="2800" dirty="0"/>
              <a:t>, </a:t>
            </a:r>
            <a:endParaRPr lang="el-GR" sz="2800" dirty="0" smtClean="0"/>
          </a:p>
          <a:p>
            <a:pPr marL="457200" indent="-457200">
              <a:buFont typeface="Arial" panose="020B0604020202020204" pitchFamily="34" charset="0"/>
              <a:buChar char="•"/>
            </a:pPr>
            <a:r>
              <a:rPr lang="el-GR" sz="2800" dirty="0" smtClean="0"/>
              <a:t>σπάνιες </a:t>
            </a:r>
            <a:r>
              <a:rPr lang="el-GR" sz="2800" dirty="0"/>
              <a:t>ή καμία φυσαλίδα, </a:t>
            </a:r>
            <a:endParaRPr lang="el-GR" sz="2800" dirty="0" smtClean="0"/>
          </a:p>
          <a:p>
            <a:pPr marL="457200" indent="-457200">
              <a:buFont typeface="Arial" panose="020B0604020202020204" pitchFamily="34" charset="0"/>
              <a:buChar char="•"/>
            </a:pPr>
            <a:r>
              <a:rPr lang="el-GR" sz="2800" dirty="0" smtClean="0"/>
              <a:t>το </a:t>
            </a:r>
            <a:r>
              <a:rPr lang="el-GR" sz="2800" dirty="0"/>
              <a:t>χρώμα ποικίλει, δεν ασπρίζει στην πίεση. </a:t>
            </a:r>
            <a:endParaRPr lang="el-GR" sz="2800" dirty="0" smtClean="0"/>
          </a:p>
          <a:p>
            <a:pPr marL="457200" indent="-457200">
              <a:buFont typeface="Arial" panose="020B0604020202020204" pitchFamily="34" charset="0"/>
              <a:buChar char="•"/>
            </a:pPr>
            <a:r>
              <a:rPr lang="el-GR" sz="2800" dirty="0" smtClean="0"/>
              <a:t>Στα  </a:t>
            </a:r>
            <a:r>
              <a:rPr lang="el-GR" sz="2800" dirty="0"/>
              <a:t>ολικού πάχους εγκαύματα χρειάζεται εκτομή και μόσχευμα. </a:t>
            </a:r>
          </a:p>
        </p:txBody>
      </p:sp>
    </p:spTree>
    <p:extLst>
      <p:ext uri="{BB962C8B-B14F-4D97-AF65-F5344CB8AC3E}">
        <p14:creationId xmlns:p14="http://schemas.microsoft.com/office/powerpoint/2010/main" xmlns="" val="84281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39695" y="1533718"/>
            <a:ext cx="2185417" cy="4346636"/>
          </a:xfrm>
          <a:prstGeom prst="rect">
            <a:avLst/>
          </a:prstGeom>
        </p:spPr>
      </p:pic>
      <p:pic>
        <p:nvPicPr>
          <p:cNvPr id="3" name="Εικόνα 2"/>
          <p:cNvPicPr>
            <a:picLocks noChangeAspect="1"/>
          </p:cNvPicPr>
          <p:nvPr/>
        </p:nvPicPr>
        <p:blipFill>
          <a:blip r:embed="rId3"/>
          <a:stretch>
            <a:fillRect/>
          </a:stretch>
        </p:blipFill>
        <p:spPr>
          <a:xfrm>
            <a:off x="5477256" y="2153361"/>
            <a:ext cx="3912870" cy="2830309"/>
          </a:xfrm>
          <a:prstGeom prst="rect">
            <a:avLst/>
          </a:prstGeom>
        </p:spPr>
      </p:pic>
    </p:spTree>
    <p:extLst>
      <p:ext uri="{BB962C8B-B14F-4D97-AF65-F5344CB8AC3E}">
        <p14:creationId xmlns:p14="http://schemas.microsoft.com/office/powerpoint/2010/main" xmlns="" val="637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91640" y="1828800"/>
            <a:ext cx="7415784" cy="2369880"/>
          </a:xfrm>
          <a:prstGeom prst="rect">
            <a:avLst/>
          </a:prstGeom>
        </p:spPr>
        <p:txBody>
          <a:bodyPr wrap="square">
            <a:spAutoFit/>
          </a:bodyPr>
          <a:lstStyle/>
          <a:p>
            <a:r>
              <a:rPr lang="el-GR" sz="2800" b="1" u="sng" dirty="0"/>
              <a:t> </a:t>
            </a:r>
            <a:r>
              <a:rPr lang="el-GR" sz="2800" b="1" u="sng" dirty="0" smtClean="0"/>
              <a:t>Εγκαύματα </a:t>
            </a:r>
            <a:r>
              <a:rPr lang="el-GR" sz="2800" b="1" u="sng" dirty="0"/>
              <a:t>τετάρτου </a:t>
            </a:r>
            <a:r>
              <a:rPr lang="el-GR" sz="2800" b="1" u="sng" dirty="0" smtClean="0"/>
              <a:t>βαθµού</a:t>
            </a:r>
            <a:r>
              <a:rPr lang="el-GR" sz="2400" dirty="0" smtClean="0"/>
              <a:t>. </a:t>
            </a:r>
          </a:p>
          <a:p>
            <a:endParaRPr lang="el-GR" sz="2400" dirty="0"/>
          </a:p>
          <a:p>
            <a:r>
              <a:rPr lang="el-GR" sz="2400" dirty="0"/>
              <a:t> Η καταστροφή των ιστών εκτείνεται κάτω από το </a:t>
            </a:r>
            <a:r>
              <a:rPr lang="el-GR" sz="2400" dirty="0" smtClean="0"/>
              <a:t>δέρμα, </a:t>
            </a:r>
            <a:r>
              <a:rPr lang="el-GR" sz="2400" dirty="0"/>
              <a:t>στους µ</a:t>
            </a:r>
            <a:r>
              <a:rPr lang="el-GR" sz="2400" dirty="0" err="1"/>
              <a:t>υς</a:t>
            </a:r>
            <a:r>
              <a:rPr lang="el-GR" sz="2400" dirty="0"/>
              <a:t> </a:t>
            </a:r>
            <a:r>
              <a:rPr lang="el-GR" sz="2400" dirty="0" smtClean="0"/>
              <a:t>ακόμα </a:t>
            </a:r>
            <a:r>
              <a:rPr lang="el-GR" sz="2400" dirty="0"/>
              <a:t>στα οστά.   Προκαλούνται κυρίως από την επίδραση του ηλεκτρικού </a:t>
            </a:r>
            <a:r>
              <a:rPr lang="el-GR" sz="2400" dirty="0" smtClean="0"/>
              <a:t>ρεύματος. </a:t>
            </a:r>
            <a:endParaRPr lang="el-GR" sz="2400" dirty="0"/>
          </a:p>
          <a:p>
            <a:endParaRPr lang="el-GR" sz="2400" dirty="0"/>
          </a:p>
        </p:txBody>
      </p:sp>
      <p:pic>
        <p:nvPicPr>
          <p:cNvPr id="3" name="Εικόνα 2"/>
          <p:cNvPicPr>
            <a:picLocks noChangeAspect="1"/>
          </p:cNvPicPr>
          <p:nvPr/>
        </p:nvPicPr>
        <p:blipFill>
          <a:blip r:embed="rId2"/>
          <a:stretch>
            <a:fillRect/>
          </a:stretch>
        </p:blipFill>
        <p:spPr>
          <a:xfrm>
            <a:off x="8494776" y="3582848"/>
            <a:ext cx="2834640" cy="2388184"/>
          </a:xfrm>
          <a:prstGeom prst="rect">
            <a:avLst/>
          </a:prstGeom>
        </p:spPr>
      </p:pic>
    </p:spTree>
    <p:extLst>
      <p:ext uri="{BB962C8B-B14F-4D97-AF65-F5344CB8AC3E}">
        <p14:creationId xmlns:p14="http://schemas.microsoft.com/office/powerpoint/2010/main" xmlns="" val="122778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Στοιχεία</a:t>
            </a:r>
            <a:endParaRPr lang="el-GR" dirty="0"/>
          </a:p>
        </p:txBody>
      </p:sp>
      <p:sp>
        <p:nvSpPr>
          <p:cNvPr id="3" name="Θέση περιεχομένου 2"/>
          <p:cNvSpPr>
            <a:spLocks noGrp="1"/>
          </p:cNvSpPr>
          <p:nvPr>
            <p:ph idx="1"/>
          </p:nvPr>
        </p:nvSpPr>
        <p:spPr>
          <a:xfrm>
            <a:off x="1295402" y="2472612"/>
            <a:ext cx="9601196" cy="3729827"/>
          </a:xfrm>
        </p:spPr>
        <p:txBody>
          <a:bodyPr/>
          <a:lstStyle/>
          <a:p>
            <a:r>
              <a:rPr lang="el-GR" dirty="0"/>
              <a:t>Η εγκαυματική επιφάνεια μετριέται επί της εκατό (%), μια παλάμη του εγκαυματία αντιπροσωπεύει το 1% της ολικής επιφάνειας του σώματος (ΟΕΣ</a:t>
            </a:r>
            <a:r>
              <a:rPr lang="el-GR" dirty="0" smtClean="0"/>
              <a:t>).</a:t>
            </a:r>
          </a:p>
          <a:p>
            <a:r>
              <a:rPr lang="el-GR" dirty="0" smtClean="0"/>
              <a:t> </a:t>
            </a:r>
            <a:r>
              <a:rPr lang="el-GR" dirty="0"/>
              <a:t>Μια ειδική κατηγορία είναι το εισπνευστικό έγκαυμα. Προκαλείται από την εισπνοή φωτιάς, καπνού, σωματιδίων που αιωρούνται μετά από καύσεις. Χαρακτηρίζεται από ανθρακοειδή πτύελα, έγκαυμα προσώπου, καψαλισμένα μαλλιά, φρύδια, βραχνάδα φωνής, δυσκολία στην αναπνοή</a:t>
            </a:r>
            <a:r>
              <a:rPr lang="el-GR" dirty="0" smtClean="0"/>
              <a:t>.</a:t>
            </a:r>
          </a:p>
          <a:p>
            <a:r>
              <a:rPr lang="el-GR" dirty="0" smtClean="0"/>
              <a:t> </a:t>
            </a:r>
            <a:r>
              <a:rPr lang="el-GR" dirty="0"/>
              <a:t>Εγκαυματίας ο οποίος εμπλέκεται σε έκρηξη, τροχαίο με ανάφλεξη, ηλεκτροπληξία, πρέπει να θεωρείται ότι φέρει και άλλες κακώσεις. </a:t>
            </a:r>
          </a:p>
        </p:txBody>
      </p:sp>
    </p:spTree>
    <p:extLst>
      <p:ext uri="{BB962C8B-B14F-4D97-AF65-F5344CB8AC3E}">
        <p14:creationId xmlns:p14="http://schemas.microsoft.com/office/powerpoint/2010/main" xmlns="" val="344213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57984" y="640080"/>
            <a:ext cx="8372856" cy="5477256"/>
          </a:xfrm>
          <a:prstGeom prst="rect">
            <a:avLst/>
          </a:prstGeom>
        </p:spPr>
      </p:pic>
    </p:spTree>
    <p:extLst>
      <p:ext uri="{BB962C8B-B14F-4D97-AF65-F5344CB8AC3E}">
        <p14:creationId xmlns:p14="http://schemas.microsoft.com/office/powerpoint/2010/main" xmlns="" val="19099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t>ΑΝΤΙΜΕΤΩΠΙΣΗ</a:t>
            </a:r>
            <a:endParaRPr lang="el-GR" b="1" u="sng" dirty="0"/>
          </a:p>
        </p:txBody>
      </p:sp>
      <p:sp>
        <p:nvSpPr>
          <p:cNvPr id="3" name="Θέση περιεχομένου 2"/>
          <p:cNvSpPr>
            <a:spLocks noGrp="1"/>
          </p:cNvSpPr>
          <p:nvPr>
            <p:ph idx="1"/>
          </p:nvPr>
        </p:nvSpPr>
        <p:spPr>
          <a:xfrm>
            <a:off x="1295401" y="2556932"/>
            <a:ext cx="9601196" cy="3633556"/>
          </a:xfrm>
        </p:spPr>
        <p:txBody>
          <a:bodyPr>
            <a:normAutofit/>
          </a:bodyPr>
          <a:lstStyle/>
          <a:p>
            <a:r>
              <a:rPr lang="el-GR" dirty="0" smtClean="0"/>
              <a:t>Ασφάλεια </a:t>
            </a:r>
            <a:r>
              <a:rPr lang="el-GR" dirty="0"/>
              <a:t>χώρου, διασώστη και θύματος.  </a:t>
            </a:r>
            <a:endParaRPr lang="el-GR" dirty="0" smtClean="0"/>
          </a:p>
          <a:p>
            <a:r>
              <a:rPr lang="el-GR" dirty="0" smtClean="0"/>
              <a:t> </a:t>
            </a:r>
            <a:r>
              <a:rPr lang="el-GR" dirty="0"/>
              <a:t>Απομάκρυνση του θύματος από το αίτιο, στις περιπτώσεις όπου το έγκαυμα προκλήθηκε μετά από τροχαίο, έκρηξη, κ.ά. το θύμα πρέπει να θεωρηθεί ότι φέρει και άλλες κακώσεις. </a:t>
            </a:r>
          </a:p>
          <a:p>
            <a:r>
              <a:rPr lang="el-GR" dirty="0" smtClean="0"/>
              <a:t>Αφαιρούνται </a:t>
            </a:r>
            <a:r>
              <a:rPr lang="el-GR" dirty="0"/>
              <a:t>κοσμήματα, ζώνες που βρίσκονται στην εγκαυματική περιοχή.   </a:t>
            </a:r>
          </a:p>
          <a:p>
            <a:r>
              <a:rPr lang="el-GR" dirty="0" smtClean="0"/>
              <a:t>Χορήγηση </a:t>
            </a:r>
            <a:r>
              <a:rPr lang="el-GR" dirty="0"/>
              <a:t>αντιτετανικού ορού εάν δεν έχει γίνει αντιτετανικό εμβόλιο. </a:t>
            </a:r>
          </a:p>
          <a:p>
            <a:pPr marL="0" indent="0">
              <a:buNone/>
            </a:pPr>
            <a:r>
              <a:rPr lang="el-GR" dirty="0" smtClean="0"/>
              <a:t> </a:t>
            </a:r>
            <a:endParaRPr lang="el-GR" dirty="0"/>
          </a:p>
        </p:txBody>
      </p:sp>
    </p:spTree>
    <p:extLst>
      <p:ext uri="{BB962C8B-B14F-4D97-AF65-F5344CB8AC3E}">
        <p14:creationId xmlns:p14="http://schemas.microsoft.com/office/powerpoint/2010/main" xmlns="" val="305166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u="sng" dirty="0"/>
              <a:t>Τα επιφανειακά και μερικού πάχους εγκαύματα</a:t>
            </a:r>
          </a:p>
        </p:txBody>
      </p:sp>
      <p:sp>
        <p:nvSpPr>
          <p:cNvPr id="3" name="Θέση περιεχομένου 2"/>
          <p:cNvSpPr>
            <a:spLocks noGrp="1"/>
          </p:cNvSpPr>
          <p:nvPr>
            <p:ph idx="1"/>
          </p:nvPr>
        </p:nvSpPr>
        <p:spPr>
          <a:xfrm>
            <a:off x="1295401" y="2395728"/>
            <a:ext cx="9601196" cy="3849624"/>
          </a:xfrm>
        </p:spPr>
        <p:txBody>
          <a:bodyPr>
            <a:normAutofit fontScale="85000" lnSpcReduction="20000"/>
          </a:bodyPr>
          <a:lstStyle/>
          <a:p>
            <a:pPr marL="0" indent="0">
              <a:buNone/>
            </a:pPr>
            <a:r>
              <a:rPr lang="el-GR" dirty="0" smtClean="0"/>
              <a:t> </a:t>
            </a:r>
            <a:r>
              <a:rPr lang="el-GR" dirty="0"/>
              <a:t>καταλαμβάνουν μικρή </a:t>
            </a:r>
            <a:r>
              <a:rPr lang="el-GR" dirty="0" smtClean="0"/>
              <a:t>επιφάνεια</a:t>
            </a:r>
          </a:p>
          <a:p>
            <a:r>
              <a:rPr lang="el-GR" dirty="0" smtClean="0"/>
              <a:t>πλένονται </a:t>
            </a:r>
            <a:r>
              <a:rPr lang="el-GR" dirty="0"/>
              <a:t>με άφθονο δροσερό </a:t>
            </a:r>
            <a:r>
              <a:rPr lang="el-GR" dirty="0" smtClean="0"/>
              <a:t>νερό </a:t>
            </a:r>
            <a:r>
              <a:rPr lang="el-GR" dirty="0"/>
              <a:t>10 με 15 </a:t>
            </a:r>
            <a:r>
              <a:rPr lang="el-GR" dirty="0" smtClean="0"/>
              <a:t>λεπτά. </a:t>
            </a:r>
          </a:p>
          <a:p>
            <a:r>
              <a:rPr lang="el-GR" dirty="0" smtClean="0"/>
              <a:t>απομακρύνονται </a:t>
            </a:r>
            <a:r>
              <a:rPr lang="el-GR" dirty="0"/>
              <a:t>τυχόν υπολείμματα  όπως καμένα ρούχα, όσα απομακρύνονται εύκολα. </a:t>
            </a:r>
            <a:endParaRPr lang="el-GR" dirty="0" smtClean="0"/>
          </a:p>
          <a:p>
            <a:r>
              <a:rPr lang="el-GR" dirty="0" smtClean="0"/>
              <a:t>απλώνεται </a:t>
            </a:r>
            <a:r>
              <a:rPr lang="el-GR" dirty="0"/>
              <a:t>καταπραϋντικό gel (hydrogel). </a:t>
            </a:r>
            <a:endParaRPr lang="el-GR" dirty="0" smtClean="0"/>
          </a:p>
          <a:p>
            <a:r>
              <a:rPr lang="el-GR" dirty="0" smtClean="0"/>
              <a:t>δεν </a:t>
            </a:r>
            <a:r>
              <a:rPr lang="el-GR" dirty="0"/>
              <a:t>σπάμε τις φουσκάλες, εάν σπάσουν οι φουσκάλες απλώνουμε αντισηπτική αλοιφή    και καλύπτουμε με γάζες. </a:t>
            </a:r>
          </a:p>
          <a:p>
            <a:r>
              <a:rPr lang="el-GR" dirty="0"/>
              <a:t>ε</a:t>
            </a:r>
            <a:r>
              <a:rPr lang="el-GR" dirty="0" smtClean="0"/>
              <a:t>άν </a:t>
            </a:r>
            <a:r>
              <a:rPr lang="el-GR" dirty="0"/>
              <a:t>υπάρχει έντονος πόνος δίνεται ένα παυσίπονο</a:t>
            </a:r>
            <a:r>
              <a:rPr lang="el-GR" dirty="0" smtClean="0"/>
              <a:t>.</a:t>
            </a:r>
          </a:p>
          <a:p>
            <a:r>
              <a:rPr lang="el-GR" dirty="0"/>
              <a:t>ε</a:t>
            </a:r>
            <a:r>
              <a:rPr lang="el-GR" dirty="0" smtClean="0"/>
              <a:t>ξαίρεση </a:t>
            </a:r>
            <a:r>
              <a:rPr lang="el-GR" dirty="0"/>
              <a:t>αποτελούν τα επιφανειακά και μερικού πάχους εγκαύματα που αφορούν το πρόσωπο και τα γεννητικά όργανα όπου πρέπει να αναζητείται ιατρική βοήθεια. </a:t>
            </a:r>
          </a:p>
          <a:p>
            <a:r>
              <a:rPr lang="el-GR" dirty="0" smtClean="0"/>
              <a:t>Χορήγηση </a:t>
            </a:r>
            <a:r>
              <a:rPr lang="el-GR" dirty="0"/>
              <a:t>αντιτετανικού ορού εάν δεν έχει γίνει αντιτετανικό εμβόλιο. </a:t>
            </a:r>
          </a:p>
          <a:p>
            <a:endParaRPr lang="el-GR" dirty="0"/>
          </a:p>
        </p:txBody>
      </p:sp>
    </p:spTree>
    <p:extLst>
      <p:ext uri="{BB962C8B-B14F-4D97-AF65-F5344CB8AC3E}">
        <p14:creationId xmlns:p14="http://schemas.microsoft.com/office/powerpoint/2010/main" xmlns="" val="80892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a:t>Τα ολικού πάχους εγκαύματα</a:t>
            </a:r>
          </a:p>
        </p:txBody>
      </p:sp>
      <p:sp>
        <p:nvSpPr>
          <p:cNvPr id="3" name="Θέση περιεχομένου 2"/>
          <p:cNvSpPr>
            <a:spLocks noGrp="1"/>
          </p:cNvSpPr>
          <p:nvPr>
            <p:ph idx="1"/>
          </p:nvPr>
        </p:nvSpPr>
        <p:spPr>
          <a:xfrm>
            <a:off x="1295401" y="2556932"/>
            <a:ext cx="9601196" cy="3606124"/>
          </a:xfrm>
        </p:spPr>
        <p:txBody>
          <a:bodyPr>
            <a:normAutofit/>
          </a:bodyPr>
          <a:lstStyle/>
          <a:p>
            <a:r>
              <a:rPr lang="el-GR" dirty="0" smtClean="0"/>
              <a:t>πλένονται </a:t>
            </a:r>
            <a:r>
              <a:rPr lang="el-GR" dirty="0"/>
              <a:t>με άφθονο δροσερό νερό  </a:t>
            </a:r>
            <a:r>
              <a:rPr lang="el-GR" dirty="0" smtClean="0"/>
              <a:t>10 </a:t>
            </a:r>
            <a:r>
              <a:rPr lang="el-GR" dirty="0"/>
              <a:t>με 15 λεπτά. </a:t>
            </a:r>
            <a:endParaRPr lang="el-GR" dirty="0" smtClean="0"/>
          </a:p>
          <a:p>
            <a:r>
              <a:rPr lang="el-GR" dirty="0" smtClean="0"/>
              <a:t>απομακρύνονται </a:t>
            </a:r>
            <a:r>
              <a:rPr lang="el-GR" dirty="0"/>
              <a:t>τυχόν υπολείμματα όπως καμένα ρούχα, </a:t>
            </a:r>
            <a:r>
              <a:rPr lang="el-GR" dirty="0" smtClean="0"/>
              <a:t>όσα </a:t>
            </a:r>
            <a:r>
              <a:rPr lang="el-GR" dirty="0"/>
              <a:t>απομακρύνονται εύκολα. </a:t>
            </a:r>
            <a:endParaRPr lang="el-GR" dirty="0" smtClean="0"/>
          </a:p>
          <a:p>
            <a:r>
              <a:rPr lang="el-GR" dirty="0" smtClean="0"/>
              <a:t>καλύπτουμε </a:t>
            </a:r>
            <a:r>
              <a:rPr lang="el-GR" dirty="0"/>
              <a:t>με γάζες </a:t>
            </a:r>
            <a:r>
              <a:rPr lang="el-GR" dirty="0" smtClean="0"/>
              <a:t>αντισηπτικές</a:t>
            </a:r>
            <a:r>
              <a:rPr lang="el-GR" dirty="0"/>
              <a:t>. </a:t>
            </a:r>
            <a:endParaRPr lang="el-GR" dirty="0" smtClean="0"/>
          </a:p>
          <a:p>
            <a:r>
              <a:rPr lang="el-GR" dirty="0" smtClean="0"/>
              <a:t>εάν </a:t>
            </a:r>
            <a:r>
              <a:rPr lang="el-GR" dirty="0"/>
              <a:t>υπάρχει έντονος πόνος δίνεται ένα παυσίπονο</a:t>
            </a:r>
            <a:r>
              <a:rPr lang="el-GR" dirty="0" smtClean="0"/>
              <a:t>.</a:t>
            </a:r>
          </a:p>
          <a:p>
            <a:r>
              <a:rPr lang="el-GR" dirty="0" smtClean="0"/>
              <a:t>χορήγηση </a:t>
            </a:r>
            <a:r>
              <a:rPr lang="el-GR" dirty="0"/>
              <a:t>αντιτετανικού ορού εάν δεν έχει γίνει αντιτετανικό </a:t>
            </a:r>
            <a:r>
              <a:rPr lang="el-GR" dirty="0" smtClean="0"/>
              <a:t>εμβόλιο.</a:t>
            </a:r>
          </a:p>
          <a:p>
            <a:r>
              <a:rPr lang="el-GR" dirty="0" smtClean="0"/>
              <a:t>αναζητείται </a:t>
            </a:r>
            <a:r>
              <a:rPr lang="el-GR" dirty="0"/>
              <a:t>ιατρική βοήθεια.</a:t>
            </a:r>
          </a:p>
        </p:txBody>
      </p:sp>
    </p:spTree>
    <p:extLst>
      <p:ext uri="{BB962C8B-B14F-4D97-AF65-F5344CB8AC3E}">
        <p14:creationId xmlns:p14="http://schemas.microsoft.com/office/powerpoint/2010/main" xmlns="" val="326996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32104" y="905256"/>
            <a:ext cx="10579608" cy="4431983"/>
          </a:xfrm>
          <a:prstGeom prst="rect">
            <a:avLst/>
          </a:prstGeom>
        </p:spPr>
        <p:txBody>
          <a:bodyPr wrap="square">
            <a:spAutoFit/>
          </a:bodyPr>
          <a:lstStyle/>
          <a:p>
            <a:r>
              <a:rPr lang="el-GR" sz="2400" dirty="0" smtClean="0"/>
              <a:t>Εγκαύματα τα οποία προκαλούνται μετά από τροχαία, εκρήξεις, κεραυνοπληξία, ηλεκτροπληξία, πυρκαγιά σε κλειστούς χώρους, εισπνευστικά εγκαύματα, τα θύματα πρέπει να αντιμετωπίζονται σαν </a:t>
            </a:r>
            <a:r>
              <a:rPr lang="el-GR" sz="2400" u="sng" dirty="0" smtClean="0"/>
              <a:t>πολυτραυματίες.  </a:t>
            </a:r>
          </a:p>
          <a:p>
            <a:r>
              <a:rPr lang="el-GR" dirty="0" smtClean="0"/>
              <a:t> </a:t>
            </a:r>
          </a:p>
          <a:p>
            <a:pPr marL="285750" indent="-285750">
              <a:buFont typeface="Arial" panose="020B0604020202020204" pitchFamily="34" charset="0"/>
              <a:buChar char="•"/>
            </a:pPr>
            <a:r>
              <a:rPr lang="el-GR" sz="2400" dirty="0"/>
              <a:t>α</a:t>
            </a:r>
            <a:r>
              <a:rPr lang="el-GR" sz="2400" dirty="0" smtClean="0"/>
              <a:t>πελευθέρωση αεραγωγού (οι γνωστοί χειρισμοί). </a:t>
            </a:r>
          </a:p>
          <a:p>
            <a:pPr marL="285750" indent="-285750">
              <a:buFont typeface="Arial" panose="020B0604020202020204" pitchFamily="34" charset="0"/>
              <a:buChar char="•"/>
            </a:pPr>
            <a:r>
              <a:rPr lang="el-GR" sz="2400" dirty="0" smtClean="0"/>
              <a:t>έλεγχος της αναπνοής. </a:t>
            </a:r>
          </a:p>
          <a:p>
            <a:pPr marL="285750" indent="-285750">
              <a:buFont typeface="Arial" panose="020B0604020202020204" pitchFamily="34" charset="0"/>
              <a:buChar char="•"/>
            </a:pPr>
            <a:r>
              <a:rPr lang="el-GR" sz="2400" dirty="0" smtClean="0"/>
              <a:t>κακοήθεις (θανατηφόρες) αρρυθμίες μετά από κεραυνοπληξία, ηλεκτροπληξία. </a:t>
            </a:r>
          </a:p>
          <a:p>
            <a:pPr marL="285750" indent="-285750">
              <a:buFont typeface="Arial" panose="020B0604020202020204" pitchFamily="34" charset="0"/>
              <a:buChar char="•"/>
            </a:pPr>
            <a:r>
              <a:rPr lang="el-GR" sz="2400" dirty="0" smtClean="0"/>
              <a:t>αντιμετώπιση της εξωτερικής αιμορραγίας. </a:t>
            </a:r>
          </a:p>
          <a:p>
            <a:pPr marL="285750" indent="-285750">
              <a:buFont typeface="Arial" panose="020B0604020202020204" pitchFamily="34" charset="0"/>
              <a:buChar char="•"/>
            </a:pPr>
            <a:r>
              <a:rPr lang="el-GR" sz="2400" dirty="0" smtClean="0"/>
              <a:t>πτώση αρτηριακής πίεσης λόγω απώλειας υγρών σε μεγάλες εγκαυματικές επιφάνειες. </a:t>
            </a:r>
          </a:p>
          <a:p>
            <a:pPr marL="285750" indent="-285750">
              <a:buFont typeface="Arial" panose="020B0604020202020204" pitchFamily="34" charset="0"/>
              <a:buChar char="•"/>
            </a:pPr>
            <a:r>
              <a:rPr lang="el-GR" sz="2400" dirty="0" smtClean="0"/>
              <a:t>απώλεια αισθήσεων μετά από κάκωση κεφαλής, εισπνοή CO, πτώση αρτηριακής πίεσης. </a:t>
            </a:r>
          </a:p>
          <a:p>
            <a:pPr marL="285750" indent="-285750">
              <a:buFont typeface="Arial" panose="020B0604020202020204" pitchFamily="34" charset="0"/>
              <a:buChar char="•"/>
            </a:pPr>
            <a:r>
              <a:rPr lang="el-GR" sz="2400" dirty="0" smtClean="0"/>
              <a:t>αφαίρεση ρούχων, κάλυψη σώματος για την πρόληψη της υποθερμίας. </a:t>
            </a:r>
          </a:p>
          <a:p>
            <a:pPr marL="285750" indent="-285750">
              <a:buFont typeface="Arial" panose="020B0604020202020204" pitchFamily="34" charset="0"/>
              <a:buChar char="•"/>
            </a:pPr>
            <a:r>
              <a:rPr lang="el-GR" sz="2400" dirty="0"/>
              <a:t>ό</a:t>
            </a:r>
            <a:r>
              <a:rPr lang="el-GR" sz="2400" dirty="0" smtClean="0"/>
              <a:t>ταν έχουμε μεγάλο έγκαυμα δεν πρέπει να ρίχνουμε μεγάλες ποσότητες νερού. </a:t>
            </a:r>
            <a:endParaRPr lang="el-GR" sz="2400" dirty="0"/>
          </a:p>
        </p:txBody>
      </p:sp>
    </p:spTree>
    <p:extLst>
      <p:ext uri="{BB962C8B-B14F-4D97-AF65-F5344CB8AC3E}">
        <p14:creationId xmlns:p14="http://schemas.microsoft.com/office/powerpoint/2010/main" xmlns="" val="158604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t>Οι ιδιότητες του Δέρματος</a:t>
            </a:r>
            <a:endParaRPr lang="el-GR" b="1" u="sng" dirty="0"/>
          </a:p>
        </p:txBody>
      </p:sp>
      <p:sp>
        <p:nvSpPr>
          <p:cNvPr id="3" name="Θέση περιεχομένου 2"/>
          <p:cNvSpPr>
            <a:spLocks noGrp="1"/>
          </p:cNvSpPr>
          <p:nvPr>
            <p:ph idx="1"/>
          </p:nvPr>
        </p:nvSpPr>
        <p:spPr/>
        <p:txBody>
          <a:bodyPr/>
          <a:lstStyle/>
          <a:p>
            <a:r>
              <a:rPr lang="el-GR" dirty="0"/>
              <a:t>Το δέρμα καλύπτει τον ανθρώπινο οργανισμό</a:t>
            </a:r>
            <a:r>
              <a:rPr lang="el-GR" dirty="0" smtClean="0"/>
              <a:t>.</a:t>
            </a:r>
          </a:p>
          <a:p>
            <a:r>
              <a:rPr lang="el-GR" dirty="0" smtClean="0"/>
              <a:t> </a:t>
            </a:r>
            <a:r>
              <a:rPr lang="el-GR" dirty="0"/>
              <a:t>Εμποδίζει την είσοδο μικροοργανισμών. </a:t>
            </a:r>
          </a:p>
          <a:p>
            <a:r>
              <a:rPr lang="el-GR" dirty="0" smtClean="0"/>
              <a:t>Ρυθμίζει </a:t>
            </a:r>
            <a:r>
              <a:rPr lang="el-GR" dirty="0"/>
              <a:t>τη θερμοκρασία του σώματος με τους ιδρωτοποιούς αδένες. </a:t>
            </a:r>
          </a:p>
          <a:p>
            <a:r>
              <a:rPr lang="el-GR" dirty="0" smtClean="0"/>
              <a:t>Περιέχει </a:t>
            </a:r>
            <a:r>
              <a:rPr lang="el-GR" dirty="0"/>
              <a:t>τα μελανοκύτταρα τα οποία εκκρίνουν τη μελανίνη και μας προστατεύει από την υπεριώδη ακτινοβολία, π.χ. ήλιος. </a:t>
            </a:r>
            <a:endParaRPr lang="el-GR" dirty="0" smtClean="0"/>
          </a:p>
          <a:p>
            <a:r>
              <a:rPr lang="el-GR" dirty="0" smtClean="0"/>
              <a:t>Βοηθάει στο σχηματισμό της βιταμίνης </a:t>
            </a:r>
            <a:r>
              <a:rPr lang="en-US" dirty="0" smtClean="0"/>
              <a:t>D.</a:t>
            </a:r>
            <a:endParaRPr lang="el-GR" dirty="0"/>
          </a:p>
        </p:txBody>
      </p:sp>
    </p:spTree>
    <p:extLst>
      <p:ext uri="{BB962C8B-B14F-4D97-AF65-F5344CB8AC3E}">
        <p14:creationId xmlns:p14="http://schemas.microsoft.com/office/powerpoint/2010/main" xmlns="" val="209448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Προφυλάξτε από το σοκ</a:t>
            </a:r>
            <a:br>
              <a:rPr lang="el-GR" dirty="0"/>
            </a:br>
            <a:endParaRPr lang="el-GR" dirty="0"/>
          </a:p>
        </p:txBody>
      </p:sp>
      <p:sp>
        <p:nvSpPr>
          <p:cNvPr id="3" name="Ορθογώνιο 2"/>
          <p:cNvSpPr/>
          <p:nvPr/>
        </p:nvSpPr>
        <p:spPr>
          <a:xfrm>
            <a:off x="1435608" y="2690336"/>
            <a:ext cx="7708392" cy="1815882"/>
          </a:xfrm>
          <a:prstGeom prst="rect">
            <a:avLst/>
          </a:prstGeom>
        </p:spPr>
        <p:txBody>
          <a:bodyPr wrap="square">
            <a:spAutoFit/>
          </a:bodyPr>
          <a:lstStyle/>
          <a:p>
            <a:r>
              <a:rPr lang="el-GR" sz="2800" dirty="0" smtClean="0"/>
              <a:t>Πάρτε </a:t>
            </a:r>
            <a:r>
              <a:rPr lang="el-GR" sz="2800" dirty="0"/>
              <a:t>όλα τα απαραίτητα μέτρα για να προφυλάξετε από το σοκ που ακολουθεί τα εκτεταμένα εγκαύματα</a:t>
            </a:r>
            <a:r>
              <a:rPr lang="el-GR" sz="2800" dirty="0" smtClean="0"/>
              <a:t>.</a:t>
            </a:r>
          </a:p>
          <a:p>
            <a:r>
              <a:rPr lang="el-GR" sz="2800" dirty="0" smtClean="0"/>
              <a:t>Έχετε </a:t>
            </a:r>
            <a:r>
              <a:rPr lang="el-GR" sz="2800" dirty="0"/>
              <a:t>ένα ποτήρι με νερό με ένα κουτάλι ζάχαρη και λίγο αλάτι για να πίνει το παιδί  λίγο-λίγο κάθε 10 λεπτά.</a:t>
            </a:r>
          </a:p>
        </p:txBody>
      </p:sp>
    </p:spTree>
    <p:extLst>
      <p:ext uri="{BB962C8B-B14F-4D97-AF65-F5344CB8AC3E}">
        <p14:creationId xmlns:p14="http://schemas.microsoft.com/office/powerpoint/2010/main" xmlns="" val="247555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u="sng" dirty="0"/>
              <a:t>Αναζητήστε άμεσα ιατρική φροντίδα και στείλτε το παιδί αμέσως στο νοσοκομείο, αν υπάρχουν τα ακόλουθα ευρήματα:</a:t>
            </a:r>
          </a:p>
        </p:txBody>
      </p:sp>
      <p:sp>
        <p:nvSpPr>
          <p:cNvPr id="3" name="Θέση περιεχομένου 2"/>
          <p:cNvSpPr>
            <a:spLocks noGrp="1"/>
          </p:cNvSpPr>
          <p:nvPr>
            <p:ph idx="1"/>
          </p:nvPr>
        </p:nvSpPr>
        <p:spPr/>
        <p:txBody>
          <a:bodyPr>
            <a:normAutofit fontScale="92500" lnSpcReduction="20000"/>
          </a:bodyPr>
          <a:lstStyle/>
          <a:p>
            <a:r>
              <a:rPr lang="el-GR" dirty="0" smtClean="0"/>
              <a:t>Δυσκολία </a:t>
            </a:r>
            <a:r>
              <a:rPr lang="el-GR" dirty="0"/>
              <a:t>στην αναπνοή	</a:t>
            </a:r>
          </a:p>
          <a:p>
            <a:r>
              <a:rPr lang="el-GR" dirty="0" smtClean="0"/>
              <a:t>Σύγχυση </a:t>
            </a:r>
            <a:r>
              <a:rPr lang="el-GR" dirty="0"/>
              <a:t>ή απώλεια αισθήσεων	</a:t>
            </a:r>
          </a:p>
          <a:p>
            <a:r>
              <a:rPr lang="el-GR" dirty="0" smtClean="0"/>
              <a:t>Καπνιά </a:t>
            </a:r>
            <a:r>
              <a:rPr lang="el-GR" dirty="0"/>
              <a:t>γύρω από το στόμα ή τη μύτη	</a:t>
            </a:r>
            <a:endParaRPr lang="el-GR" dirty="0" smtClean="0"/>
          </a:p>
          <a:p>
            <a:r>
              <a:rPr lang="el-GR" dirty="0" smtClean="0"/>
              <a:t>Έγκαυμα </a:t>
            </a:r>
            <a:r>
              <a:rPr lang="el-GR" dirty="0"/>
              <a:t>στο πρόσωπο ή στα μάτια	</a:t>
            </a:r>
          </a:p>
          <a:p>
            <a:r>
              <a:rPr lang="el-GR" dirty="0" smtClean="0"/>
              <a:t>Εγκαύματα </a:t>
            </a:r>
            <a:r>
              <a:rPr lang="el-GR" dirty="0"/>
              <a:t>σε πολλαπλά σημεία του σώματος ή εκτεταμένα	</a:t>
            </a:r>
          </a:p>
          <a:p>
            <a:r>
              <a:rPr lang="el-GR" dirty="0" smtClean="0"/>
              <a:t>Το </a:t>
            </a:r>
            <a:r>
              <a:rPr lang="el-GR" dirty="0"/>
              <a:t>καμένο δέρμα είναι άσπρο, καφέ, μαύρο ή απανθρακωμένο	</a:t>
            </a:r>
          </a:p>
          <a:p>
            <a:r>
              <a:rPr lang="el-GR" dirty="0" smtClean="0"/>
              <a:t>Έγκαυμα </a:t>
            </a:r>
            <a:r>
              <a:rPr lang="el-GR" dirty="0"/>
              <a:t>από </a:t>
            </a:r>
            <a:r>
              <a:rPr lang="el-GR" dirty="0" smtClean="0"/>
              <a:t>έκρηξη.</a:t>
            </a:r>
          </a:p>
          <a:p>
            <a:r>
              <a:rPr lang="el-GR" dirty="0" smtClean="0"/>
              <a:t>Επικοινωνήστε </a:t>
            </a:r>
            <a:r>
              <a:rPr lang="el-GR" dirty="0"/>
              <a:t>με τους γονείς/κηδεμόνες του παιδιού.</a:t>
            </a:r>
          </a:p>
          <a:p>
            <a:endParaRPr lang="el-GR" dirty="0"/>
          </a:p>
        </p:txBody>
      </p:sp>
    </p:spTree>
    <p:extLst>
      <p:ext uri="{BB962C8B-B14F-4D97-AF65-F5344CB8AC3E}">
        <p14:creationId xmlns:p14="http://schemas.microsoft.com/office/powerpoint/2010/main" xmlns="" val="65366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524000" y="658368"/>
            <a:ext cx="9144000" cy="5568696"/>
          </a:xfrm>
          <a:prstGeom prst="rect">
            <a:avLst/>
          </a:prstGeom>
        </p:spPr>
      </p:pic>
    </p:spTree>
    <p:extLst>
      <p:ext uri="{BB962C8B-B14F-4D97-AF65-F5344CB8AC3E}">
        <p14:creationId xmlns:p14="http://schemas.microsoft.com/office/powerpoint/2010/main" xmlns="" val="167236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u="sng" dirty="0"/>
              <a:t>Φωτιά στα </a:t>
            </a:r>
            <a:r>
              <a:rPr lang="el-GR" b="1" u="sng" dirty="0" smtClean="0"/>
              <a:t>ρούχα!!</a:t>
            </a:r>
            <a:r>
              <a:rPr lang="el-GR" b="1" u="sng" dirty="0"/>
              <a:t/>
            </a:r>
            <a:br>
              <a:rPr lang="el-GR" b="1" u="sng" dirty="0"/>
            </a:br>
            <a:endParaRPr lang="el-GR" b="1" u="sng" dirty="0"/>
          </a:p>
        </p:txBody>
      </p:sp>
      <p:sp>
        <p:nvSpPr>
          <p:cNvPr id="3" name="Θέση περιεχομένου 2"/>
          <p:cNvSpPr>
            <a:spLocks noGrp="1"/>
          </p:cNvSpPr>
          <p:nvPr>
            <p:ph idx="1"/>
          </p:nvPr>
        </p:nvSpPr>
        <p:spPr/>
        <p:txBody>
          <a:bodyPr/>
          <a:lstStyle/>
          <a:p>
            <a:pPr marL="0" indent="0">
              <a:buNone/>
            </a:pPr>
            <a:r>
              <a:rPr lang="el-GR" dirty="0" smtClean="0"/>
              <a:t>Άμεση </a:t>
            </a:r>
            <a:r>
              <a:rPr lang="el-GR" dirty="0"/>
              <a:t>αντιμετώπιση</a:t>
            </a:r>
          </a:p>
          <a:p>
            <a:r>
              <a:rPr lang="el-GR" dirty="0" smtClean="0"/>
              <a:t>Ξαπλώστε </a:t>
            </a:r>
            <a:r>
              <a:rPr lang="el-GR" dirty="0"/>
              <a:t>το παιδί στο πάτωμα με το μέρος που φλέγεται επάνω.	</a:t>
            </a:r>
          </a:p>
          <a:p>
            <a:r>
              <a:rPr lang="el-GR" dirty="0" smtClean="0"/>
              <a:t>Σβήστε </a:t>
            </a:r>
            <a:r>
              <a:rPr lang="el-GR" dirty="0"/>
              <a:t>τη φωτιά σκεπάζοντας με το πρώτο βαρύ μεγάλο ύφασμα που διαθέτετε (π.χ. κουβέρτα, πετσέτα, παλτό). </a:t>
            </a:r>
            <a:endParaRPr lang="el-GR" dirty="0" smtClean="0"/>
          </a:p>
          <a:p>
            <a:r>
              <a:rPr lang="el-GR" dirty="0" smtClean="0"/>
              <a:t>Αν </a:t>
            </a:r>
            <a:r>
              <a:rPr lang="el-GR" dirty="0"/>
              <a:t>είναι βρεγμένο είναι καλύτερα, αλλά μην καθυστερείτε για να το βρέξετε.	</a:t>
            </a:r>
          </a:p>
          <a:p>
            <a:r>
              <a:rPr lang="el-GR" dirty="0" smtClean="0"/>
              <a:t>Εμποδίστε </a:t>
            </a:r>
            <a:r>
              <a:rPr lang="el-GR" dirty="0"/>
              <a:t>το παιδί να τρέχει από τον πανικό του γιατί θα μεγαλώσει τη </a:t>
            </a:r>
            <a:r>
              <a:rPr lang="el-GR" dirty="0" smtClean="0"/>
              <a:t>φλόγα.</a:t>
            </a:r>
            <a:endParaRPr lang="el-GR" dirty="0"/>
          </a:p>
        </p:txBody>
      </p:sp>
    </p:spTree>
    <p:extLst>
      <p:ext uri="{BB962C8B-B14F-4D97-AF65-F5344CB8AC3E}">
        <p14:creationId xmlns:p14="http://schemas.microsoft.com/office/powerpoint/2010/main" xmlns="" val="387893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u="sng" dirty="0"/>
              <a:t>Χημικά εγκαύματα</a:t>
            </a:r>
            <a:r>
              <a:rPr lang="el-GR" dirty="0"/>
              <a:t/>
            </a:r>
            <a:br>
              <a:rPr lang="el-GR" dirty="0"/>
            </a:br>
            <a:endParaRPr lang="el-GR" dirty="0"/>
          </a:p>
        </p:txBody>
      </p:sp>
      <p:sp>
        <p:nvSpPr>
          <p:cNvPr id="3" name="Θέση περιεχομένου 2"/>
          <p:cNvSpPr>
            <a:spLocks noGrp="1"/>
          </p:cNvSpPr>
          <p:nvPr>
            <p:ph idx="1"/>
          </p:nvPr>
        </p:nvSpPr>
        <p:spPr>
          <a:xfrm>
            <a:off x="1295401" y="2450592"/>
            <a:ext cx="9601196" cy="3813048"/>
          </a:xfrm>
        </p:spPr>
        <p:txBody>
          <a:bodyPr>
            <a:normAutofit fontScale="92500" lnSpcReduction="10000"/>
          </a:bodyPr>
          <a:lstStyle/>
          <a:p>
            <a:r>
              <a:rPr lang="el-GR" dirty="0" smtClean="0"/>
              <a:t>Προστατέψτε </a:t>
            </a:r>
            <a:r>
              <a:rPr lang="el-GR" dirty="0"/>
              <a:t>τον εαυτό σας. Φορέστε γάντια μιας χρήσης και αποφύγετε την άμεση επαφή με τη χημική ουσία.	</a:t>
            </a:r>
            <a:endParaRPr lang="el-GR" dirty="0" smtClean="0"/>
          </a:p>
          <a:p>
            <a:r>
              <a:rPr lang="el-GR" dirty="0" smtClean="0"/>
              <a:t>Ξεπλύνετε </a:t>
            </a:r>
            <a:r>
              <a:rPr lang="el-GR" dirty="0"/>
              <a:t>καλά και με άφθονο νερό για αρκετή </a:t>
            </a:r>
            <a:r>
              <a:rPr lang="el-GR" dirty="0" smtClean="0"/>
              <a:t>ώρα.</a:t>
            </a:r>
            <a:endParaRPr lang="el-GR" dirty="0"/>
          </a:p>
          <a:p>
            <a:r>
              <a:rPr lang="el-GR" dirty="0" smtClean="0"/>
              <a:t>Απομακρύνετε </a:t>
            </a:r>
            <a:r>
              <a:rPr lang="el-GR" dirty="0"/>
              <a:t>από το δέρμα τα αποξηραμένα χημικά.	</a:t>
            </a:r>
            <a:endParaRPr lang="el-GR" dirty="0" smtClean="0"/>
          </a:p>
          <a:p>
            <a:r>
              <a:rPr lang="el-GR" dirty="0" smtClean="0"/>
              <a:t>Απομακρύνετε </a:t>
            </a:r>
            <a:r>
              <a:rPr lang="el-GR" dirty="0"/>
              <a:t>όποιο ρούχο ή κόσμημα έχει εμποτισθεί</a:t>
            </a:r>
            <a:r>
              <a:rPr lang="el-GR" dirty="0" smtClean="0"/>
              <a:t>.</a:t>
            </a:r>
          </a:p>
          <a:p>
            <a:r>
              <a:rPr lang="el-GR" dirty="0" smtClean="0"/>
              <a:t>Προσπαθήστε </a:t>
            </a:r>
            <a:r>
              <a:rPr lang="el-GR" dirty="0"/>
              <a:t>να </a:t>
            </a:r>
            <a:r>
              <a:rPr lang="el-GR" dirty="0" smtClean="0"/>
              <a:t>τακτοποιήσετε </a:t>
            </a:r>
            <a:r>
              <a:rPr lang="el-GR" dirty="0"/>
              <a:t>τη χημική ουσία.	</a:t>
            </a:r>
          </a:p>
          <a:p>
            <a:r>
              <a:rPr lang="el-GR" dirty="0" smtClean="0"/>
              <a:t>Καλέστε </a:t>
            </a:r>
            <a:r>
              <a:rPr lang="el-GR" dirty="0"/>
              <a:t>το Κέντρο Δηλητηριάσεων και ακολουθήστε τις οδηγίες</a:t>
            </a:r>
            <a:r>
              <a:rPr lang="el-GR" dirty="0" smtClean="0"/>
              <a:t>.</a:t>
            </a:r>
          </a:p>
          <a:p>
            <a:r>
              <a:rPr lang="el-GR" dirty="0" smtClean="0"/>
              <a:t>Καλύψτε </a:t>
            </a:r>
            <a:r>
              <a:rPr lang="el-GR" dirty="0"/>
              <a:t>το έγκαυμα όπως περιγράφεται παραπάνω και αναζητήστε ιατρική φροντίδα.</a:t>
            </a:r>
          </a:p>
          <a:p>
            <a:r>
              <a:rPr lang="el-GR" dirty="0"/>
              <a:t>Μην προσπαθείτε να εξουδετερώσετε το χημικό απλώνοντας άλλη χημική ουσία.</a:t>
            </a:r>
          </a:p>
        </p:txBody>
      </p:sp>
    </p:spTree>
    <p:extLst>
      <p:ext uri="{BB962C8B-B14F-4D97-AF65-F5344CB8AC3E}">
        <p14:creationId xmlns:p14="http://schemas.microsoft.com/office/powerpoint/2010/main" xmlns="" val="177569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30552" y="654334"/>
            <a:ext cx="8257032" cy="5517866"/>
          </a:xfrm>
          <a:prstGeom prst="rect">
            <a:avLst/>
          </a:prstGeom>
        </p:spPr>
      </p:pic>
    </p:spTree>
    <p:extLst>
      <p:ext uri="{BB962C8B-B14F-4D97-AF65-F5344CB8AC3E}">
        <p14:creationId xmlns:p14="http://schemas.microsoft.com/office/powerpoint/2010/main" xmlns="" val="110054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t>Ιδιότητες του Δέρματος</a:t>
            </a:r>
            <a:endParaRPr lang="el-GR" b="1" u="sng" dirty="0"/>
          </a:p>
        </p:txBody>
      </p:sp>
      <p:sp>
        <p:nvSpPr>
          <p:cNvPr id="3" name="Θέση περιεχομένου 2"/>
          <p:cNvSpPr>
            <a:spLocks noGrp="1"/>
          </p:cNvSpPr>
          <p:nvPr>
            <p:ph idx="1"/>
          </p:nvPr>
        </p:nvSpPr>
        <p:spPr/>
        <p:txBody>
          <a:bodyPr/>
          <a:lstStyle/>
          <a:p>
            <a:r>
              <a:rPr lang="el-GR" dirty="0" smtClean="0"/>
              <a:t>Προστατευτική λειτουργία.</a:t>
            </a:r>
          </a:p>
          <a:p>
            <a:r>
              <a:rPr lang="el-GR" dirty="0" smtClean="0"/>
              <a:t>Απεκκριτική </a:t>
            </a:r>
            <a:r>
              <a:rPr lang="el-GR" dirty="0"/>
              <a:t>και απορροφητική </a:t>
            </a:r>
            <a:r>
              <a:rPr lang="el-GR" dirty="0" smtClean="0"/>
              <a:t>λειτουργία.   </a:t>
            </a:r>
          </a:p>
          <a:p>
            <a:r>
              <a:rPr lang="el-GR" dirty="0" smtClean="0"/>
              <a:t>Ενδοκρινής λειτουργία.   </a:t>
            </a:r>
          </a:p>
          <a:p>
            <a:r>
              <a:rPr lang="el-GR" dirty="0" smtClean="0"/>
              <a:t>Κερατινοποίηση.   </a:t>
            </a:r>
          </a:p>
          <a:p>
            <a:pPr marL="0" indent="0">
              <a:buNone/>
            </a:pPr>
            <a:endParaRPr lang="el-GR" dirty="0"/>
          </a:p>
        </p:txBody>
      </p:sp>
    </p:spTree>
    <p:extLst>
      <p:ext uri="{BB962C8B-B14F-4D97-AF65-F5344CB8AC3E}">
        <p14:creationId xmlns:p14="http://schemas.microsoft.com/office/powerpoint/2010/main" xmlns="" val="278218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t>Ορισμός του Εγκαύματος</a:t>
            </a:r>
            <a:endParaRPr lang="el-GR" b="1" u="sng" dirty="0"/>
          </a:p>
        </p:txBody>
      </p:sp>
      <p:sp>
        <p:nvSpPr>
          <p:cNvPr id="3" name="Θέση περιεχομένου 2"/>
          <p:cNvSpPr>
            <a:spLocks noGrp="1"/>
          </p:cNvSpPr>
          <p:nvPr>
            <p:ph idx="1"/>
          </p:nvPr>
        </p:nvSpPr>
        <p:spPr/>
        <p:txBody>
          <a:bodyPr/>
          <a:lstStyle/>
          <a:p>
            <a:r>
              <a:rPr lang="el-GR" dirty="0" smtClean="0"/>
              <a:t>Έγκαυμά </a:t>
            </a:r>
            <a:r>
              <a:rPr lang="el-GR" dirty="0"/>
              <a:t>καλείται η ιστική καταστροφή του </a:t>
            </a:r>
            <a:r>
              <a:rPr lang="el-GR" dirty="0" smtClean="0"/>
              <a:t>δέρματος </a:t>
            </a:r>
            <a:r>
              <a:rPr lang="el-GR" dirty="0"/>
              <a:t>εξαιτίας της επίδρασης σε αυτό </a:t>
            </a:r>
            <a:r>
              <a:rPr lang="el-GR" dirty="0" smtClean="0"/>
              <a:t>κάποιου </a:t>
            </a:r>
            <a:r>
              <a:rPr lang="el-GR" dirty="0"/>
              <a:t>βλαβερού αιτίου. </a:t>
            </a:r>
          </a:p>
        </p:txBody>
      </p:sp>
    </p:spTree>
    <p:extLst>
      <p:ext uri="{BB962C8B-B14F-4D97-AF65-F5344CB8AC3E}">
        <p14:creationId xmlns:p14="http://schemas.microsoft.com/office/powerpoint/2010/main" xmlns="" val="21447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t>Είδη Εγκαυμάτων</a:t>
            </a:r>
            <a:endParaRPr lang="el-GR" b="1" u="sng" dirty="0"/>
          </a:p>
        </p:txBody>
      </p:sp>
      <p:sp>
        <p:nvSpPr>
          <p:cNvPr id="3" name="Θέση περιεχομένου 2"/>
          <p:cNvSpPr>
            <a:spLocks noGrp="1"/>
          </p:cNvSpPr>
          <p:nvPr>
            <p:ph idx="1"/>
          </p:nvPr>
        </p:nvSpPr>
        <p:spPr/>
        <p:txBody>
          <a:bodyPr>
            <a:normAutofit/>
          </a:bodyPr>
          <a:lstStyle/>
          <a:p>
            <a:r>
              <a:rPr lang="el-GR" sz="2800" b="1" u="sng" dirty="0"/>
              <a:t>Θερμικά</a:t>
            </a:r>
            <a:r>
              <a:rPr lang="el-GR" sz="2800" dirty="0"/>
              <a:t>, το 90%, καυτά υγρά, φωτιά, επαφή με μέταλλα, πλαστικά </a:t>
            </a:r>
            <a:r>
              <a:rPr lang="el-GR" sz="2800" dirty="0" smtClean="0"/>
              <a:t>κ.λπ. </a:t>
            </a:r>
            <a:endParaRPr lang="el-GR" sz="2800" dirty="0"/>
          </a:p>
          <a:p>
            <a:r>
              <a:rPr lang="el-GR" sz="2800" b="1" u="sng" dirty="0" smtClean="0"/>
              <a:t>Ηλεκτρικά</a:t>
            </a:r>
            <a:r>
              <a:rPr lang="el-GR" sz="2800" dirty="0"/>
              <a:t>, το 6%, ηλεκτρικό ρεύμα. </a:t>
            </a:r>
          </a:p>
          <a:p>
            <a:r>
              <a:rPr lang="el-GR" sz="2800" b="1" u="sng" dirty="0" smtClean="0"/>
              <a:t>Χημικά</a:t>
            </a:r>
            <a:r>
              <a:rPr lang="el-GR" sz="2800" dirty="0"/>
              <a:t>, το 4%, όξινα, αλκαλικά διαλύματα, παράγωγα πετρελαίου </a:t>
            </a:r>
            <a:r>
              <a:rPr lang="el-GR" sz="2800" dirty="0" smtClean="0"/>
              <a:t>κ.λπ.</a:t>
            </a:r>
            <a:endParaRPr lang="el-GR" sz="2800" dirty="0"/>
          </a:p>
        </p:txBody>
      </p:sp>
    </p:spTree>
    <p:extLst>
      <p:ext uri="{BB962C8B-B14F-4D97-AF65-F5344CB8AC3E}">
        <p14:creationId xmlns:p14="http://schemas.microsoft.com/office/powerpoint/2010/main" xmlns="" val="289363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62456" y="1692123"/>
            <a:ext cx="4101655" cy="3072282"/>
          </a:xfrm>
          <a:prstGeom prst="rect">
            <a:avLst/>
          </a:prstGeom>
        </p:spPr>
      </p:pic>
      <p:pic>
        <p:nvPicPr>
          <p:cNvPr id="3" name="Εικόνα 2"/>
          <p:cNvPicPr>
            <a:picLocks noChangeAspect="1"/>
          </p:cNvPicPr>
          <p:nvPr/>
        </p:nvPicPr>
        <p:blipFill>
          <a:blip r:embed="rId3"/>
          <a:stretch>
            <a:fillRect/>
          </a:stretch>
        </p:blipFill>
        <p:spPr>
          <a:xfrm>
            <a:off x="6293739" y="1716405"/>
            <a:ext cx="4286250" cy="3048000"/>
          </a:xfrm>
          <a:prstGeom prst="rect">
            <a:avLst/>
          </a:prstGeom>
        </p:spPr>
      </p:pic>
    </p:spTree>
    <p:extLst>
      <p:ext uri="{BB962C8B-B14F-4D97-AF65-F5344CB8AC3E}">
        <p14:creationId xmlns:p14="http://schemas.microsoft.com/office/powerpoint/2010/main" xmlns="" val="308914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63393" y="722376"/>
            <a:ext cx="5162861" cy="5321808"/>
          </a:xfrm>
          <a:prstGeom prst="rect">
            <a:avLst/>
          </a:prstGeom>
        </p:spPr>
      </p:pic>
      <p:pic>
        <p:nvPicPr>
          <p:cNvPr id="3" name="Εικόνα 2"/>
          <p:cNvPicPr>
            <a:picLocks noChangeAspect="1"/>
          </p:cNvPicPr>
          <p:nvPr/>
        </p:nvPicPr>
        <p:blipFill>
          <a:blip r:embed="rId3"/>
          <a:stretch>
            <a:fillRect/>
          </a:stretch>
        </p:blipFill>
        <p:spPr>
          <a:xfrm>
            <a:off x="6443792" y="813816"/>
            <a:ext cx="4874816" cy="4992624"/>
          </a:xfrm>
          <a:prstGeom prst="rect">
            <a:avLst/>
          </a:prstGeom>
        </p:spPr>
      </p:pic>
    </p:spTree>
    <p:extLst>
      <p:ext uri="{BB962C8B-B14F-4D97-AF65-F5344CB8AC3E}">
        <p14:creationId xmlns:p14="http://schemas.microsoft.com/office/powerpoint/2010/main" xmlns="" val="268042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t>Βαθμοί Εγκαυμάτων</a:t>
            </a:r>
            <a:endParaRPr lang="el-GR" b="1" u="sng" dirty="0"/>
          </a:p>
        </p:txBody>
      </p:sp>
      <p:sp>
        <p:nvSpPr>
          <p:cNvPr id="3" name="Θέση περιεχομένου 2"/>
          <p:cNvSpPr>
            <a:spLocks noGrp="1"/>
          </p:cNvSpPr>
          <p:nvPr>
            <p:ph idx="1"/>
          </p:nvPr>
        </p:nvSpPr>
        <p:spPr>
          <a:xfrm>
            <a:off x="1295401" y="2444621"/>
            <a:ext cx="9601196" cy="3750906"/>
          </a:xfrm>
        </p:spPr>
        <p:txBody>
          <a:bodyPr>
            <a:normAutofit fontScale="92500" lnSpcReduction="20000"/>
          </a:bodyPr>
          <a:lstStyle/>
          <a:p>
            <a:pPr marL="0" indent="0">
              <a:buNone/>
            </a:pPr>
            <a:r>
              <a:rPr lang="el-GR" dirty="0"/>
              <a:t>Έχει σχέση με το βάθος του εγκαύματος: </a:t>
            </a:r>
            <a:endParaRPr lang="el-GR" dirty="0" smtClean="0"/>
          </a:p>
          <a:p>
            <a:pPr marL="0" indent="0">
              <a:buNone/>
            </a:pPr>
            <a:r>
              <a:rPr lang="el-GR" b="1" u="sng" dirty="0" smtClean="0"/>
              <a:t>Επιφανειακό</a:t>
            </a:r>
            <a:r>
              <a:rPr lang="el-GR" b="1" u="sng" dirty="0"/>
              <a:t>, 1ου Βαθμού</a:t>
            </a:r>
            <a:r>
              <a:rPr lang="el-GR" b="1" u="sng" dirty="0" smtClean="0"/>
              <a:t>:</a:t>
            </a:r>
          </a:p>
          <a:p>
            <a:pPr marL="0" indent="0">
              <a:buNone/>
            </a:pPr>
            <a:r>
              <a:rPr lang="el-GR" dirty="0"/>
              <a:t>η βλάβη εντοπίζεται µόνο στην </a:t>
            </a:r>
            <a:r>
              <a:rPr lang="el-GR" dirty="0" smtClean="0"/>
              <a:t>επιδερμίδα.</a:t>
            </a:r>
          </a:p>
          <a:p>
            <a:pPr marL="0" indent="0">
              <a:buNone/>
            </a:pPr>
            <a:r>
              <a:rPr lang="el-GR" dirty="0" smtClean="0"/>
              <a:t>χαρακτηρίζεται από:</a:t>
            </a:r>
          </a:p>
          <a:p>
            <a:r>
              <a:rPr lang="el-GR" dirty="0" smtClean="0"/>
              <a:t>πόνο</a:t>
            </a:r>
          </a:p>
          <a:p>
            <a:r>
              <a:rPr lang="el-GR" dirty="0" smtClean="0"/>
              <a:t>Ερυθρότητα</a:t>
            </a:r>
          </a:p>
          <a:p>
            <a:r>
              <a:rPr lang="el-GR" dirty="0" smtClean="0"/>
              <a:t>αυξημένη θερμοκρασία </a:t>
            </a:r>
          </a:p>
          <a:p>
            <a:r>
              <a:rPr lang="el-GR" dirty="0" smtClean="0"/>
              <a:t>ίσως </a:t>
            </a:r>
            <a:r>
              <a:rPr lang="el-GR" dirty="0"/>
              <a:t>να εμφανιστούν και μικρές φυσαλίδες.  </a:t>
            </a:r>
            <a:r>
              <a:rPr lang="el-GR" dirty="0" smtClean="0"/>
              <a:t>                                                                                               </a:t>
            </a:r>
            <a:r>
              <a:rPr lang="el-GR" dirty="0"/>
              <a:t>Τα επιφανειακά εγκαύματα έχουν αυτόματη επούλωση. </a:t>
            </a:r>
          </a:p>
        </p:txBody>
      </p:sp>
    </p:spTree>
    <p:extLst>
      <p:ext uri="{BB962C8B-B14F-4D97-AF65-F5344CB8AC3E}">
        <p14:creationId xmlns:p14="http://schemas.microsoft.com/office/powerpoint/2010/main" xmlns="" val="402988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29004" y="1194318"/>
            <a:ext cx="9955763" cy="3108543"/>
          </a:xfrm>
          <a:prstGeom prst="rect">
            <a:avLst/>
          </a:prstGeom>
        </p:spPr>
        <p:txBody>
          <a:bodyPr wrap="square">
            <a:spAutoFit/>
          </a:bodyPr>
          <a:lstStyle/>
          <a:p>
            <a:r>
              <a:rPr lang="el-GR" sz="2800" b="1" u="sng" dirty="0"/>
              <a:t>Μερικού πάχους, 2ου Βαθμού</a:t>
            </a:r>
            <a:r>
              <a:rPr lang="el-GR" sz="2800" b="1" u="sng" dirty="0" smtClean="0"/>
              <a:t>:</a:t>
            </a:r>
          </a:p>
          <a:p>
            <a:r>
              <a:rPr lang="el-GR" sz="2800" dirty="0" smtClean="0"/>
              <a:t>χαρακτηρίζεται από:</a:t>
            </a:r>
          </a:p>
          <a:p>
            <a:r>
              <a:rPr lang="el-GR" sz="2800" dirty="0"/>
              <a:t>Η κάκωση επεκτείνεται στο χόριο. </a:t>
            </a:r>
            <a:endParaRPr lang="el-GR" sz="2800" dirty="0" smtClean="0"/>
          </a:p>
          <a:p>
            <a:pPr marL="457200" indent="-457200">
              <a:buFont typeface="Arial" panose="020B0604020202020204" pitchFamily="34" charset="0"/>
              <a:buChar char="•"/>
            </a:pPr>
            <a:r>
              <a:rPr lang="el-GR" sz="2800" dirty="0" smtClean="0"/>
              <a:t>πόνο</a:t>
            </a:r>
            <a:r>
              <a:rPr lang="el-GR" sz="2800" dirty="0"/>
              <a:t>, </a:t>
            </a:r>
            <a:endParaRPr lang="el-GR" sz="2800" dirty="0" smtClean="0"/>
          </a:p>
          <a:p>
            <a:pPr marL="457200" indent="-457200">
              <a:buFont typeface="Arial" panose="020B0604020202020204" pitchFamily="34" charset="0"/>
              <a:buChar char="•"/>
            </a:pPr>
            <a:r>
              <a:rPr lang="el-GR" sz="2800" dirty="0" smtClean="0"/>
              <a:t>αυξημένη </a:t>
            </a:r>
            <a:r>
              <a:rPr lang="el-GR" sz="2800" dirty="0"/>
              <a:t>θερμοκρασία, </a:t>
            </a:r>
            <a:endParaRPr lang="el-GR" sz="2800" dirty="0" smtClean="0"/>
          </a:p>
          <a:p>
            <a:pPr marL="457200" indent="-457200">
              <a:buFont typeface="Arial" panose="020B0604020202020204" pitchFamily="34" charset="0"/>
              <a:buChar char="•"/>
            </a:pPr>
            <a:r>
              <a:rPr lang="el-GR" sz="2800" dirty="0" smtClean="0"/>
              <a:t>μεγάλες </a:t>
            </a:r>
            <a:r>
              <a:rPr lang="el-GR" sz="2800" dirty="0"/>
              <a:t>φυσαλίδες, ασπρίζει στην πίεση. </a:t>
            </a:r>
            <a:endParaRPr lang="el-GR" sz="2800" dirty="0" smtClean="0"/>
          </a:p>
          <a:p>
            <a:r>
              <a:rPr lang="el-GR" sz="2800" dirty="0" smtClean="0"/>
              <a:t>Τα  </a:t>
            </a:r>
            <a:r>
              <a:rPr lang="el-GR" sz="2800" dirty="0"/>
              <a:t>μερικού πάχους εγκαύματα έχουν αυτόματη επούλωση. </a:t>
            </a:r>
          </a:p>
        </p:txBody>
      </p:sp>
    </p:spTree>
    <p:extLst>
      <p:ext uri="{BB962C8B-B14F-4D97-AF65-F5344CB8AC3E}">
        <p14:creationId xmlns:p14="http://schemas.microsoft.com/office/powerpoint/2010/main" xmlns="" val="30689447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127</TotalTime>
  <Words>801</Words>
  <Application>Microsoft Office PowerPoint</Application>
  <PresentationFormat>Προσαρμογή</PresentationFormat>
  <Paragraphs>107</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Οργανικό</vt:lpstr>
      <vt:lpstr>ΕΓΚΑΥΜΑΤΑ</vt:lpstr>
      <vt:lpstr>Οι ιδιότητες του Δέρματος</vt:lpstr>
      <vt:lpstr>Ιδιότητες του Δέρματος</vt:lpstr>
      <vt:lpstr>Ορισμός του Εγκαύματος</vt:lpstr>
      <vt:lpstr>Είδη Εγκαυμάτων</vt:lpstr>
      <vt:lpstr>Διαφάνεια 6</vt:lpstr>
      <vt:lpstr>Διαφάνεια 7</vt:lpstr>
      <vt:lpstr>Βαθμοί Εγκαυμάτων</vt:lpstr>
      <vt:lpstr>Διαφάνεια 9</vt:lpstr>
      <vt:lpstr>Διαφάνεια 10</vt:lpstr>
      <vt:lpstr>Διαφάνεια 11</vt:lpstr>
      <vt:lpstr>Διαφάνεια 12</vt:lpstr>
      <vt:lpstr>Διαφάνεια 13</vt:lpstr>
      <vt:lpstr>Γενικά Στοιχεία</vt:lpstr>
      <vt:lpstr>Διαφάνεια 15</vt:lpstr>
      <vt:lpstr>ΑΝΤΙΜΕΤΩΠΙΣΗ</vt:lpstr>
      <vt:lpstr>Τα επιφανειακά και μερικού πάχους εγκαύματα</vt:lpstr>
      <vt:lpstr>Τα ολικού πάχους εγκαύματα</vt:lpstr>
      <vt:lpstr>Διαφάνεια 19</vt:lpstr>
      <vt:lpstr>Προφυλάξτε από το σοκ </vt:lpstr>
      <vt:lpstr>Αναζητήστε άμεσα ιατρική φροντίδα και στείλτε το παιδί αμέσως στο νοσοκομείο, αν υπάρχουν τα ακόλουθα ευρήματα:</vt:lpstr>
      <vt:lpstr>Διαφάνεια 22</vt:lpstr>
      <vt:lpstr>Φωτιά στα ρούχα!! </vt:lpstr>
      <vt:lpstr>Χημικά εγκαύματα </vt:lpstr>
      <vt:lpstr>Διαφάνεια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ΕΓΚΑΥΜΑΤΑ</dc:title>
  <dc:creator>gvgv</dc:creator>
  <cp:lastModifiedBy>user71</cp:lastModifiedBy>
  <cp:revision>35</cp:revision>
  <dcterms:created xsi:type="dcterms:W3CDTF">2019-11-17T16:31:57Z</dcterms:created>
  <dcterms:modified xsi:type="dcterms:W3CDTF">2022-04-04T12:16:06Z</dcterms:modified>
</cp:coreProperties>
</file>