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7" r:id="rId3"/>
    <p:sldId id="276" r:id="rId4"/>
    <p:sldId id="258" r:id="rId5"/>
    <p:sldId id="260" r:id="rId6"/>
    <p:sldId id="259" r:id="rId7"/>
    <p:sldId id="261" r:id="rId8"/>
    <p:sldId id="262" r:id="rId9"/>
    <p:sldId id="266" r:id="rId10"/>
    <p:sldId id="267" r:id="rId11"/>
    <p:sldId id="268" r:id="rId12"/>
    <p:sldId id="269" r:id="rId13"/>
    <p:sldId id="270" r:id="rId14"/>
    <p:sldId id="271" r:id="rId15"/>
    <p:sldId id="272" r:id="rId16"/>
    <p:sldId id="263" r:id="rId17"/>
    <p:sldId id="264" r:id="rId18"/>
    <p:sldId id="265" r:id="rId19"/>
    <p:sldId id="273" r:id="rId20"/>
    <p:sldId id="274" r:id="rId21"/>
    <p:sldId id="275" r:id="rId22"/>
    <p:sldId id="277" r:id="rId23"/>
    <p:sldId id="278" r:id="rId24"/>
    <p:sldId id="279"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FBB434-F2BB-4540-BCA8-7A8CFBD2434D}" type="datetimeFigureOut">
              <a:rPr lang="el-GR" smtClean="0"/>
              <a:t>21/10/2022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28F19-2728-4363-90F0-F79561B3A8F1}"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0A28F19-2728-4363-90F0-F79561B3A8F1}" type="slidenum">
              <a:rPr lang="el-GR" smtClean="0"/>
              <a:t>17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6284D8E-9CD1-43E6-8227-B6C4CEE77183}" type="datetimeFigureOut">
              <a:rPr lang="el-GR" smtClean="0"/>
              <a:pPr/>
              <a:t>21/10/2022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F42FABF6-57EF-417A-AD2B-3C71945BC171}"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284D8E-9CD1-43E6-8227-B6C4CEE77183}" type="datetimeFigureOut">
              <a:rPr lang="el-GR" smtClean="0"/>
              <a:pPr/>
              <a:t>21/10/2022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2FABF6-57EF-417A-AD2B-3C71945BC171}"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C\Downloads\280029982_109850321720261_4128982429823974633_n.jpg"/>
          <p:cNvPicPr>
            <a:picLocks noChangeAspect="1" noChangeArrowheads="1"/>
          </p:cNvPicPr>
          <p:nvPr/>
        </p:nvPicPr>
        <p:blipFill>
          <a:blip r:embed="rId2" cstate="print"/>
          <a:srcRect/>
          <a:stretch>
            <a:fillRect/>
          </a:stretch>
        </p:blipFill>
        <p:spPr bwMode="auto">
          <a:xfrm>
            <a:off x="285720" y="214290"/>
            <a:ext cx="2524081" cy="1857388"/>
          </a:xfrm>
          <a:prstGeom prst="rect">
            <a:avLst/>
          </a:prstGeom>
          <a:noFill/>
        </p:spPr>
      </p:pic>
      <p:sp>
        <p:nvSpPr>
          <p:cNvPr id="2" name="1 - Τίτλος"/>
          <p:cNvSpPr>
            <a:spLocks noGrp="1"/>
          </p:cNvSpPr>
          <p:nvPr>
            <p:ph type="ctrTitle"/>
          </p:nvPr>
        </p:nvSpPr>
        <p:spPr>
          <a:xfrm>
            <a:off x="533400" y="2071678"/>
            <a:ext cx="7851648" cy="1785950"/>
          </a:xfrm>
        </p:spPr>
        <p:txBody>
          <a:bodyPr>
            <a:normAutofit fontScale="90000"/>
          </a:bodyPr>
          <a:lstStyle/>
          <a:p>
            <a:r>
              <a:rPr lang="el-GR" sz="4000" dirty="0" smtClean="0"/>
              <a:t/>
            </a:r>
            <a:br>
              <a:rPr lang="el-GR" sz="4000" dirty="0" smtClean="0"/>
            </a:br>
            <a:r>
              <a:rPr lang="el-GR" sz="4000" dirty="0" smtClean="0"/>
              <a:t/>
            </a:r>
            <a:br>
              <a:rPr lang="el-GR" sz="4000" dirty="0" smtClean="0"/>
            </a:br>
            <a:r>
              <a:rPr lang="el-GR" sz="4000" dirty="0" smtClean="0"/>
              <a:t/>
            </a:r>
            <a:br>
              <a:rPr lang="el-GR" sz="4000" dirty="0" smtClean="0"/>
            </a:br>
            <a:r>
              <a:rPr lang="el-GR" sz="4000" dirty="0" smtClean="0"/>
              <a:t/>
            </a:r>
            <a:br>
              <a:rPr lang="el-GR" sz="4000" dirty="0" smtClean="0"/>
            </a:br>
            <a:r>
              <a:rPr lang="el-GR" sz="4000" dirty="0" smtClean="0"/>
              <a:t/>
            </a:r>
            <a:br>
              <a:rPr lang="el-GR" sz="4000" dirty="0" smtClean="0"/>
            </a:br>
            <a:r>
              <a:rPr lang="el-GR" sz="4000" dirty="0" smtClean="0"/>
              <a:t/>
            </a:r>
            <a:br>
              <a:rPr lang="el-GR" sz="4000" dirty="0" smtClean="0"/>
            </a:br>
            <a:r>
              <a:rPr lang="el-GR" sz="4000" dirty="0" smtClean="0"/>
              <a:t>ΚΑΚΩΣΕΙΣ ΠΑΓΚΡΕΑΤΟΣ</a:t>
            </a:r>
            <a:br>
              <a:rPr lang="el-GR" sz="4000" dirty="0" smtClean="0"/>
            </a:br>
            <a:r>
              <a:rPr lang="el-GR" sz="4000" dirty="0" smtClean="0"/>
              <a:t>ΝΕΟΠΛΑΣΜΑΤΑ ΠΑΓΚΡΕΑΤΟΣ</a:t>
            </a:r>
            <a:br>
              <a:rPr lang="el-GR" sz="4000" dirty="0" smtClean="0"/>
            </a:br>
            <a:r>
              <a:rPr lang="el-GR" sz="4000" dirty="0" smtClean="0"/>
              <a:t>ΚΑΚΩΣΕΙΣ ΣΠΛΗΝΟΣ</a:t>
            </a:r>
            <a:r>
              <a:rPr lang="el-GR" sz="4000" dirty="0" smtClean="0"/>
              <a:t> </a:t>
            </a:r>
            <a:endParaRPr lang="el-GR" sz="4000" dirty="0"/>
          </a:p>
        </p:txBody>
      </p:sp>
      <p:sp>
        <p:nvSpPr>
          <p:cNvPr id="3" name="2 - Υπότιτλος"/>
          <p:cNvSpPr>
            <a:spLocks noGrp="1"/>
          </p:cNvSpPr>
          <p:nvPr>
            <p:ph type="subTitle" idx="1"/>
          </p:nvPr>
        </p:nvSpPr>
        <p:spPr>
          <a:xfrm>
            <a:off x="533400" y="3571876"/>
            <a:ext cx="7854696" cy="2286016"/>
          </a:xfrm>
        </p:spPr>
        <p:txBody>
          <a:bodyPr>
            <a:normAutofit/>
          </a:bodyPr>
          <a:lstStyle/>
          <a:p>
            <a:endParaRPr lang="el-GR" dirty="0" smtClean="0"/>
          </a:p>
          <a:p>
            <a:endParaRPr lang="el-GR" dirty="0" smtClean="0"/>
          </a:p>
          <a:p>
            <a:r>
              <a:rPr lang="el-GR" dirty="0" smtClean="0"/>
              <a:t>Διδάσκουσα: </a:t>
            </a:r>
          </a:p>
          <a:p>
            <a:r>
              <a:rPr lang="el-GR" dirty="0" err="1" smtClean="0"/>
              <a:t>Πασσά</a:t>
            </a:r>
            <a:r>
              <a:rPr lang="el-GR" dirty="0" smtClean="0"/>
              <a:t> </a:t>
            </a:r>
            <a:r>
              <a:rPr lang="el-GR" dirty="0" err="1" smtClean="0"/>
              <a:t>Βασιλιώνα</a:t>
            </a:r>
            <a:r>
              <a:rPr lang="el-GR" dirty="0" smtClean="0"/>
              <a:t>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642942"/>
          </a:xfrm>
        </p:spPr>
        <p:txBody>
          <a:bodyPr>
            <a:noAutofit/>
          </a:bodyPr>
          <a:lstStyle/>
          <a:p>
            <a:pPr algn="ctr"/>
            <a:r>
              <a:rPr lang="el-GR" sz="3200" b="1" dirty="0" smtClean="0"/>
              <a:t/>
            </a:r>
            <a:br>
              <a:rPr lang="el-GR" sz="3200" b="1" dirty="0" smtClean="0"/>
            </a:br>
            <a:r>
              <a:rPr lang="el-GR" sz="3200" b="1" dirty="0" err="1" smtClean="0"/>
              <a:t>Περιληκυθικά</a:t>
            </a:r>
            <a:r>
              <a:rPr lang="el-GR" sz="3200" b="1" dirty="0" smtClean="0"/>
              <a:t> </a:t>
            </a:r>
            <a:r>
              <a:rPr lang="el-GR" sz="3200" b="1" dirty="0" err="1" smtClean="0"/>
              <a:t>αδενοκαρκινώματα</a:t>
            </a:r>
            <a:endParaRPr lang="el-GR" sz="3000" dirty="0"/>
          </a:p>
        </p:txBody>
      </p:sp>
      <p:sp>
        <p:nvSpPr>
          <p:cNvPr id="3" name="2 - Θέση περιεχομένου"/>
          <p:cNvSpPr>
            <a:spLocks noGrp="1"/>
          </p:cNvSpPr>
          <p:nvPr>
            <p:ph idx="1"/>
          </p:nvPr>
        </p:nvSpPr>
        <p:spPr>
          <a:xfrm>
            <a:off x="457200" y="1428736"/>
            <a:ext cx="8229600" cy="5143536"/>
          </a:xfrm>
        </p:spPr>
        <p:txBody>
          <a:bodyPr>
            <a:normAutofit fontScale="77500" lnSpcReduction="20000"/>
          </a:bodyPr>
          <a:lstStyle/>
          <a:p>
            <a:r>
              <a:rPr lang="el-GR" b="1" i="1" u="sng" dirty="0" smtClean="0"/>
              <a:t>Θεραπεία</a:t>
            </a:r>
          </a:p>
          <a:p>
            <a:pPr>
              <a:buNone/>
            </a:pPr>
            <a:r>
              <a:rPr lang="el-GR" dirty="0" smtClean="0"/>
              <a:t>Στην πλειονότητα των ασθενών με </a:t>
            </a:r>
            <a:r>
              <a:rPr lang="el-GR" dirty="0" err="1" smtClean="0"/>
              <a:t>περιληκυθικό</a:t>
            </a:r>
            <a:r>
              <a:rPr lang="el-GR" dirty="0" smtClean="0"/>
              <a:t> καρκίνο, ο όγκος είναι εξαιρέσιμος ωστόσο οι χειρισμοί στην αντιμετώπιση της νόσου μπορεί να είναι χειρουργικοί και μη χειρουργικοί. </a:t>
            </a:r>
          </a:p>
          <a:p>
            <a:pPr>
              <a:buNone/>
            </a:pPr>
            <a:r>
              <a:rPr lang="el-GR" b="1" dirty="0" smtClean="0"/>
              <a:t>Μη χειρουργικοί χειρισμοί</a:t>
            </a:r>
            <a:r>
              <a:rPr lang="el-GR" b="1" dirty="0" smtClean="0"/>
              <a:t>  </a:t>
            </a:r>
          </a:p>
          <a:p>
            <a:pPr>
              <a:buNone/>
            </a:pPr>
            <a:r>
              <a:rPr lang="el-GR" dirty="0" smtClean="0"/>
              <a:t>Είναι αναγκαίοι</a:t>
            </a:r>
          </a:p>
          <a:p>
            <a:pPr marL="571500" indent="-571500">
              <a:buFont typeface="+mj-lt"/>
              <a:buAutoNum type="romanLcPeriod"/>
            </a:pPr>
            <a:r>
              <a:rPr lang="el-GR" dirty="0" smtClean="0"/>
              <a:t>Σε μεταστατική νόσο</a:t>
            </a:r>
          </a:p>
          <a:p>
            <a:pPr marL="514350" indent="-514350">
              <a:buAutoNum type="romanLcPeriod"/>
            </a:pPr>
            <a:r>
              <a:rPr lang="el-GR" dirty="0" smtClean="0"/>
              <a:t>Σε ανεγχείρητα, τοπικώς εκτεταμένα νεοπλάσματα</a:t>
            </a:r>
          </a:p>
          <a:p>
            <a:pPr marL="514350" indent="-514350">
              <a:buAutoNum type="romanLcPeriod"/>
            </a:pPr>
            <a:r>
              <a:rPr lang="el-GR" dirty="0" smtClean="0"/>
              <a:t>Σε ορισμένες επιπλοκές</a:t>
            </a:r>
          </a:p>
          <a:p>
            <a:pPr marL="514350" indent="-514350">
              <a:buAutoNum type="arabicPeriod"/>
            </a:pPr>
            <a:r>
              <a:rPr lang="el-GR" dirty="0" smtClean="0"/>
              <a:t>Άλγος. Η αντιμετώπιση του άλγους μπορεί να γίνει είτε με τη χορήγηση ισχυρών </a:t>
            </a:r>
            <a:r>
              <a:rPr lang="el-GR" dirty="0" err="1" smtClean="0"/>
              <a:t>παυσιπόνων</a:t>
            </a:r>
            <a:r>
              <a:rPr lang="el-GR" dirty="0" smtClean="0"/>
              <a:t> είτε με νευρικό αποκλεισμό του κοιλιακού πλέγματος με διήθηση με 50% </a:t>
            </a:r>
            <a:r>
              <a:rPr lang="en-US" dirty="0" smtClean="0"/>
              <a:t>ethanol, </a:t>
            </a:r>
            <a:r>
              <a:rPr lang="el-GR" dirty="0" err="1" smtClean="0"/>
              <a:t>κετευθυνόμενη</a:t>
            </a:r>
            <a:r>
              <a:rPr lang="el-GR" dirty="0" smtClean="0"/>
              <a:t> με </a:t>
            </a:r>
            <a:r>
              <a:rPr lang="en-US" dirty="0" smtClean="0"/>
              <a:t>C.T. </a:t>
            </a:r>
          </a:p>
          <a:p>
            <a:pPr marL="514350" indent="-514350">
              <a:buAutoNum type="arabicPeriod"/>
            </a:pPr>
            <a:r>
              <a:rPr lang="el-GR" dirty="0" smtClean="0"/>
              <a:t>Ίκτερος. Συντηρητική αντιμετώπιση μπορεί να γίνει με δύο τρόπους, α) είτε εξωτερική παροχέτευση, β) είτε με τοποθέτηση </a:t>
            </a:r>
            <a:r>
              <a:rPr lang="en-US" dirty="0" smtClean="0"/>
              <a:t>stent, </a:t>
            </a:r>
            <a:r>
              <a:rPr lang="el-GR" dirty="0" smtClean="0"/>
              <a:t>μετά </a:t>
            </a:r>
            <a:r>
              <a:rPr lang="el-GR" dirty="0" err="1" smtClean="0"/>
              <a:t>δωδεκαδακτυλοσκόπηση</a:t>
            </a:r>
            <a:r>
              <a:rPr lang="el-GR" dirty="0" smtClean="0"/>
              <a:t>. </a:t>
            </a:r>
          </a:p>
          <a:p>
            <a:pPr marL="514350" indent="-514350">
              <a:buAutoNum type="arabicPeriod"/>
            </a:pPr>
            <a:r>
              <a:rPr lang="el-GR" dirty="0" err="1" smtClean="0"/>
              <a:t>Χημειο</a:t>
            </a:r>
            <a:r>
              <a:rPr lang="el-GR" dirty="0" smtClean="0"/>
              <a:t>-ακτινοθεραπεία.</a:t>
            </a:r>
          </a:p>
          <a:p>
            <a:pPr marL="514350" indent="-514350">
              <a:buNone/>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81772"/>
          </a:xfrm>
        </p:spPr>
        <p:txBody>
          <a:bodyPr>
            <a:normAutofit fontScale="90000"/>
          </a:bodyPr>
          <a:lstStyle/>
          <a:p>
            <a:pPr algn="ctr"/>
            <a:r>
              <a:rPr lang="el-GR" sz="2800" b="1" dirty="0" smtClean="0"/>
              <a:t/>
            </a:r>
            <a:br>
              <a:rPr lang="el-GR" sz="2800" b="1" dirty="0" smtClean="0"/>
            </a:br>
            <a:r>
              <a:rPr lang="el-GR" sz="3200" b="1" dirty="0" err="1" smtClean="0"/>
              <a:t>Περιληκυθικά</a:t>
            </a:r>
            <a:r>
              <a:rPr lang="el-GR" sz="3200" b="1" dirty="0" smtClean="0"/>
              <a:t> </a:t>
            </a:r>
            <a:r>
              <a:rPr lang="el-GR" sz="3200" b="1" dirty="0" err="1" smtClean="0"/>
              <a:t>αδενοκαρκινώματα</a:t>
            </a:r>
            <a:endParaRPr lang="el-GR" sz="3000" dirty="0"/>
          </a:p>
        </p:txBody>
      </p:sp>
      <p:sp>
        <p:nvSpPr>
          <p:cNvPr id="3" name="2 - Θέση περιεχομένου"/>
          <p:cNvSpPr>
            <a:spLocks noGrp="1"/>
          </p:cNvSpPr>
          <p:nvPr>
            <p:ph idx="1"/>
          </p:nvPr>
        </p:nvSpPr>
        <p:spPr>
          <a:xfrm>
            <a:off x="457200" y="1714488"/>
            <a:ext cx="8229600" cy="4610112"/>
          </a:xfrm>
        </p:spPr>
        <p:txBody>
          <a:bodyPr>
            <a:normAutofit lnSpcReduction="10000"/>
          </a:bodyPr>
          <a:lstStyle/>
          <a:p>
            <a:pPr marL="514350" indent="-514350">
              <a:buNone/>
            </a:pPr>
            <a:r>
              <a:rPr lang="el-GR" b="1" dirty="0" smtClean="0"/>
              <a:t>Χειρουργικοί </a:t>
            </a:r>
            <a:r>
              <a:rPr lang="el-GR" b="1" dirty="0" smtClean="0"/>
              <a:t>χειρισμοί</a:t>
            </a:r>
            <a:endParaRPr lang="en-US" b="1" dirty="0" smtClean="0"/>
          </a:p>
          <a:p>
            <a:pPr marL="514350" indent="-514350">
              <a:buNone/>
            </a:pPr>
            <a:endParaRPr lang="en-US" b="1" dirty="0" smtClean="0"/>
          </a:p>
          <a:p>
            <a:pPr marL="514350" indent="-514350">
              <a:buNone/>
            </a:pPr>
            <a:endParaRPr lang="el-GR" b="1" dirty="0" smtClean="0"/>
          </a:p>
          <a:p>
            <a:pPr marL="514350" indent="-514350">
              <a:buNone/>
            </a:pPr>
            <a:endParaRPr lang="en-US" dirty="0" smtClean="0"/>
          </a:p>
          <a:p>
            <a:pPr marL="514350" indent="-514350">
              <a:buNone/>
            </a:pPr>
            <a:r>
              <a:rPr lang="el-GR" dirty="0" smtClean="0"/>
              <a:t>Έχει </a:t>
            </a:r>
            <a:r>
              <a:rPr lang="el-GR" dirty="0" smtClean="0"/>
              <a:t>υπολογιστεί ότι οι εξαιρέσιμοι είναι το 35% έως 40% των </a:t>
            </a:r>
            <a:r>
              <a:rPr lang="el-GR" dirty="0" err="1" smtClean="0"/>
              <a:t>περιληκυθικών</a:t>
            </a:r>
            <a:r>
              <a:rPr lang="el-GR" dirty="0" smtClean="0"/>
              <a:t> νεοπλασμάτων. </a:t>
            </a:r>
            <a:endParaRPr lang="en-US" dirty="0" smtClean="0"/>
          </a:p>
          <a:p>
            <a:pPr marL="514350" indent="-514350">
              <a:buNone/>
            </a:pPr>
            <a:r>
              <a:rPr lang="el-GR" dirty="0" smtClean="0"/>
              <a:t>Η </a:t>
            </a:r>
            <a:r>
              <a:rPr lang="el-GR" dirty="0" smtClean="0"/>
              <a:t>κλασική επέμβαση είναι η εγχείρηση </a:t>
            </a:r>
            <a:r>
              <a:rPr lang="en-US" dirty="0" smtClean="0"/>
              <a:t>Whipple</a:t>
            </a:r>
            <a:r>
              <a:rPr lang="en-US" dirty="0" smtClean="0"/>
              <a:t>.</a:t>
            </a:r>
            <a:endParaRPr lang="el-GR" dirty="0" smtClean="0"/>
          </a:p>
          <a:p>
            <a:pPr marL="514350" indent="-514350">
              <a:buNone/>
            </a:pPr>
            <a:r>
              <a:rPr lang="el-GR" dirty="0" smtClean="0"/>
              <a:t>Η χημειοθεραπεία δεν φαίνεται  να προσφέρει παράταση</a:t>
            </a:r>
          </a:p>
          <a:p>
            <a:pPr marL="514350" indent="-514350">
              <a:buNone/>
            </a:pPr>
            <a:r>
              <a:rPr lang="el-GR" dirty="0" smtClean="0"/>
              <a:t>του προσδόκιμου επιβίωσης. Τα συνήθως χρησιμοποιούμενα </a:t>
            </a:r>
            <a:r>
              <a:rPr lang="el-GR" dirty="0" err="1" smtClean="0"/>
              <a:t>χημειοθεραπευτικά</a:t>
            </a:r>
            <a:r>
              <a:rPr lang="el-GR" dirty="0" smtClean="0"/>
              <a:t> είναι 5-</a:t>
            </a:r>
            <a:r>
              <a:rPr lang="en-US" dirty="0" err="1" smtClean="0"/>
              <a:t>f;uoracil</a:t>
            </a:r>
            <a:r>
              <a:rPr lang="en-US" dirty="0" smtClean="0"/>
              <a:t>, </a:t>
            </a:r>
            <a:r>
              <a:rPr lang="en-US" dirty="0" err="1" smtClean="0"/>
              <a:t>mitomycin</a:t>
            </a:r>
            <a:r>
              <a:rPr lang="en-US" dirty="0" smtClean="0"/>
              <a:t>-C </a:t>
            </a:r>
            <a:r>
              <a:rPr lang="el-GR" dirty="0" smtClean="0"/>
              <a:t>κ.α.</a:t>
            </a:r>
            <a:endParaRPr lang="en-US" dirty="0" smtClean="0"/>
          </a:p>
        </p:txBody>
      </p:sp>
      <p:pic>
        <p:nvPicPr>
          <p:cNvPr id="2050" name="Picture 2" descr="C:\Users\PC\Downloads\202210211255_page-0001.jpg"/>
          <p:cNvPicPr>
            <a:picLocks noChangeAspect="1" noChangeArrowheads="1"/>
          </p:cNvPicPr>
          <p:nvPr/>
        </p:nvPicPr>
        <p:blipFill>
          <a:blip r:embed="rId2"/>
          <a:srcRect/>
          <a:stretch>
            <a:fillRect/>
          </a:stretch>
        </p:blipFill>
        <p:spPr bwMode="auto">
          <a:xfrm>
            <a:off x="2214546" y="2143116"/>
            <a:ext cx="4302119" cy="155372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438896"/>
          </a:xfrm>
        </p:spPr>
        <p:txBody>
          <a:bodyPr>
            <a:normAutofit fontScale="90000"/>
          </a:bodyPr>
          <a:lstStyle/>
          <a:p>
            <a:pPr algn="ctr"/>
            <a:r>
              <a:rPr lang="en-US" sz="3000" b="1" dirty="0" smtClean="0"/>
              <a:t>ii) </a:t>
            </a:r>
            <a:r>
              <a:rPr lang="el-GR" sz="3000" b="1" dirty="0" err="1" smtClean="0"/>
              <a:t>Αδενοκαρκίνωμα</a:t>
            </a:r>
            <a:r>
              <a:rPr lang="el-GR" sz="3000" b="1" dirty="0" smtClean="0"/>
              <a:t> σώματος – ουράς </a:t>
            </a:r>
            <a:endParaRPr lang="el-GR" sz="3000" dirty="0"/>
          </a:p>
        </p:txBody>
      </p:sp>
      <p:sp>
        <p:nvSpPr>
          <p:cNvPr id="3" name="2 - Θέση περιεχομένου"/>
          <p:cNvSpPr>
            <a:spLocks noGrp="1"/>
          </p:cNvSpPr>
          <p:nvPr>
            <p:ph idx="1"/>
          </p:nvPr>
        </p:nvSpPr>
        <p:spPr>
          <a:xfrm>
            <a:off x="457200" y="1643050"/>
            <a:ext cx="8229600" cy="4857784"/>
          </a:xfrm>
        </p:spPr>
        <p:txBody>
          <a:bodyPr>
            <a:normAutofit fontScale="62500" lnSpcReduction="20000"/>
          </a:bodyPr>
          <a:lstStyle/>
          <a:p>
            <a:pPr algn="just">
              <a:buNone/>
            </a:pPr>
            <a:r>
              <a:rPr lang="el-GR" dirty="0" smtClean="0"/>
              <a:t>Καλύπτει το 30% των καρκίνων του παγκρέατος.</a:t>
            </a:r>
            <a:r>
              <a:rPr lang="el-GR" b="1" dirty="0" smtClean="0"/>
              <a:t> </a:t>
            </a:r>
          </a:p>
          <a:p>
            <a:pPr algn="just">
              <a:buNone/>
            </a:pPr>
            <a:r>
              <a:rPr lang="el-GR" b="1" i="1" u="sng" dirty="0" smtClean="0"/>
              <a:t>Κλινικές εκδηλώσεις</a:t>
            </a:r>
          </a:p>
          <a:p>
            <a:pPr algn="just">
              <a:buNone/>
            </a:pPr>
            <a:r>
              <a:rPr lang="el-GR" dirty="0" smtClean="0"/>
              <a:t>Επειδή η μοίρα αυτή του παγκρέατος ευρίσκεται </a:t>
            </a:r>
            <a:r>
              <a:rPr lang="el-GR" dirty="0" err="1" smtClean="0"/>
              <a:t>οπισθοπεριτοναϊκώς</a:t>
            </a:r>
            <a:r>
              <a:rPr lang="el-GR" dirty="0" smtClean="0"/>
              <a:t> και μακράν τόσο του δωδεκαδάκτυλου όσο και του χοληδόχου πόρου και συνεπώς ο καρκίνος δεν προκαλεί αποφρακτικά φαινόμενα, η διάγνωση καθυστερεί. </a:t>
            </a:r>
          </a:p>
          <a:p>
            <a:pPr algn="just">
              <a:buNone/>
            </a:pPr>
            <a:r>
              <a:rPr lang="el-GR" dirty="0" smtClean="0"/>
              <a:t>Τα κυριότερα συμπτώματα είναι άλγος στην οσφύ και σημαντική απώλεια βάρους. Τα συμπτώματα αυτά ανευρίσκονται στο 90% των ασθενών. Λιγότερο από το 10% των ασθενών παρουσιάζει ίκτερο. Στην κλινική εξέταση τα ευρήματα είναι ασαφή. Πιθανώς ανευρίσκεται άλγος στην πίεση ή ψηλαφητή μάζα στο </a:t>
            </a:r>
            <a:r>
              <a:rPr lang="el-GR" dirty="0" err="1" smtClean="0"/>
              <a:t>επιγάστριο</a:t>
            </a:r>
            <a:r>
              <a:rPr lang="el-GR" dirty="0" smtClean="0"/>
              <a:t>, </a:t>
            </a:r>
            <a:r>
              <a:rPr lang="el-GR" dirty="0" err="1" smtClean="0"/>
              <a:t>μεγαλοηπατία</a:t>
            </a:r>
            <a:r>
              <a:rPr lang="el-GR" dirty="0" smtClean="0"/>
              <a:t>, </a:t>
            </a:r>
            <a:r>
              <a:rPr lang="el-GR" dirty="0" err="1" smtClean="0"/>
              <a:t>ασκίτης</a:t>
            </a:r>
            <a:r>
              <a:rPr lang="el-GR" dirty="0" smtClean="0"/>
              <a:t> ή ψηλαφητός αδένας στον τράχηλο (</a:t>
            </a:r>
            <a:r>
              <a:rPr lang="en-US" dirty="0" smtClean="0"/>
              <a:t>Virchow). </a:t>
            </a:r>
          </a:p>
          <a:p>
            <a:pPr algn="just">
              <a:buNone/>
            </a:pPr>
            <a:r>
              <a:rPr lang="el-GR" b="1" i="1" u="sng" dirty="0" smtClean="0"/>
              <a:t>Εργαστηριακά ευρήματα</a:t>
            </a:r>
          </a:p>
          <a:p>
            <a:pPr algn="just">
              <a:buNone/>
            </a:pPr>
            <a:r>
              <a:rPr lang="el-GR" dirty="0" smtClean="0"/>
              <a:t>Συχνά είναι αυξημένες οι τιμές του </a:t>
            </a:r>
            <a:r>
              <a:rPr lang="en-US" dirty="0" smtClean="0"/>
              <a:t>CEA </a:t>
            </a:r>
            <a:r>
              <a:rPr lang="el-GR" dirty="0" smtClean="0"/>
              <a:t>και του </a:t>
            </a:r>
            <a:r>
              <a:rPr lang="en-US" dirty="0" smtClean="0"/>
              <a:t>CA 19-9.</a:t>
            </a:r>
          </a:p>
          <a:p>
            <a:pPr algn="just">
              <a:buNone/>
            </a:pPr>
            <a:r>
              <a:rPr lang="el-GR" b="1" i="1" u="sng" dirty="0" smtClean="0"/>
              <a:t>Βιοψία</a:t>
            </a:r>
          </a:p>
          <a:p>
            <a:pPr algn="just">
              <a:buNone/>
            </a:pPr>
            <a:r>
              <a:rPr lang="el-GR" dirty="0" smtClean="0"/>
              <a:t>Η οριστική διάγνωση τίθεται με βιοψία του όγκου, η οποία γίνεται με κατευθυνόμενη παρακέντηση ή </a:t>
            </a:r>
            <a:r>
              <a:rPr lang="el-GR" dirty="0" err="1" smtClean="0"/>
              <a:t>εγχειρητικώς</a:t>
            </a:r>
            <a:r>
              <a:rPr lang="el-GR" dirty="0" smtClean="0"/>
              <a:t>. </a:t>
            </a:r>
          </a:p>
          <a:p>
            <a:pPr algn="just">
              <a:buNone/>
            </a:pPr>
            <a:r>
              <a:rPr lang="el-GR" b="1" i="1" dirty="0" smtClean="0"/>
              <a:t>Θεραπεία</a:t>
            </a:r>
          </a:p>
          <a:p>
            <a:pPr algn="just">
              <a:buNone/>
            </a:pPr>
            <a:r>
              <a:rPr lang="el-GR" i="1" u="sng" dirty="0" smtClean="0"/>
              <a:t>Συντηρητική:</a:t>
            </a:r>
            <a:r>
              <a:rPr lang="el-GR" dirty="0" smtClean="0"/>
              <a:t> συνήθως σε αναλογία &gt;90% , τα νεοπλάσματα αυτά είναι ανεγχείρητα. Το άλγος, μπορεί να υποχωρήσει με </a:t>
            </a:r>
            <a:r>
              <a:rPr lang="el-GR" dirty="0" err="1" smtClean="0"/>
              <a:t>διεγχειρητική</a:t>
            </a:r>
            <a:r>
              <a:rPr lang="el-GR" dirty="0" smtClean="0"/>
              <a:t> ή κατευθυνόμενη διήθηση του κοιλιακού πλέγματος με 50% αλκοόλης. </a:t>
            </a:r>
          </a:p>
          <a:p>
            <a:pPr algn="just">
              <a:buNone/>
            </a:pPr>
            <a:r>
              <a:rPr lang="el-GR" i="1" u="sng" dirty="0" smtClean="0"/>
              <a:t>Χειρουργική:</a:t>
            </a:r>
            <a:r>
              <a:rPr lang="el-GR" b="1" i="1" dirty="0" smtClean="0"/>
              <a:t> </a:t>
            </a:r>
            <a:r>
              <a:rPr lang="el-GR" dirty="0" smtClean="0"/>
              <a:t>σε μικρή αναλογία 7% - 10%, οι όγκοι αυτοί είναι εξαιρέσιμοι. </a:t>
            </a:r>
            <a:endParaRPr lang="el-GR" b="1"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10334"/>
          </a:xfrm>
        </p:spPr>
        <p:txBody>
          <a:bodyPr>
            <a:normAutofit/>
          </a:bodyPr>
          <a:lstStyle/>
          <a:p>
            <a:pPr algn="ctr"/>
            <a:r>
              <a:rPr lang="en-US" sz="3000" b="1" dirty="0" smtClean="0"/>
              <a:t>iii) </a:t>
            </a:r>
            <a:r>
              <a:rPr lang="el-GR" sz="3000" b="1" dirty="0" err="1" smtClean="0"/>
              <a:t>Κυσταδενοκαρκίνωμα</a:t>
            </a:r>
            <a:r>
              <a:rPr lang="el-GR" sz="3000" b="1" dirty="0" smtClean="0"/>
              <a:t> </a:t>
            </a:r>
            <a:endParaRPr lang="el-GR" sz="3000" dirty="0"/>
          </a:p>
        </p:txBody>
      </p:sp>
      <p:sp>
        <p:nvSpPr>
          <p:cNvPr id="3" name="2 - Θέση περιεχομένου"/>
          <p:cNvSpPr>
            <a:spLocks noGrp="1"/>
          </p:cNvSpPr>
          <p:nvPr>
            <p:ph idx="1"/>
          </p:nvPr>
        </p:nvSpPr>
        <p:spPr>
          <a:xfrm>
            <a:off x="457200" y="1714488"/>
            <a:ext cx="8229600" cy="4610112"/>
          </a:xfrm>
        </p:spPr>
        <p:txBody>
          <a:bodyPr>
            <a:normAutofit fontScale="85000" lnSpcReduction="20000"/>
          </a:bodyPr>
          <a:lstStyle/>
          <a:p>
            <a:pPr algn="just"/>
            <a:r>
              <a:rPr lang="el-GR" dirty="0" smtClean="0"/>
              <a:t>Το νεόπλασμα αυτό αναπτύσσεται συνήθως σε γυναίκες 8:1, </a:t>
            </a:r>
            <a:r>
              <a:rPr lang="el-GR" dirty="0" err="1" smtClean="0"/>
              <a:t>ηλικίς</a:t>
            </a:r>
            <a:r>
              <a:rPr lang="el-GR" dirty="0" smtClean="0"/>
              <a:t> 40 έως 60 ετών. Η συχνότητά του είναι μικρή και καλύπτει το 2% των κακοηθών νεοπλασμάτων. </a:t>
            </a:r>
          </a:p>
          <a:p>
            <a:pPr algn="just">
              <a:buNone/>
            </a:pPr>
            <a:r>
              <a:rPr lang="el-GR" dirty="0" smtClean="0"/>
              <a:t>Η διάγνωση τίθεται με αξονική τομογραφία (</a:t>
            </a:r>
            <a:r>
              <a:rPr lang="en-US" dirty="0" smtClean="0"/>
              <a:t>CT) </a:t>
            </a:r>
            <a:r>
              <a:rPr lang="el-GR" dirty="0" smtClean="0"/>
              <a:t>η οποία αναδεικνύει κυστικό σχηματισμό με σχετικώς ανώμαλη επιφάνεια λόγω </a:t>
            </a:r>
            <a:r>
              <a:rPr lang="el-GR" dirty="0" err="1" smtClean="0"/>
              <a:t>θηλωδών</a:t>
            </a:r>
            <a:r>
              <a:rPr lang="el-GR" dirty="0" smtClean="0"/>
              <a:t> </a:t>
            </a:r>
            <a:r>
              <a:rPr lang="el-GR" dirty="0" err="1" smtClean="0"/>
              <a:t>προσεκβολών</a:t>
            </a:r>
            <a:r>
              <a:rPr lang="el-GR" dirty="0" smtClean="0"/>
              <a:t> και διαφράγματα. </a:t>
            </a:r>
          </a:p>
          <a:p>
            <a:pPr algn="just">
              <a:buNone/>
            </a:pPr>
            <a:r>
              <a:rPr lang="el-GR" dirty="0" smtClean="0"/>
              <a:t>Η παρακέντηση της κύστεως και η εξέταση του υγρού αποδεικνύει την ύπαρξη υψηλών τιμών καρκινικών δεικτών. </a:t>
            </a:r>
          </a:p>
          <a:p>
            <a:pPr algn="just">
              <a:buNone/>
            </a:pPr>
            <a:r>
              <a:rPr lang="el-GR" b="1" i="1" u="sng" dirty="0" smtClean="0"/>
              <a:t>Θεραπεία</a:t>
            </a:r>
          </a:p>
          <a:p>
            <a:pPr algn="just">
              <a:buNone/>
            </a:pPr>
            <a:r>
              <a:rPr lang="el-GR" dirty="0" smtClean="0"/>
              <a:t>Όγκοι του σώματος και της ουράς αντιμετωπίζονται με </a:t>
            </a:r>
            <a:r>
              <a:rPr lang="en-US" dirty="0" smtClean="0"/>
              <a:t>en block</a:t>
            </a:r>
            <a:r>
              <a:rPr lang="el-GR" dirty="0" smtClean="0"/>
              <a:t> περιφερική </a:t>
            </a:r>
            <a:r>
              <a:rPr lang="el-GR" dirty="0" err="1" smtClean="0"/>
              <a:t>παγκρεατεκτομή</a:t>
            </a:r>
            <a:r>
              <a:rPr lang="el-GR" dirty="0" smtClean="0"/>
              <a:t> και </a:t>
            </a:r>
            <a:r>
              <a:rPr lang="el-GR" dirty="0" err="1" smtClean="0"/>
              <a:t>σπληνεκτομή</a:t>
            </a:r>
            <a:r>
              <a:rPr lang="el-GR" dirty="0" smtClean="0"/>
              <a:t>. Όγκοι της κεφαλής του παγκρέατος αντιμετωπίζονται με </a:t>
            </a:r>
            <a:r>
              <a:rPr lang="el-GR" dirty="0" err="1" smtClean="0"/>
              <a:t>υφολική</a:t>
            </a:r>
            <a:r>
              <a:rPr lang="el-GR" dirty="0" smtClean="0"/>
              <a:t> </a:t>
            </a:r>
            <a:r>
              <a:rPr lang="el-GR" dirty="0" err="1" smtClean="0"/>
              <a:t>π</a:t>
            </a:r>
            <a:r>
              <a:rPr lang="el-GR" dirty="0" err="1" smtClean="0"/>
              <a:t>αγκρεατο</a:t>
            </a:r>
            <a:r>
              <a:rPr lang="el-GR" dirty="0" smtClean="0"/>
              <a:t>-</a:t>
            </a:r>
            <a:r>
              <a:rPr lang="el-GR" dirty="0" err="1" smtClean="0"/>
              <a:t>δωδεκαδακτυλεκτομή</a:t>
            </a:r>
            <a:r>
              <a:rPr lang="el-GR" dirty="0" smtClean="0"/>
              <a:t>. </a:t>
            </a:r>
          </a:p>
          <a:p>
            <a:pPr algn="just">
              <a:buNone/>
            </a:pPr>
            <a:r>
              <a:rPr lang="el-GR" dirty="0" smtClean="0"/>
              <a:t> Η πενταετής επιβίωση είναι 50% περίπου.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785818"/>
          </a:xfrm>
        </p:spPr>
        <p:txBody>
          <a:bodyPr>
            <a:normAutofit fontScale="90000"/>
          </a:bodyPr>
          <a:lstStyle/>
          <a:p>
            <a:pPr algn="ct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ΚΑΛΟΗΘΗ ΝΕΟΠΛΑΣΜΑΤΑ ΕΞΩΚΡΙΝΟΥΣ ΜΟΙΡΑΣ</a:t>
            </a:r>
            <a:r>
              <a:rPr lang="en-US" sz="3000" b="1" dirty="0" smtClean="0"/>
              <a:t/>
            </a:r>
            <a:br>
              <a:rPr lang="en-US" sz="3000" b="1" dirty="0" smtClean="0"/>
            </a:br>
            <a:endParaRPr lang="el-GR" sz="3000" dirty="0"/>
          </a:p>
        </p:txBody>
      </p:sp>
      <p:sp>
        <p:nvSpPr>
          <p:cNvPr id="3" name="2 - Θέση περιεχομένου"/>
          <p:cNvSpPr>
            <a:spLocks noGrp="1"/>
          </p:cNvSpPr>
          <p:nvPr>
            <p:ph idx="1"/>
          </p:nvPr>
        </p:nvSpPr>
        <p:spPr>
          <a:xfrm>
            <a:off x="457200" y="1428736"/>
            <a:ext cx="8229600" cy="4895864"/>
          </a:xfrm>
        </p:spPr>
        <p:txBody>
          <a:bodyPr>
            <a:normAutofit fontScale="70000" lnSpcReduction="20000"/>
          </a:bodyPr>
          <a:lstStyle/>
          <a:p>
            <a:pPr algn="just"/>
            <a:r>
              <a:rPr lang="en-US" sz="2800" b="1" dirty="0" err="1" smtClean="0"/>
              <a:t>i</a:t>
            </a:r>
            <a:r>
              <a:rPr lang="en-US" sz="2800" b="1" dirty="0" smtClean="0"/>
              <a:t>) </a:t>
            </a:r>
            <a:r>
              <a:rPr lang="el-GR" sz="2800" b="1" dirty="0" err="1" smtClean="0"/>
              <a:t>Κυσταδένωμα</a:t>
            </a:r>
            <a:endParaRPr lang="el-GR" dirty="0" smtClean="0"/>
          </a:p>
          <a:p>
            <a:pPr algn="just"/>
            <a:r>
              <a:rPr lang="el-GR" dirty="0" smtClean="0"/>
              <a:t>Το </a:t>
            </a:r>
            <a:r>
              <a:rPr lang="el-GR" dirty="0" err="1" smtClean="0"/>
              <a:t>κυσταδένωμα</a:t>
            </a:r>
            <a:r>
              <a:rPr lang="el-GR" dirty="0" smtClean="0"/>
              <a:t> είναι καλοήθες νεόπλασμα της εξωκρινούς μοίρας και καλύπτει το 10% των κύστεων του παγκρέατος. Απαντά κυρίως σε μεσήλικες και ηλικιωμένες γυναίκες. </a:t>
            </a:r>
          </a:p>
          <a:p>
            <a:pPr algn="just">
              <a:buNone/>
            </a:pPr>
            <a:r>
              <a:rPr lang="el-GR" b="1" i="1" u="sng" dirty="0" smtClean="0"/>
              <a:t>Συμπτώματα</a:t>
            </a:r>
          </a:p>
          <a:p>
            <a:pPr algn="just">
              <a:buNone/>
            </a:pPr>
            <a:r>
              <a:rPr lang="el-GR" dirty="0" smtClean="0"/>
              <a:t>Τα συνήθη συμπτώματα είναι άλγος, αποφρακτικά συμπτώματα από πίεση στο γαστρεντερικό και σπανιότερα αποφρακτικός ίκτερος. </a:t>
            </a:r>
          </a:p>
          <a:p>
            <a:pPr algn="just">
              <a:buNone/>
            </a:pPr>
            <a:r>
              <a:rPr lang="el-GR" dirty="0" smtClean="0"/>
              <a:t>Οι δυο συνηθέστερες μορφές είναι: η περιέχουσα ορό και η περιέχουσα </a:t>
            </a:r>
            <a:r>
              <a:rPr lang="el-GR" dirty="0" err="1" smtClean="0"/>
              <a:t>βλέννη</a:t>
            </a:r>
            <a:r>
              <a:rPr lang="el-GR" dirty="0" smtClean="0"/>
              <a:t>. Η πρώτη μορφή είναι σαφώς καλοήθης και καλύπτεται από κυβοειδές επιθήλιο πλούσιο σε γλυκογόνο, η δεύτερη μορφή έχει δυναμική εξέλιξη προς κακοήθεια. </a:t>
            </a:r>
          </a:p>
          <a:p>
            <a:pPr algn="just">
              <a:buNone/>
            </a:pPr>
            <a:r>
              <a:rPr lang="el-GR" b="1" i="1" u="sng" dirty="0" smtClean="0"/>
              <a:t>Ακτινολογικά ευρήματα</a:t>
            </a:r>
          </a:p>
          <a:p>
            <a:pPr algn="just">
              <a:buNone/>
            </a:pPr>
            <a:r>
              <a:rPr lang="el-GR" dirty="0" smtClean="0"/>
              <a:t>Σε ακτινολογικό έλεγχο αποτιτανώσεις ανευρίσκονται στο 10% των περιπτώσεων</a:t>
            </a:r>
          </a:p>
          <a:p>
            <a:pPr algn="just">
              <a:buNone/>
            </a:pPr>
            <a:r>
              <a:rPr lang="el-GR" b="1" i="1" u="sng" dirty="0" smtClean="0"/>
              <a:t>Θεραπεία</a:t>
            </a:r>
          </a:p>
          <a:p>
            <a:pPr algn="just">
              <a:buNone/>
            </a:pPr>
            <a:r>
              <a:rPr lang="el-GR" dirty="0" smtClean="0"/>
              <a:t>Η θεραπεία συνίσταται σε χειρουργική αφαίρεση.  </a:t>
            </a:r>
          </a:p>
          <a:p>
            <a:pPr algn="just">
              <a:buNone/>
            </a:pPr>
            <a:r>
              <a:rPr lang="en-US" sz="2800" b="1" dirty="0" smtClean="0"/>
              <a:t>ii) </a:t>
            </a:r>
            <a:r>
              <a:rPr lang="el-GR" sz="2800" b="1" dirty="0" smtClean="0"/>
              <a:t>Συμπαγή και </a:t>
            </a:r>
            <a:r>
              <a:rPr lang="el-GR" sz="2800" b="1" dirty="0" err="1" smtClean="0"/>
              <a:t>θηλώδη</a:t>
            </a:r>
            <a:r>
              <a:rPr lang="el-GR" sz="2800" b="1" dirty="0" smtClean="0"/>
              <a:t> </a:t>
            </a:r>
            <a:r>
              <a:rPr lang="el-GR" sz="2800" b="1" dirty="0" smtClean="0"/>
              <a:t>νεοπλάσματα</a:t>
            </a:r>
          </a:p>
          <a:p>
            <a:pPr algn="just">
              <a:buNone/>
            </a:pPr>
            <a:r>
              <a:rPr lang="el-GR" dirty="0" smtClean="0"/>
              <a:t>Πρόκειται περί σχηματισμών που απαντούν σε νεαρές γυναίκες, ηλικίας 10 – 35 ετών συνήθως είναι ευμεγέθεις σφαιρικοί σχηματισμοί με εστίες αιμορραγίας. </a:t>
            </a:r>
          </a:p>
          <a:p>
            <a:pPr algn="just">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81772"/>
          </a:xfrm>
        </p:spPr>
        <p:txBody>
          <a:bodyPr>
            <a:normAutofit/>
          </a:bodyPr>
          <a:lstStyle/>
          <a:p>
            <a:pPr algn="ctr"/>
            <a:r>
              <a:rPr lang="el-GR" sz="3000" b="1" dirty="0" smtClean="0"/>
              <a:t>ΝΕΟΠΛΑΣΜΑΤΑ ΕΝΔΟΚΡΙΝΟΥΣ ΜΟΙΡΑΣ </a:t>
            </a:r>
            <a:endParaRPr lang="el-GR" sz="3000" b="1" dirty="0"/>
          </a:p>
        </p:txBody>
      </p:sp>
      <p:sp>
        <p:nvSpPr>
          <p:cNvPr id="3" name="2 - Θέση περιεχομένου"/>
          <p:cNvSpPr>
            <a:spLocks noGrp="1"/>
          </p:cNvSpPr>
          <p:nvPr>
            <p:ph idx="1"/>
          </p:nvPr>
        </p:nvSpPr>
        <p:spPr>
          <a:xfrm>
            <a:off x="500034" y="1571612"/>
            <a:ext cx="8229600" cy="4817748"/>
          </a:xfrm>
        </p:spPr>
        <p:txBody>
          <a:bodyPr>
            <a:normAutofit fontScale="70000" lnSpcReduction="20000"/>
          </a:bodyPr>
          <a:lstStyle/>
          <a:p>
            <a:pPr>
              <a:buNone/>
            </a:pPr>
            <a:r>
              <a:rPr lang="el-GR" dirty="0" smtClean="0"/>
              <a:t>Είναι σπάνιοι όγκοι, με συχνότητα 5 ανά εκατομμύριο πληθυσμού. Προέρχονται γενικά από κύτταρα που έχουν ορισμένα χαρακτηριστικά και καλούνται </a:t>
            </a:r>
            <a:r>
              <a:rPr lang="en-US" dirty="0" smtClean="0"/>
              <a:t>APUD </a:t>
            </a:r>
            <a:r>
              <a:rPr lang="el-GR" dirty="0" smtClean="0"/>
              <a:t>διότι περιέχουν </a:t>
            </a:r>
            <a:r>
              <a:rPr lang="en-US" b="1" dirty="0" smtClean="0"/>
              <a:t>A</a:t>
            </a:r>
            <a:r>
              <a:rPr lang="en-US" dirty="0" smtClean="0"/>
              <a:t>mines</a:t>
            </a:r>
            <a:r>
              <a:rPr lang="el-GR" dirty="0" smtClean="0"/>
              <a:t>, έχουν την ικανότητα να προσλαμβάνουν πρόδρομες ουσίες τους </a:t>
            </a:r>
            <a:r>
              <a:rPr lang="en-US" b="1" dirty="0" smtClean="0"/>
              <a:t>P</a:t>
            </a:r>
            <a:r>
              <a:rPr lang="en-US" dirty="0" smtClean="0"/>
              <a:t>recursor </a:t>
            </a:r>
            <a:r>
              <a:rPr lang="en-US" b="1" dirty="0" smtClean="0"/>
              <a:t>U</a:t>
            </a:r>
            <a:r>
              <a:rPr lang="en-US" dirty="0" smtClean="0"/>
              <a:t>ptake, </a:t>
            </a:r>
            <a:r>
              <a:rPr lang="el-GR" dirty="0" smtClean="0"/>
              <a:t>περιέχουν </a:t>
            </a:r>
            <a:r>
              <a:rPr lang="en-US" b="1" dirty="0" err="1" smtClean="0"/>
              <a:t>D</a:t>
            </a:r>
            <a:r>
              <a:rPr lang="en-US" dirty="0" err="1" smtClean="0"/>
              <a:t>ecarboxylases</a:t>
            </a:r>
            <a:r>
              <a:rPr lang="en-US" dirty="0" smtClean="0"/>
              <a:t>.</a:t>
            </a:r>
          </a:p>
          <a:p>
            <a:pPr>
              <a:buNone/>
            </a:pPr>
            <a:r>
              <a:rPr lang="el-GR" dirty="0" smtClean="0"/>
              <a:t>Μπορεί να είναι καλοήθεις ή κακοήθεις. </a:t>
            </a:r>
          </a:p>
          <a:p>
            <a:pPr>
              <a:buNone/>
            </a:pPr>
            <a:r>
              <a:rPr lang="el-GR" dirty="0" smtClean="0"/>
              <a:t>Βιολογικά μπορεί να είναι όγκοι </a:t>
            </a:r>
            <a:r>
              <a:rPr lang="el-GR" dirty="0" err="1" smtClean="0"/>
              <a:t>ορμονικώς</a:t>
            </a:r>
            <a:r>
              <a:rPr lang="el-GR" dirty="0" smtClean="0"/>
              <a:t> ενεργείς σε αναλογία 75%. Στο 25% δεν εκκρίνουν ορμόνες (</a:t>
            </a:r>
            <a:r>
              <a:rPr lang="el-GR" dirty="0" err="1" smtClean="0"/>
              <a:t>ορμονικώς</a:t>
            </a:r>
            <a:r>
              <a:rPr lang="el-GR" dirty="0" smtClean="0"/>
              <a:t> </a:t>
            </a:r>
            <a:r>
              <a:rPr lang="el-GR" dirty="0" err="1" smtClean="0"/>
              <a:t>ανενεργείς</a:t>
            </a:r>
            <a:r>
              <a:rPr lang="el-GR" dirty="0" smtClean="0"/>
              <a:t>). Ανάλογα με την κύρια ορμόνη που αποδίδουν στην κυκλοφορία χαρακτηρίζονται σε:</a:t>
            </a:r>
          </a:p>
          <a:p>
            <a:r>
              <a:rPr lang="el-GR" dirty="0" err="1" smtClean="0"/>
              <a:t>Ινσουλίνωμα</a:t>
            </a:r>
            <a:r>
              <a:rPr lang="el-GR" dirty="0" smtClean="0"/>
              <a:t> (ινσουλίνη)</a:t>
            </a:r>
          </a:p>
          <a:p>
            <a:r>
              <a:rPr lang="el-GR" dirty="0" err="1" smtClean="0"/>
              <a:t>Γαστρίνωμα</a:t>
            </a:r>
            <a:r>
              <a:rPr lang="el-GR" dirty="0" smtClean="0"/>
              <a:t> (</a:t>
            </a:r>
            <a:r>
              <a:rPr lang="el-GR" dirty="0" err="1" smtClean="0"/>
              <a:t>γαστρίνη</a:t>
            </a:r>
            <a:r>
              <a:rPr lang="el-GR" dirty="0" smtClean="0"/>
              <a:t>)</a:t>
            </a:r>
          </a:p>
          <a:p>
            <a:r>
              <a:rPr lang="el-GR" dirty="0" err="1" smtClean="0"/>
              <a:t>Γλυκαγόνωμα</a:t>
            </a:r>
            <a:r>
              <a:rPr lang="el-GR" dirty="0" smtClean="0"/>
              <a:t> (</a:t>
            </a:r>
            <a:r>
              <a:rPr lang="el-GR" dirty="0" err="1" smtClean="0"/>
              <a:t>γλυκαγόνο</a:t>
            </a:r>
            <a:r>
              <a:rPr lang="el-GR" dirty="0" smtClean="0"/>
              <a:t>)</a:t>
            </a:r>
          </a:p>
          <a:p>
            <a:r>
              <a:rPr lang="el-GR" dirty="0" err="1" smtClean="0"/>
              <a:t>Σωματοστατίνωμα</a:t>
            </a:r>
            <a:r>
              <a:rPr lang="el-GR" dirty="0" smtClean="0"/>
              <a:t> (</a:t>
            </a:r>
            <a:r>
              <a:rPr lang="el-GR" dirty="0" err="1" smtClean="0"/>
              <a:t>σωματοστατίνη</a:t>
            </a:r>
            <a:r>
              <a:rPr lang="el-GR" dirty="0" smtClean="0"/>
              <a:t>)</a:t>
            </a:r>
          </a:p>
          <a:p>
            <a:r>
              <a:rPr lang="en-US" dirty="0" err="1" smtClean="0"/>
              <a:t>Vipoma</a:t>
            </a:r>
            <a:r>
              <a:rPr lang="en-US" dirty="0" smtClean="0"/>
              <a:t> (</a:t>
            </a:r>
            <a:r>
              <a:rPr lang="el-GR" dirty="0" smtClean="0"/>
              <a:t>σύνδρομο </a:t>
            </a:r>
            <a:r>
              <a:rPr lang="en-US" dirty="0" err="1" smtClean="0"/>
              <a:t>Verner</a:t>
            </a:r>
            <a:r>
              <a:rPr lang="en-US" dirty="0" smtClean="0"/>
              <a:t> – Morrison)</a:t>
            </a:r>
          </a:p>
          <a:p>
            <a:pPr>
              <a:buNone/>
            </a:pPr>
            <a:r>
              <a:rPr lang="el-GR" b="1" i="1" u="sng" dirty="0" smtClean="0"/>
              <a:t>Διάγνωση</a:t>
            </a:r>
          </a:p>
          <a:p>
            <a:pPr marL="514350" indent="-514350">
              <a:buFont typeface="+mj-lt"/>
              <a:buAutoNum type="arabicPeriod"/>
            </a:pPr>
            <a:r>
              <a:rPr lang="el-GR" dirty="0" smtClean="0"/>
              <a:t>Αξονική τομογραφία. Η διαγνωστική ακρίβεια κυμαίνεται από 35%-85% και εξαρτάται από το μέγεθος του όγκου</a:t>
            </a:r>
          </a:p>
          <a:p>
            <a:pPr marL="514350" indent="-514350">
              <a:buFont typeface="+mj-lt"/>
              <a:buAutoNum type="arabicPeriod"/>
            </a:pPr>
            <a:r>
              <a:rPr lang="el-GR" dirty="0" smtClean="0"/>
              <a:t>Αγγειογραφία. Επειδή οι όγκοι είναι συνήθως </a:t>
            </a:r>
            <a:r>
              <a:rPr lang="el-GR" dirty="0" err="1" smtClean="0"/>
              <a:t>αγγειοβριθείς</a:t>
            </a:r>
            <a:r>
              <a:rPr lang="el-GR" dirty="0" smtClean="0"/>
              <a:t> μπορεί να απεικονισθούν όγκοι και μικρότεροι από 1 </a:t>
            </a:r>
            <a:r>
              <a:rPr lang="en-US" dirty="0" smtClean="0"/>
              <a:t>cm</a:t>
            </a:r>
            <a:r>
              <a:rPr lang="el-GR" dirty="0" smtClean="0"/>
              <a:t> που δεν απεικονίζονται στην αξονική τομογραφία  </a:t>
            </a:r>
            <a:endParaRPr lang="el-GR"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714380"/>
          </a:xfrm>
        </p:spPr>
        <p:txBody>
          <a:bodyPr>
            <a:normAutofit fontScale="90000"/>
          </a:bodyPr>
          <a:lstStyle/>
          <a:p>
            <a:pPr algn="ctr"/>
            <a:r>
              <a:rPr lang="el-GR" sz="5400" b="1" dirty="0" err="1" smtClean="0"/>
              <a:t>Ινσουλίνωμα</a:t>
            </a:r>
            <a:r>
              <a:rPr lang="el-GR" sz="5400" b="1" dirty="0" smtClean="0"/>
              <a:t> </a:t>
            </a:r>
            <a:endParaRPr lang="el-GR" dirty="0"/>
          </a:p>
        </p:txBody>
      </p:sp>
      <p:sp>
        <p:nvSpPr>
          <p:cNvPr id="3" name="2 - Θέση περιεχομένου"/>
          <p:cNvSpPr>
            <a:spLocks noGrp="1"/>
          </p:cNvSpPr>
          <p:nvPr>
            <p:ph idx="1"/>
          </p:nvPr>
        </p:nvSpPr>
        <p:spPr>
          <a:xfrm>
            <a:off x="457200" y="1285860"/>
            <a:ext cx="8229600" cy="5357850"/>
          </a:xfrm>
        </p:spPr>
        <p:txBody>
          <a:bodyPr>
            <a:normAutofit fontScale="25000" lnSpcReduction="20000"/>
          </a:bodyPr>
          <a:lstStyle/>
          <a:p>
            <a:pPr algn="just">
              <a:buNone/>
            </a:pPr>
            <a:r>
              <a:rPr lang="el-GR" sz="6000" dirty="0" smtClean="0"/>
              <a:t>Είναι ο συχνότερος </a:t>
            </a:r>
            <a:r>
              <a:rPr lang="el-GR" sz="6000" dirty="0" err="1" smtClean="0"/>
              <a:t>ορμονοεκκρητικός</a:t>
            </a:r>
            <a:r>
              <a:rPr lang="el-GR" sz="6000" dirty="0" smtClean="0"/>
              <a:t> όγκος του παγκρέατος. Ο όγκος προέρχεται από τα β-κύτταρα και εντοπίζεται ισομερώς ανά 1/3 στην κεφαλή, στο σώμα και στην ουρά του παγκρέατος. </a:t>
            </a:r>
          </a:p>
          <a:p>
            <a:pPr algn="just">
              <a:buNone/>
            </a:pPr>
            <a:r>
              <a:rPr lang="el-GR" sz="6000" dirty="0" smtClean="0"/>
              <a:t>Στο 85%-90% των περιπτώσεων είναι καλοήθης και μόνο στο 10%-15% είναι κακοήθης. Τα </a:t>
            </a:r>
            <a:r>
              <a:rPr lang="el-GR" sz="6000" dirty="0" err="1" smtClean="0"/>
              <a:t>ινσουλινώματα</a:t>
            </a:r>
            <a:r>
              <a:rPr lang="el-GR" sz="6000" dirty="0" smtClean="0"/>
              <a:t> συνθέτουν και εκκρίνουν </a:t>
            </a:r>
            <a:r>
              <a:rPr lang="el-GR" sz="6000" dirty="0" err="1" smtClean="0"/>
              <a:t>αυτονόμως</a:t>
            </a:r>
            <a:r>
              <a:rPr lang="el-GR" sz="6000" dirty="0" smtClean="0"/>
              <a:t> ινσουλίνη, όταν τα επίπεδα σακχάρου του αίματος είναι χαμηλά. </a:t>
            </a:r>
            <a:endParaRPr lang="el-GR" sz="6000" dirty="0" smtClean="0"/>
          </a:p>
          <a:p>
            <a:pPr algn="just">
              <a:buNone/>
            </a:pPr>
            <a:r>
              <a:rPr lang="el-GR" sz="6000" dirty="0" smtClean="0"/>
              <a:t>Έχουν διάμετρο &lt;1 </a:t>
            </a:r>
            <a:r>
              <a:rPr lang="en-US" sz="6000" dirty="0" smtClean="0"/>
              <a:t>cm.</a:t>
            </a:r>
          </a:p>
          <a:p>
            <a:pPr algn="just">
              <a:buNone/>
            </a:pPr>
            <a:r>
              <a:rPr lang="el-GR" sz="6000" b="1" i="1" u="sng" dirty="0" smtClean="0"/>
              <a:t>Κλινικές εκδηλώσεις. </a:t>
            </a:r>
          </a:p>
          <a:p>
            <a:pPr algn="just">
              <a:buNone/>
            </a:pPr>
            <a:r>
              <a:rPr lang="el-GR" sz="6000" dirty="0" smtClean="0"/>
              <a:t>Το </a:t>
            </a:r>
            <a:r>
              <a:rPr lang="el-GR" sz="6000" dirty="0" err="1" smtClean="0"/>
              <a:t>ινσουλίνωμα</a:t>
            </a:r>
            <a:r>
              <a:rPr lang="el-GR" sz="6000" dirty="0" smtClean="0"/>
              <a:t> χαρακτηρίζεται από μια τριάδα κλινικών διαγνωστικών κριτηρίων (τριάδα του </a:t>
            </a:r>
            <a:r>
              <a:rPr lang="en-US" sz="6000" dirty="0" smtClean="0"/>
              <a:t>Whipple):</a:t>
            </a:r>
            <a:endParaRPr lang="el-GR" sz="6000" dirty="0" smtClean="0"/>
          </a:p>
          <a:p>
            <a:pPr marL="914400" indent="-914400" algn="just">
              <a:buFont typeface="+mj-lt"/>
              <a:buAutoNum type="arabicPeriod"/>
            </a:pPr>
            <a:r>
              <a:rPr lang="el-GR" sz="6000" dirty="0" smtClean="0"/>
              <a:t>Υπογλυκαιμία σε νηστεία</a:t>
            </a:r>
          </a:p>
          <a:p>
            <a:pPr marL="914400" indent="-914400" algn="just">
              <a:buFont typeface="+mj-lt"/>
              <a:buAutoNum type="arabicPeriod"/>
            </a:pPr>
            <a:r>
              <a:rPr lang="el-GR" sz="6000" dirty="0" smtClean="0"/>
              <a:t>Επίπεδο γλυκόζης αίματος &lt;50</a:t>
            </a:r>
            <a:r>
              <a:rPr lang="en-US" sz="6000" dirty="0" smtClean="0"/>
              <a:t>mg/</a:t>
            </a:r>
            <a:r>
              <a:rPr lang="en-US" sz="6000" dirty="0" err="1" smtClean="0"/>
              <a:t>dL</a:t>
            </a:r>
            <a:endParaRPr lang="el-GR" sz="6000" dirty="0" smtClean="0"/>
          </a:p>
          <a:p>
            <a:pPr marL="914400" indent="-914400" algn="just">
              <a:buFont typeface="+mj-lt"/>
              <a:buAutoNum type="arabicPeriod"/>
            </a:pPr>
            <a:r>
              <a:rPr lang="el-GR" sz="6000" dirty="0" smtClean="0"/>
              <a:t>Υποχώρηση των συμπτωμάτων μετά τη λήψη τροφής. </a:t>
            </a:r>
          </a:p>
          <a:p>
            <a:pPr marL="914400" indent="-914400" algn="just">
              <a:buNone/>
            </a:pPr>
            <a:r>
              <a:rPr lang="el-GR" sz="6000" b="1" i="1" u="sng" dirty="0" smtClean="0"/>
              <a:t>Βιοχημική διάγνωση</a:t>
            </a:r>
          </a:p>
          <a:p>
            <a:pPr marL="914400" indent="-914400" algn="just">
              <a:buFont typeface="+mj-lt"/>
              <a:buAutoNum type="arabicPeriod"/>
            </a:pPr>
            <a:r>
              <a:rPr lang="el-GR" sz="6000" dirty="0" smtClean="0"/>
              <a:t>Καθορισμός επιπέδων σακχάρου αίματος και ινσουλίνης ανά 4/ωρο επί 72 ώρες σε </a:t>
            </a:r>
            <a:r>
              <a:rPr lang="el-GR" sz="6000" dirty="0" err="1" smtClean="0"/>
              <a:t>νήστεις</a:t>
            </a:r>
            <a:endParaRPr lang="el-GR" sz="6000" dirty="0" smtClean="0"/>
          </a:p>
          <a:p>
            <a:pPr marL="914400" indent="-914400" algn="just">
              <a:buFont typeface="+mj-lt"/>
              <a:buAutoNum type="arabicPeriod"/>
            </a:pPr>
            <a:r>
              <a:rPr lang="el-GR" sz="6000" dirty="0" smtClean="0"/>
              <a:t>Αύξηση του </a:t>
            </a:r>
            <a:r>
              <a:rPr lang="en-US" sz="6000" dirty="0" smtClean="0"/>
              <a:t>C-</a:t>
            </a:r>
            <a:r>
              <a:rPr lang="el-GR" sz="6000" dirty="0" smtClean="0"/>
              <a:t>πεπτιδίου και </a:t>
            </a:r>
            <a:r>
              <a:rPr lang="el-GR" sz="6000" dirty="0" err="1" smtClean="0"/>
              <a:t>προϊνσουλίνης</a:t>
            </a:r>
            <a:r>
              <a:rPr lang="el-GR" sz="6000" dirty="0" smtClean="0"/>
              <a:t>. </a:t>
            </a:r>
          </a:p>
          <a:p>
            <a:pPr marL="914400" indent="-914400" algn="just">
              <a:buNone/>
            </a:pPr>
            <a:r>
              <a:rPr lang="el-GR" sz="6000" b="1" i="1" u="sng" dirty="0" smtClean="0"/>
              <a:t>Θεραπεία</a:t>
            </a:r>
          </a:p>
          <a:p>
            <a:pPr marL="914400" indent="-914400" algn="just">
              <a:buNone/>
            </a:pPr>
            <a:r>
              <a:rPr lang="el-GR" sz="6000" dirty="0" smtClean="0"/>
              <a:t>Στα καλοήθη </a:t>
            </a:r>
            <a:r>
              <a:rPr lang="el-GR" sz="6000" dirty="0" err="1" smtClean="0"/>
              <a:t>ινσουλινώματα</a:t>
            </a:r>
            <a:r>
              <a:rPr lang="el-GR" sz="6000" dirty="0" smtClean="0"/>
              <a:t> η θεραπεία είναι χειρουργική.</a:t>
            </a:r>
          </a:p>
          <a:p>
            <a:pPr marL="914400" indent="-914400" algn="just">
              <a:buNone/>
            </a:pPr>
            <a:r>
              <a:rPr lang="el-GR" sz="6000" dirty="0" smtClean="0"/>
              <a:t>Στα κακοήθη νεοπλάσματα πρέπει να ερευνήσουμε για τυχόν μεταστάσεις και να αφαιρούμε τις μάζες. </a:t>
            </a:r>
          </a:p>
          <a:p>
            <a:pPr marL="914400" indent="-914400" algn="just">
              <a:buNone/>
            </a:pPr>
            <a:r>
              <a:rPr lang="el-GR" sz="6000" dirty="0" err="1" smtClean="0"/>
              <a:t>Φαρμακευτικώς</a:t>
            </a:r>
            <a:r>
              <a:rPr lang="el-GR" sz="6000" dirty="0" smtClean="0"/>
              <a:t> χορηγείται </a:t>
            </a:r>
            <a:r>
              <a:rPr lang="en-US" sz="6000" dirty="0" err="1" smtClean="0"/>
              <a:t>Diaxozide</a:t>
            </a:r>
            <a:r>
              <a:rPr lang="el-GR" sz="6000" dirty="0" smtClean="0"/>
              <a:t> σε δόση 600 έως 1000 </a:t>
            </a:r>
            <a:r>
              <a:rPr lang="en-US" sz="6000" dirty="0" smtClean="0"/>
              <a:t>mg/</a:t>
            </a:r>
            <a:r>
              <a:rPr lang="el-GR" sz="6000" dirty="0" smtClean="0"/>
              <a:t>ημέρα. Η </a:t>
            </a:r>
            <a:r>
              <a:rPr lang="en-US" sz="6000" dirty="0" err="1" smtClean="0"/>
              <a:t>Diaxozide</a:t>
            </a:r>
            <a:r>
              <a:rPr lang="en-US" sz="6000" dirty="0" smtClean="0"/>
              <a:t> </a:t>
            </a:r>
            <a:r>
              <a:rPr lang="el-GR" sz="6000" dirty="0" smtClean="0"/>
              <a:t>αναστέλλει την έκκριση ινσουλίνης από τα β-κύτταρα. Έχει το μειονέκτημα ότι κατακρατά ύδωρ και γι αυτό πρέπει να χορηγούνται ταυτόχρονα και διουρητικά (</a:t>
            </a:r>
            <a:r>
              <a:rPr lang="el-GR" sz="6000" dirty="0" err="1" smtClean="0"/>
              <a:t>θειαζίδες</a:t>
            </a:r>
            <a:r>
              <a:rPr lang="el-GR" sz="6000" dirty="0" smtClean="0"/>
              <a:t>). </a:t>
            </a:r>
          </a:p>
          <a:p>
            <a:pPr marL="914400" indent="-914400" algn="just">
              <a:buNone/>
            </a:pPr>
            <a:r>
              <a:rPr lang="el-GR" sz="6000" dirty="0" smtClean="0"/>
              <a:t>Συμπληρωματική αγωγή μπορεί να γίνει με τη χορήγηση χημειοθεραπείας ή ορμονοθεραπείας</a:t>
            </a:r>
            <a:r>
              <a:rPr lang="el-GR" sz="4600" dirty="0" smtClean="0"/>
              <a:t>. </a:t>
            </a:r>
          </a:p>
          <a:p>
            <a:pPr marL="914400" indent="-914400" algn="just">
              <a:buNone/>
            </a:pPr>
            <a:endParaRPr lang="el-GR" sz="4600" dirty="0" smtClean="0"/>
          </a:p>
          <a:p>
            <a:pPr marL="571500" indent="-571500">
              <a:buFont typeface="+mj-lt"/>
              <a:buAutoNum type="romanLcPeriod"/>
            </a:pPr>
            <a:endParaRPr lang="el-GR" dirty="0"/>
          </a:p>
          <a:p>
            <a:pPr marL="571500" indent="-571500">
              <a:buNone/>
            </a:pPr>
            <a:r>
              <a:rPr lang="el-GR" dirty="0" smtClean="0"/>
              <a:t>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500066"/>
          </a:xfrm>
        </p:spPr>
        <p:txBody>
          <a:bodyPr>
            <a:normAutofit fontScale="90000"/>
          </a:bodyPr>
          <a:lstStyle/>
          <a:p>
            <a:pPr algn="ctr"/>
            <a:r>
              <a:rPr lang="el-GR" b="1" dirty="0" err="1" smtClean="0"/>
              <a:t>Γαστρίνωμα</a:t>
            </a:r>
            <a:endParaRPr lang="el-GR" dirty="0"/>
          </a:p>
        </p:txBody>
      </p:sp>
      <p:sp>
        <p:nvSpPr>
          <p:cNvPr id="3" name="2 - Θέση περιεχομένου"/>
          <p:cNvSpPr>
            <a:spLocks noGrp="1"/>
          </p:cNvSpPr>
          <p:nvPr>
            <p:ph idx="1"/>
          </p:nvPr>
        </p:nvSpPr>
        <p:spPr>
          <a:xfrm>
            <a:off x="500034" y="1357298"/>
            <a:ext cx="8229600" cy="4740277"/>
          </a:xfrm>
        </p:spPr>
        <p:txBody>
          <a:bodyPr>
            <a:normAutofit fontScale="55000" lnSpcReduction="20000"/>
          </a:bodyPr>
          <a:lstStyle/>
          <a:p>
            <a:pPr algn="just">
              <a:buNone/>
            </a:pPr>
            <a:r>
              <a:rPr lang="el-GR" dirty="0" smtClean="0"/>
              <a:t>Προέρχονται από μη-β-</a:t>
            </a:r>
            <a:r>
              <a:rPr lang="el-GR" dirty="0" err="1" smtClean="0"/>
              <a:t>νησιδιακά</a:t>
            </a:r>
            <a:r>
              <a:rPr lang="el-GR" dirty="0" smtClean="0"/>
              <a:t> κύτταρα. Το 5% εντοπίζεται στο δωδεκαδάκτυλο. Τα </a:t>
            </a:r>
            <a:r>
              <a:rPr lang="el-GR" dirty="0" err="1" smtClean="0"/>
              <a:t>γαστρινώματα</a:t>
            </a:r>
            <a:r>
              <a:rPr lang="el-GR" dirty="0" smtClean="0"/>
              <a:t> μπορεί να είναι καλοήθη ή κακοήθη. </a:t>
            </a:r>
          </a:p>
          <a:p>
            <a:pPr algn="just">
              <a:buNone/>
            </a:pPr>
            <a:r>
              <a:rPr lang="el-GR" b="1" i="1" u="sng" dirty="0" smtClean="0"/>
              <a:t>Κλινικές εκδηλώσεις</a:t>
            </a:r>
          </a:p>
          <a:p>
            <a:pPr algn="just">
              <a:buNone/>
            </a:pPr>
            <a:r>
              <a:rPr lang="el-GR" dirty="0" smtClean="0"/>
              <a:t>Είναι υπεύθυνα για την πρόκληση του συνδρόμου </a:t>
            </a:r>
            <a:r>
              <a:rPr lang="en-US" dirty="0" err="1" smtClean="0"/>
              <a:t>Zollinger</a:t>
            </a:r>
            <a:r>
              <a:rPr lang="en-US" dirty="0" smtClean="0"/>
              <a:t>-Ellison </a:t>
            </a:r>
            <a:r>
              <a:rPr lang="el-GR" dirty="0" smtClean="0"/>
              <a:t>το οποίο χαρακτηρίζεται από μια τριάδα κριτηρίων:</a:t>
            </a:r>
          </a:p>
          <a:p>
            <a:pPr marL="514350" indent="-514350" algn="just">
              <a:buFont typeface="+mj-lt"/>
              <a:buAutoNum type="arabicPeriod"/>
            </a:pPr>
            <a:r>
              <a:rPr lang="el-GR" dirty="0" smtClean="0"/>
              <a:t>Παρουσία πρωτοπαθών πεπτικών ελκών σε ασυνήθιστες θέσεις.</a:t>
            </a:r>
          </a:p>
          <a:p>
            <a:pPr marL="514350" indent="-514350" algn="just">
              <a:buFont typeface="+mj-lt"/>
              <a:buAutoNum type="arabicPeriod"/>
            </a:pPr>
            <a:r>
              <a:rPr lang="el-GR" dirty="0" smtClean="0"/>
              <a:t>Γαστρική υπερέκκριση που ανθίσταται στη συντηρητική αγωγή</a:t>
            </a:r>
          </a:p>
          <a:p>
            <a:pPr marL="514350" indent="-514350" algn="just">
              <a:buFont typeface="+mj-lt"/>
              <a:buAutoNum type="arabicPeriod"/>
            </a:pPr>
            <a:r>
              <a:rPr lang="el-GR" dirty="0" smtClean="0"/>
              <a:t>Όγκος στο πάγκρεας (ή το δωδεκαδάκτυλο) </a:t>
            </a:r>
            <a:r>
              <a:rPr lang="el-GR" dirty="0" err="1" smtClean="0"/>
              <a:t>νησιδιακής</a:t>
            </a:r>
            <a:r>
              <a:rPr lang="el-GR" dirty="0" smtClean="0"/>
              <a:t> αιτιολογίας.</a:t>
            </a:r>
          </a:p>
          <a:p>
            <a:pPr marL="514350" indent="-514350" algn="just">
              <a:buNone/>
            </a:pPr>
            <a:r>
              <a:rPr lang="el-GR" dirty="0" smtClean="0"/>
              <a:t>Τα κύρια συμπτώματα είναι εκείνα του </a:t>
            </a:r>
            <a:r>
              <a:rPr lang="el-GR" i="1" dirty="0" smtClean="0"/>
              <a:t>πεπτικού έλκους </a:t>
            </a:r>
            <a:r>
              <a:rPr lang="el-GR" dirty="0" smtClean="0"/>
              <a:t>και </a:t>
            </a:r>
            <a:r>
              <a:rPr lang="el-GR" i="1" dirty="0" smtClean="0"/>
              <a:t>διάρροια</a:t>
            </a:r>
            <a:r>
              <a:rPr lang="el-GR" dirty="0" smtClean="0"/>
              <a:t>. </a:t>
            </a:r>
          </a:p>
          <a:p>
            <a:pPr marL="514350" indent="-514350" algn="just">
              <a:buNone/>
            </a:pPr>
            <a:r>
              <a:rPr lang="el-GR" dirty="0" smtClean="0"/>
              <a:t>Τα έλκη προκαλούν το χαρακτηριστικό άλγος. Ανευρίσκονται στο βολβό του δωδεκαδάκτυλου ή πέραν αυτού σε αναλογία 50% ενώ σε ποσοστό 10% ανευρίσκονται στον οισοφάγο. </a:t>
            </a:r>
          </a:p>
          <a:p>
            <a:pPr marL="514350" indent="-514350" algn="just">
              <a:buNone/>
            </a:pPr>
            <a:r>
              <a:rPr lang="el-GR" dirty="0" smtClean="0"/>
              <a:t>Η διάρροια απαντά στο 50% των ασθενών και οφείλεται σε δύο λόγους: α) η γαστρική οξύτητα καταστρέφει τη </a:t>
            </a:r>
            <a:r>
              <a:rPr lang="el-GR" dirty="0" err="1" smtClean="0"/>
              <a:t>λίπαση</a:t>
            </a:r>
            <a:r>
              <a:rPr lang="el-GR" dirty="0" smtClean="0"/>
              <a:t> και αυτό οδηγεί σε </a:t>
            </a:r>
            <a:r>
              <a:rPr lang="el-GR" dirty="0" err="1" smtClean="0"/>
              <a:t>δυσαπορρόφηση</a:t>
            </a:r>
            <a:r>
              <a:rPr lang="el-GR" dirty="0" smtClean="0"/>
              <a:t> του λίπους και β) τα όξινα γαστρικά υγρά καταστρέφουν το βλεννογόνο του εντέρου και έχουμε έτσι αυξημένη απώλεια υγρών </a:t>
            </a:r>
            <a:r>
              <a:rPr lang="el-GR" dirty="0" err="1" smtClean="0"/>
              <a:t>ενδοαυλικώς</a:t>
            </a:r>
            <a:r>
              <a:rPr lang="el-GR" dirty="0" smtClean="0"/>
              <a:t>.</a:t>
            </a:r>
          </a:p>
          <a:p>
            <a:pPr marL="514350" indent="-514350" algn="just">
              <a:buNone/>
            </a:pPr>
            <a:r>
              <a:rPr lang="el-GR" b="1" i="1" u="sng" dirty="0" smtClean="0"/>
              <a:t>Διαγνωστικά μέσα  </a:t>
            </a:r>
            <a:r>
              <a:rPr lang="el-GR" b="1" i="1" u="sng" dirty="0" smtClean="0"/>
              <a:t> </a:t>
            </a:r>
            <a:endParaRPr lang="el-GR" b="1" i="1" u="sng" dirty="0" smtClean="0"/>
          </a:p>
          <a:p>
            <a:pPr marL="571500" indent="-571500" algn="just">
              <a:buNone/>
            </a:pPr>
            <a:r>
              <a:rPr lang="el-GR" dirty="0" smtClean="0"/>
              <a:t>Προσδιορισμός επιπέδων </a:t>
            </a:r>
            <a:r>
              <a:rPr lang="el-GR" dirty="0" err="1" smtClean="0"/>
              <a:t>γαστρίνης</a:t>
            </a:r>
            <a:r>
              <a:rPr lang="el-GR" dirty="0" smtClean="0"/>
              <a:t> ορού. Υπενθυμίζεται ότι η </a:t>
            </a:r>
            <a:r>
              <a:rPr lang="el-GR" dirty="0" err="1" smtClean="0"/>
              <a:t>γαστρίνη</a:t>
            </a:r>
            <a:r>
              <a:rPr lang="el-GR" dirty="0" smtClean="0"/>
              <a:t> εκκρίνεται φυσιολογικά  από τα </a:t>
            </a:r>
            <a:r>
              <a:rPr lang="en-US" dirty="0" smtClean="0"/>
              <a:t>G</a:t>
            </a:r>
            <a:r>
              <a:rPr lang="el-GR" dirty="0" smtClean="0"/>
              <a:t>-κύτταρα του πυλωρικού άντρου και υπάρχουν άλλες τοπικές καταστάσεις που μπορεί να προκαλέσουν σχετική </a:t>
            </a:r>
            <a:r>
              <a:rPr lang="el-GR" dirty="0" err="1" smtClean="0"/>
              <a:t>υπεργαστριναιμία</a:t>
            </a:r>
            <a:r>
              <a:rPr lang="el-GR" dirty="0" smtClean="0"/>
              <a:t> </a:t>
            </a:r>
            <a:r>
              <a:rPr lang="el-GR" dirty="0" smtClean="0"/>
              <a:t>(υπερπλασία, </a:t>
            </a:r>
            <a:r>
              <a:rPr lang="el-GR" dirty="0" err="1" smtClean="0"/>
              <a:t>υπερλειτουργία</a:t>
            </a:r>
            <a:r>
              <a:rPr lang="el-GR" dirty="0" smtClean="0"/>
              <a:t> </a:t>
            </a:r>
            <a:r>
              <a:rPr lang="en-US" dirty="0" smtClean="0"/>
              <a:t>G-</a:t>
            </a:r>
            <a:r>
              <a:rPr lang="el-GR" dirty="0" smtClean="0"/>
              <a:t>κυττάρων).</a:t>
            </a:r>
            <a:r>
              <a:rPr lang="el-GR" dirty="0" smtClean="0"/>
              <a:t> </a:t>
            </a:r>
          </a:p>
          <a:p>
            <a:pPr marL="571500" indent="-571500" algn="just">
              <a:buNone/>
            </a:pPr>
            <a:r>
              <a:rPr lang="el-GR" b="1" i="1" u="sng" dirty="0" smtClean="0"/>
              <a:t>Θεραπεία </a:t>
            </a:r>
          </a:p>
          <a:p>
            <a:pPr marL="571500" indent="-571500" algn="just">
              <a:buNone/>
            </a:pPr>
            <a:r>
              <a:rPr lang="el-GR" i="1" u="sng" dirty="0" smtClean="0"/>
              <a:t>Συντηρητική. </a:t>
            </a:r>
            <a:r>
              <a:rPr lang="el-GR" dirty="0" smtClean="0"/>
              <a:t> Η </a:t>
            </a:r>
            <a:r>
              <a:rPr lang="el-GR" dirty="0" err="1" smtClean="0"/>
              <a:t>ομεπραζόλη</a:t>
            </a:r>
            <a:r>
              <a:rPr lang="el-GR" dirty="0" smtClean="0"/>
              <a:t> είναι το φάρμακο εκλογής. Το 90% των ασθενών παρουσιάζει ανταπόκριση.</a:t>
            </a:r>
          </a:p>
          <a:p>
            <a:pPr marL="571500" indent="-571500" algn="just">
              <a:buNone/>
            </a:pPr>
            <a:r>
              <a:rPr lang="el-GR" i="1" u="sng" dirty="0" smtClean="0"/>
              <a:t>Χημειοθεραπεία. </a:t>
            </a:r>
            <a:endParaRPr lang="el-GR" dirty="0" smtClean="0"/>
          </a:p>
          <a:p>
            <a:pPr marL="571500" indent="-571500" algn="just">
              <a:buNone/>
            </a:pPr>
            <a:r>
              <a:rPr lang="el-GR" i="1" u="sng" dirty="0" smtClean="0"/>
              <a:t>Ορμονοθεραπεία.</a:t>
            </a:r>
            <a:r>
              <a:rPr lang="el-GR" dirty="0" smtClean="0"/>
              <a:t> Έχει χρησιμοποιηθεί το ανάλογο της </a:t>
            </a:r>
            <a:r>
              <a:rPr lang="el-GR" dirty="0" err="1" smtClean="0"/>
              <a:t>σωαματοστίνης</a:t>
            </a:r>
            <a:r>
              <a:rPr lang="el-GR" dirty="0" smtClean="0"/>
              <a:t> </a:t>
            </a:r>
            <a:r>
              <a:rPr lang="el-GR" dirty="0" err="1" smtClean="0"/>
              <a:t>οκτρεοτίδιο</a:t>
            </a:r>
            <a:endParaRPr lang="el-GR" dirty="0" smtClean="0"/>
          </a:p>
          <a:p>
            <a:pPr marL="571500" indent="-571500" algn="just">
              <a:buNone/>
            </a:pPr>
            <a:r>
              <a:rPr lang="el-GR" i="1" u="sng" dirty="0" err="1" smtClean="0"/>
              <a:t>Ιντερφερόνη</a:t>
            </a:r>
            <a:r>
              <a:rPr lang="el-GR" i="1" u="sng" dirty="0" smtClean="0"/>
              <a:t>. </a:t>
            </a:r>
            <a:r>
              <a:rPr lang="el-GR" dirty="0" smtClean="0"/>
              <a:t>Μειώνει κατά 50% τον όγκο και τα επίπεδα της </a:t>
            </a:r>
            <a:r>
              <a:rPr lang="el-GR" dirty="0" err="1" smtClean="0"/>
              <a:t>γαστρίνης</a:t>
            </a:r>
            <a:r>
              <a:rPr lang="el-GR" dirty="0" smtClean="0"/>
              <a:t> στο αίμα. </a:t>
            </a:r>
            <a:endParaRPr lang="el-GR" i="1"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571504"/>
          </a:xfrm>
        </p:spPr>
        <p:txBody>
          <a:bodyPr>
            <a:normAutofit fontScale="90000"/>
          </a:bodyPr>
          <a:lstStyle/>
          <a:p>
            <a:pPr algn="ctr"/>
            <a:r>
              <a:rPr lang="el-GR" sz="4000" b="1" dirty="0" smtClean="0"/>
              <a:t>Σύνδρομο </a:t>
            </a:r>
            <a:r>
              <a:rPr lang="en-US" sz="4000" b="1" dirty="0" err="1" smtClean="0"/>
              <a:t>Verner</a:t>
            </a:r>
            <a:r>
              <a:rPr lang="en-US" sz="4000" b="1" dirty="0" smtClean="0"/>
              <a:t>-Morrison (</a:t>
            </a:r>
            <a:r>
              <a:rPr lang="en-US" sz="4000" b="1" dirty="0" err="1" smtClean="0"/>
              <a:t>VIPoma</a:t>
            </a:r>
            <a:r>
              <a:rPr lang="en-US" sz="4000" b="1" dirty="0" smtClean="0"/>
              <a:t>)</a:t>
            </a:r>
            <a:endParaRPr lang="el-GR" sz="4000" dirty="0"/>
          </a:p>
        </p:txBody>
      </p:sp>
      <p:sp>
        <p:nvSpPr>
          <p:cNvPr id="3" name="2 - Θέση περιεχομένου"/>
          <p:cNvSpPr>
            <a:spLocks noGrp="1"/>
          </p:cNvSpPr>
          <p:nvPr>
            <p:ph idx="1"/>
          </p:nvPr>
        </p:nvSpPr>
        <p:spPr>
          <a:xfrm>
            <a:off x="457200" y="1428736"/>
            <a:ext cx="8229600" cy="5143536"/>
          </a:xfrm>
        </p:spPr>
        <p:txBody>
          <a:bodyPr>
            <a:normAutofit fontScale="62500" lnSpcReduction="20000"/>
          </a:bodyPr>
          <a:lstStyle/>
          <a:p>
            <a:pPr>
              <a:buNone/>
            </a:pPr>
            <a:r>
              <a:rPr lang="el-GR" dirty="0" smtClean="0"/>
              <a:t>Το σύνδρομο </a:t>
            </a:r>
            <a:r>
              <a:rPr lang="en-US" dirty="0" err="1" smtClean="0"/>
              <a:t>Verner</a:t>
            </a:r>
            <a:r>
              <a:rPr lang="en-US" dirty="0" smtClean="0"/>
              <a:t>-Morriso</a:t>
            </a:r>
            <a:r>
              <a:rPr lang="en-US" dirty="0" smtClean="0"/>
              <a:t>n </a:t>
            </a:r>
            <a:r>
              <a:rPr lang="el-GR" dirty="0" smtClean="0"/>
              <a:t>ή </a:t>
            </a:r>
            <a:r>
              <a:rPr lang="en-US" dirty="0" smtClean="0"/>
              <a:t>WDHA </a:t>
            </a:r>
            <a:r>
              <a:rPr lang="el-GR" dirty="0" smtClean="0"/>
              <a:t>(</a:t>
            </a:r>
            <a:r>
              <a:rPr lang="en-US" dirty="0" err="1" smtClean="0"/>
              <a:t>Wattery</a:t>
            </a:r>
            <a:r>
              <a:rPr lang="en-US" dirty="0" smtClean="0"/>
              <a:t> </a:t>
            </a:r>
            <a:r>
              <a:rPr lang="en-US" dirty="0" err="1" smtClean="0"/>
              <a:t>Diahrrea</a:t>
            </a:r>
            <a:r>
              <a:rPr lang="en-US" dirty="0" smtClean="0"/>
              <a:t>, </a:t>
            </a:r>
            <a:r>
              <a:rPr lang="en-US" dirty="0" err="1" smtClean="0"/>
              <a:t>Hypokalemia</a:t>
            </a:r>
            <a:r>
              <a:rPr lang="en-US" dirty="0" smtClean="0"/>
              <a:t>, </a:t>
            </a:r>
            <a:r>
              <a:rPr lang="en-US" dirty="0" err="1" smtClean="0"/>
              <a:t>Achlorhydria</a:t>
            </a:r>
            <a:r>
              <a:rPr lang="el-GR" dirty="0" smtClean="0"/>
              <a:t> </a:t>
            </a:r>
            <a:r>
              <a:rPr lang="el-GR" dirty="0" smtClean="0"/>
              <a:t>ή</a:t>
            </a:r>
            <a:r>
              <a:rPr lang="en-US" dirty="0" smtClean="0"/>
              <a:t> </a:t>
            </a:r>
            <a:r>
              <a:rPr lang="en-US" dirty="0" err="1" smtClean="0"/>
              <a:t>Hypochlorhydria</a:t>
            </a:r>
            <a:r>
              <a:rPr lang="en-US" dirty="0" smtClean="0"/>
              <a:t>)</a:t>
            </a:r>
            <a:r>
              <a:rPr lang="el-GR" dirty="0" smtClean="0"/>
              <a:t>, σε μεγάλη αναλογία (90%) οφείλεται σε όγκο που προέρχεται από κύτταρα των νησίδων του παγκρέατος που εκκρίνουν το πεπτίδιο </a:t>
            </a:r>
            <a:r>
              <a:rPr lang="en-US" dirty="0" smtClean="0"/>
              <a:t>VIP (</a:t>
            </a:r>
            <a:r>
              <a:rPr lang="en-US" dirty="0" err="1" smtClean="0"/>
              <a:t>Vasoactive</a:t>
            </a:r>
            <a:r>
              <a:rPr lang="en-US" dirty="0" smtClean="0"/>
              <a:t> Intestinal Peptide</a:t>
            </a:r>
            <a:r>
              <a:rPr lang="el-GR" dirty="0" smtClean="0"/>
              <a:t>, είναι ένα πεπτίδιο της οικογένειας </a:t>
            </a:r>
            <a:r>
              <a:rPr lang="el-GR" dirty="0" err="1" smtClean="0"/>
              <a:t>σεκρετίνης</a:t>
            </a:r>
            <a:r>
              <a:rPr lang="el-GR" dirty="0" smtClean="0"/>
              <a:t> – </a:t>
            </a:r>
            <a:r>
              <a:rPr lang="el-GR" dirty="0" err="1" smtClean="0"/>
              <a:t>γλυκαγόνου</a:t>
            </a:r>
            <a:r>
              <a:rPr lang="el-GR" dirty="0" smtClean="0"/>
              <a:t>, που δρα ως ισχυρό αγγειοδιασταλτικό, διεγείρει την παγκρεατική και εντερική έκκριση και αναστέλλει τη γαστρική έκκριση). Το υπόλοιπο 10% οφείλεται σε άλλους σχηματισμούς που εντοπίζονται </a:t>
            </a:r>
            <a:r>
              <a:rPr lang="el-GR" dirty="0" err="1" smtClean="0"/>
              <a:t>οπισθοπεριτωναϊκώς</a:t>
            </a:r>
            <a:r>
              <a:rPr lang="el-GR" dirty="0" smtClean="0"/>
              <a:t> κατά μήκος της συμπαθητικής αλύσου ή στα επινεφρίδια. Ο όγκος μπορεί να είναι καλοήθης ή κακοήθης, ανά 50% περίπου. </a:t>
            </a:r>
          </a:p>
          <a:p>
            <a:pPr>
              <a:buNone/>
            </a:pPr>
            <a:r>
              <a:rPr lang="el-GR" b="1" i="1" u="sng" dirty="0" smtClean="0"/>
              <a:t>Κλινικές εκδηλώσεις</a:t>
            </a:r>
          </a:p>
          <a:p>
            <a:pPr>
              <a:buNone/>
            </a:pPr>
            <a:r>
              <a:rPr lang="el-GR" dirty="0" smtClean="0"/>
              <a:t>Το κύριο σύμπτωμα είναι έντονες διάρροιες. Κύριο χαρακτηριστικό τους είναι η μεγάλη περιεκτικότητά τους σε </a:t>
            </a:r>
            <a:r>
              <a:rPr lang="el-GR" dirty="0" smtClean="0"/>
              <a:t>Κ</a:t>
            </a:r>
            <a:r>
              <a:rPr lang="el-GR" baseline="30000" dirty="0" smtClean="0"/>
              <a:t>+    </a:t>
            </a:r>
            <a:r>
              <a:rPr lang="el-GR" dirty="0" smtClean="0"/>
              <a:t> γι αυτό προκαλείται </a:t>
            </a:r>
            <a:r>
              <a:rPr lang="el-GR" dirty="0" err="1" smtClean="0"/>
              <a:t>υποκαλιαιμία</a:t>
            </a:r>
            <a:r>
              <a:rPr lang="el-GR" dirty="0" smtClean="0"/>
              <a:t>. Επίσης παρατηρείται βαριά μεταβολική οξέωση λόγω μεγάλης απώλειας </a:t>
            </a:r>
            <a:r>
              <a:rPr lang="el-GR" dirty="0" err="1" smtClean="0"/>
              <a:t>διττανθρακικών</a:t>
            </a:r>
            <a:r>
              <a:rPr lang="el-GR" dirty="0" smtClean="0"/>
              <a:t>. Σε αναλογία 15% παρουσιάζεται υπεραιμία του προσώπου. Οι ασθενείς παρουσιάζουν επίσης </a:t>
            </a:r>
            <a:r>
              <a:rPr lang="el-GR" dirty="0" err="1" smtClean="0"/>
              <a:t>υποχλωρυδρία</a:t>
            </a:r>
            <a:r>
              <a:rPr lang="el-GR" dirty="0" smtClean="0"/>
              <a:t> η οποία ανταποκρίνεται στη χορήγηση </a:t>
            </a:r>
            <a:r>
              <a:rPr lang="el-GR" dirty="0" err="1" smtClean="0"/>
              <a:t>πενταγαστρίνης</a:t>
            </a:r>
            <a:r>
              <a:rPr lang="el-GR" dirty="0" smtClean="0"/>
              <a:t>.</a:t>
            </a:r>
          </a:p>
          <a:p>
            <a:pPr>
              <a:buNone/>
            </a:pPr>
            <a:r>
              <a:rPr lang="el-GR" b="1" i="1" u="sng" dirty="0" smtClean="0"/>
              <a:t>Θεραπεία</a:t>
            </a:r>
          </a:p>
          <a:p>
            <a:pPr>
              <a:buNone/>
            </a:pPr>
            <a:r>
              <a:rPr lang="el-GR" i="1" u="sng" dirty="0" smtClean="0"/>
              <a:t>Συντηρητική:</a:t>
            </a:r>
          </a:p>
          <a:p>
            <a:pPr marL="514350" indent="-514350">
              <a:buFont typeface="+mj-lt"/>
              <a:buAutoNum type="arabicPeriod"/>
            </a:pPr>
            <a:r>
              <a:rPr lang="el-GR" dirty="0" smtClean="0"/>
              <a:t>Ρύθμιση του ύδατος, των ηλεκτρολυτών και κυρίως της </a:t>
            </a:r>
            <a:r>
              <a:rPr lang="el-GR" dirty="0" err="1" smtClean="0"/>
              <a:t>υποκαλιαιμίας</a:t>
            </a:r>
            <a:r>
              <a:rPr lang="el-GR" dirty="0" smtClean="0"/>
              <a:t> καθώς και της μεταβολικής </a:t>
            </a:r>
            <a:r>
              <a:rPr lang="el-GR" dirty="0" err="1" smtClean="0"/>
              <a:t>αλκαλώσεως</a:t>
            </a:r>
            <a:r>
              <a:rPr lang="el-GR" dirty="0" smtClean="0"/>
              <a:t>.</a:t>
            </a:r>
          </a:p>
          <a:p>
            <a:pPr marL="514350" indent="-514350">
              <a:buFont typeface="+mj-lt"/>
              <a:buAutoNum type="arabicPeriod"/>
            </a:pPr>
            <a:r>
              <a:rPr lang="el-GR" dirty="0" smtClean="0"/>
              <a:t>Χορήγηση </a:t>
            </a:r>
            <a:r>
              <a:rPr lang="el-GR" dirty="0" err="1" smtClean="0"/>
              <a:t>σωματοστατίνης</a:t>
            </a:r>
            <a:r>
              <a:rPr lang="el-GR" dirty="0" smtClean="0"/>
              <a:t> για τον έλεγχο των διαρροιών. </a:t>
            </a:r>
          </a:p>
          <a:p>
            <a:pPr marL="514350" indent="-514350">
              <a:buFont typeface="+mj-lt"/>
              <a:buAutoNum type="arabicPeriod"/>
            </a:pPr>
            <a:r>
              <a:rPr lang="el-GR" dirty="0" smtClean="0"/>
              <a:t>Χημειοθεραπεία.</a:t>
            </a:r>
          </a:p>
          <a:p>
            <a:pPr marL="514350" indent="-514350">
              <a:buNone/>
            </a:pPr>
            <a:r>
              <a:rPr lang="el-GR" i="1" u="sng" dirty="0" smtClean="0"/>
              <a:t>Χειρουργική: </a:t>
            </a:r>
            <a:r>
              <a:rPr lang="el-GR" dirty="0" smtClean="0"/>
              <a:t>Η θεραπεία του συνδρόμου </a:t>
            </a:r>
            <a:r>
              <a:rPr lang="en-US" dirty="0" err="1" smtClean="0"/>
              <a:t>Verner</a:t>
            </a:r>
            <a:r>
              <a:rPr lang="en-US" dirty="0" smtClean="0"/>
              <a:t>-Morrison </a:t>
            </a:r>
            <a:r>
              <a:rPr lang="el-GR" dirty="0" smtClean="0"/>
              <a:t>είναι χειρουργική το 70% των ασθενών με κακοήθη όγκο έχει ήδη κατά τη διάγνωση μεταστάσεις. </a:t>
            </a:r>
          </a:p>
          <a:p>
            <a:pPr marL="514350" indent="-514350">
              <a:buNone/>
            </a:pPr>
            <a:r>
              <a:rPr lang="el-GR" dirty="0" smtClean="0"/>
              <a:t>Η επιβίωση των ασθενών με κακοήθη όγκο είναι 1 χρόνος περίπου.  </a:t>
            </a:r>
            <a:endParaRPr lang="el-GR" dirty="0" smtClean="0"/>
          </a:p>
          <a:p>
            <a:pPr>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571504"/>
          </a:xfrm>
        </p:spPr>
        <p:txBody>
          <a:bodyPr>
            <a:normAutofit fontScale="90000"/>
          </a:bodyPr>
          <a:lstStyle/>
          <a:p>
            <a:pPr algn="ctr"/>
            <a:r>
              <a:rPr lang="en-US" b="1" dirty="0" smtClean="0"/>
              <a:t/>
            </a:r>
            <a:br>
              <a:rPr lang="en-US" b="1" dirty="0" smtClean="0"/>
            </a:br>
            <a:r>
              <a:rPr lang="el-GR" b="1" dirty="0" err="1" smtClean="0"/>
              <a:t>Γ</a:t>
            </a:r>
            <a:r>
              <a:rPr lang="el-GR" b="1" dirty="0" err="1" smtClean="0"/>
              <a:t>λυκαγόνωμα</a:t>
            </a:r>
            <a:endParaRPr lang="el-GR" dirty="0"/>
          </a:p>
        </p:txBody>
      </p:sp>
      <p:sp>
        <p:nvSpPr>
          <p:cNvPr id="3" name="2 - Θέση περιεχομένου"/>
          <p:cNvSpPr>
            <a:spLocks noGrp="1"/>
          </p:cNvSpPr>
          <p:nvPr>
            <p:ph idx="1"/>
          </p:nvPr>
        </p:nvSpPr>
        <p:spPr>
          <a:xfrm>
            <a:off x="457200" y="1214422"/>
            <a:ext cx="8229600" cy="5500726"/>
          </a:xfrm>
        </p:spPr>
        <p:txBody>
          <a:bodyPr>
            <a:normAutofit fontScale="55000" lnSpcReduction="20000"/>
          </a:bodyPr>
          <a:lstStyle/>
          <a:p>
            <a:pPr algn="just">
              <a:buNone/>
            </a:pPr>
            <a:r>
              <a:rPr lang="el-GR" dirty="0" smtClean="0"/>
              <a:t>Το </a:t>
            </a:r>
            <a:r>
              <a:rPr lang="el-GR" dirty="0" err="1" smtClean="0"/>
              <a:t>γλυκαγόνωμα</a:t>
            </a:r>
            <a:r>
              <a:rPr lang="el-GR" dirty="0" smtClean="0"/>
              <a:t> χαρακτηρίζεται κυρίως από: </a:t>
            </a:r>
          </a:p>
          <a:p>
            <a:pPr marL="514350" indent="-514350" algn="just">
              <a:buFont typeface="+mj-lt"/>
              <a:buAutoNum type="arabicPeriod"/>
            </a:pPr>
            <a:r>
              <a:rPr lang="el-GR" dirty="0" smtClean="0"/>
              <a:t>Ήπιο διαβήτη</a:t>
            </a:r>
          </a:p>
          <a:p>
            <a:pPr marL="514350" indent="-514350" algn="just">
              <a:buFont typeface="+mj-lt"/>
              <a:buAutoNum type="arabicPeriod"/>
            </a:pPr>
            <a:r>
              <a:rPr lang="el-GR" dirty="0" smtClean="0"/>
              <a:t>Δερματίτιδα </a:t>
            </a:r>
          </a:p>
          <a:p>
            <a:pPr marL="514350" indent="-514350" algn="just">
              <a:buNone/>
            </a:pPr>
            <a:r>
              <a:rPr lang="el-GR" dirty="0" smtClean="0"/>
              <a:t>Οι όγκοι προέρχονται από τα Α2 κύτταρα των παγκρεατικών νησίδων και είναι είτε καλοήθεις είτε κακοήθεις κατά πλειονότητα. </a:t>
            </a:r>
          </a:p>
          <a:p>
            <a:pPr marL="514350" indent="-514350" algn="just">
              <a:buNone/>
            </a:pPr>
            <a:r>
              <a:rPr lang="el-GR" b="1" i="1" u="sng" dirty="0" smtClean="0"/>
              <a:t>Κλινικές εκδηλώσεις</a:t>
            </a:r>
          </a:p>
          <a:p>
            <a:pPr marL="514350" indent="-514350" algn="just">
              <a:buNone/>
            </a:pPr>
            <a:r>
              <a:rPr lang="el-GR" dirty="0" smtClean="0"/>
              <a:t>Ο διαβήτης είναι ήπιος και σπανίως οδηγεί σε </a:t>
            </a:r>
            <a:r>
              <a:rPr lang="el-GR" dirty="0" err="1" smtClean="0"/>
              <a:t>κετοξέωση</a:t>
            </a:r>
            <a:r>
              <a:rPr lang="el-GR" dirty="0" smtClean="0"/>
              <a:t>.</a:t>
            </a:r>
          </a:p>
          <a:p>
            <a:pPr marL="514350" indent="-514350" algn="just">
              <a:buNone/>
            </a:pPr>
            <a:r>
              <a:rPr lang="el-GR" dirty="0" smtClean="0"/>
              <a:t>Η </a:t>
            </a:r>
            <a:r>
              <a:rPr lang="el-GR" dirty="0" err="1" smtClean="0"/>
              <a:t>δερμτίτης</a:t>
            </a:r>
            <a:r>
              <a:rPr lang="el-GR" dirty="0" smtClean="0"/>
              <a:t> έχει τη μορφή μεταναστευτικής </a:t>
            </a:r>
            <a:r>
              <a:rPr lang="el-GR" dirty="0" err="1" smtClean="0"/>
              <a:t>νεκρολυτικής</a:t>
            </a:r>
            <a:r>
              <a:rPr lang="el-GR" dirty="0" smtClean="0"/>
              <a:t> </a:t>
            </a:r>
            <a:r>
              <a:rPr lang="el-GR" dirty="0" err="1" smtClean="0"/>
              <a:t>δερματίτιδος</a:t>
            </a:r>
            <a:r>
              <a:rPr lang="el-GR" dirty="0" smtClean="0"/>
              <a:t> και επεκτείνεται στα κάτω άκρα, το περίνεο, κάτω κοιλιακό τοίχωμα.</a:t>
            </a:r>
          </a:p>
          <a:p>
            <a:pPr marL="514350" indent="-514350" algn="just">
              <a:buNone/>
            </a:pPr>
            <a:r>
              <a:rPr lang="el-GR" dirty="0" smtClean="0"/>
              <a:t>Η </a:t>
            </a:r>
            <a:r>
              <a:rPr lang="el-GR" dirty="0" err="1" smtClean="0"/>
              <a:t>φλεβοθρόμβωση</a:t>
            </a:r>
            <a:r>
              <a:rPr lang="el-GR" dirty="0" smtClean="0"/>
              <a:t> και πνευμονική εμβολή παρουσιάζεται επίσης στις εκδηλώσεις της νόσου. </a:t>
            </a:r>
          </a:p>
          <a:p>
            <a:pPr marL="514350" indent="-514350" algn="just">
              <a:buNone/>
            </a:pPr>
            <a:r>
              <a:rPr lang="el-GR" dirty="0" smtClean="0"/>
              <a:t>Επίσης μπορεί να παρουσιαστεί αναιμία, γλωσσίτιδα, </a:t>
            </a:r>
            <a:r>
              <a:rPr lang="el-GR" dirty="0" err="1" smtClean="0"/>
              <a:t>υποπρωτεϊναιμία</a:t>
            </a:r>
            <a:r>
              <a:rPr lang="el-GR" dirty="0" smtClean="0"/>
              <a:t> και κακή διατροφή. </a:t>
            </a:r>
          </a:p>
          <a:p>
            <a:pPr marL="514350" indent="-514350" algn="just">
              <a:buNone/>
            </a:pPr>
            <a:r>
              <a:rPr lang="el-GR" b="1" i="1" u="sng" dirty="0" smtClean="0"/>
              <a:t>Κλινικά ευρήματα</a:t>
            </a:r>
          </a:p>
          <a:p>
            <a:pPr marL="514350" indent="-514350" algn="just">
              <a:buNone/>
            </a:pPr>
            <a:r>
              <a:rPr lang="el-GR" dirty="0" smtClean="0"/>
              <a:t>Αυξημένες τιμές </a:t>
            </a:r>
            <a:r>
              <a:rPr lang="el-GR" dirty="0" err="1" smtClean="0"/>
              <a:t>γλυκαγόνου</a:t>
            </a:r>
            <a:r>
              <a:rPr lang="el-GR" dirty="0" smtClean="0"/>
              <a:t> στον ορό του αίματος. </a:t>
            </a:r>
          </a:p>
          <a:p>
            <a:pPr marL="514350" indent="-514350" algn="just">
              <a:buNone/>
            </a:pPr>
            <a:r>
              <a:rPr lang="el-GR" b="1" i="1" u="sng" dirty="0" smtClean="0"/>
              <a:t>Θεραπεία</a:t>
            </a:r>
            <a:endParaRPr lang="el-GR" b="1" i="1" u="sng" dirty="0" smtClean="0"/>
          </a:p>
          <a:p>
            <a:pPr marL="514350" indent="-514350" algn="just">
              <a:buNone/>
            </a:pPr>
            <a:r>
              <a:rPr lang="el-GR" i="1" u="sng" dirty="0" smtClean="0"/>
              <a:t>Συντηρητική θεραπεία: </a:t>
            </a:r>
          </a:p>
          <a:p>
            <a:pPr marL="514350" indent="-514350" algn="just">
              <a:buFont typeface="+mj-lt"/>
              <a:buAutoNum type="arabicPeriod"/>
            </a:pPr>
            <a:r>
              <a:rPr lang="el-GR" dirty="0" smtClean="0"/>
              <a:t>Η  </a:t>
            </a:r>
            <a:r>
              <a:rPr lang="el-GR" dirty="0" err="1" smtClean="0"/>
              <a:t>δερματίτις</a:t>
            </a:r>
            <a:r>
              <a:rPr lang="el-GR" dirty="0" smtClean="0"/>
              <a:t> αντιμετωπίζεται με χορήγηση τοπικώς κορτιζόνης και θεραπεία με ψευδάργυρο</a:t>
            </a:r>
          </a:p>
          <a:p>
            <a:pPr marL="514350" indent="-514350" algn="just">
              <a:buFont typeface="+mj-lt"/>
              <a:buAutoNum type="arabicPeriod"/>
            </a:pPr>
            <a:r>
              <a:rPr lang="el-GR" dirty="0" smtClean="0"/>
              <a:t>Η </a:t>
            </a:r>
            <a:r>
              <a:rPr lang="el-GR" dirty="0" err="1" smtClean="0"/>
              <a:t>υποθρεψία</a:t>
            </a:r>
            <a:r>
              <a:rPr lang="el-GR" dirty="0" smtClean="0"/>
              <a:t>-</a:t>
            </a:r>
            <a:r>
              <a:rPr lang="el-GR" dirty="0" err="1" smtClean="0"/>
              <a:t>υποπρωτεϊναιμία</a:t>
            </a:r>
            <a:r>
              <a:rPr lang="el-GR" dirty="0" smtClean="0"/>
              <a:t> αντιμετωπίζεται με ολική παρεντερική διατροφή.</a:t>
            </a:r>
          </a:p>
          <a:p>
            <a:pPr marL="514350" indent="-514350" algn="just">
              <a:buFont typeface="+mj-lt"/>
              <a:buAutoNum type="arabicPeriod"/>
            </a:pPr>
            <a:r>
              <a:rPr lang="el-GR" dirty="0" smtClean="0"/>
              <a:t>Σταθεροποίηση του </a:t>
            </a:r>
            <a:r>
              <a:rPr lang="el-GR" dirty="0" err="1" smtClean="0"/>
              <a:t>διαβήτου</a:t>
            </a:r>
            <a:endParaRPr lang="el-GR" dirty="0" smtClean="0"/>
          </a:p>
          <a:p>
            <a:pPr marL="514350" indent="-514350" algn="just">
              <a:buFont typeface="+mj-lt"/>
              <a:buAutoNum type="arabicPeriod"/>
            </a:pPr>
            <a:r>
              <a:rPr lang="el-GR" dirty="0" smtClean="0"/>
              <a:t>Χορήγηση </a:t>
            </a:r>
            <a:r>
              <a:rPr lang="el-GR" dirty="0" err="1" smtClean="0"/>
              <a:t>σωματοστατίνης</a:t>
            </a:r>
            <a:r>
              <a:rPr lang="el-GR" dirty="0" smtClean="0"/>
              <a:t>. </a:t>
            </a:r>
            <a:r>
              <a:rPr lang="el-GR" dirty="0" err="1" smtClean="0"/>
              <a:t>Οκρεοτίδια</a:t>
            </a:r>
            <a:r>
              <a:rPr lang="el-GR" dirty="0" smtClean="0"/>
              <a:t> μειώνουν τις τιμές του </a:t>
            </a:r>
            <a:r>
              <a:rPr lang="el-GR" dirty="0" err="1" smtClean="0"/>
              <a:t>γλυκαγόνου</a:t>
            </a:r>
            <a:r>
              <a:rPr lang="el-GR" dirty="0" smtClean="0"/>
              <a:t> και οδηγούν σε βελτίωση της </a:t>
            </a:r>
            <a:r>
              <a:rPr lang="el-GR" dirty="0" err="1" smtClean="0"/>
              <a:t>υποπρωτεϊναιμίας</a:t>
            </a:r>
            <a:r>
              <a:rPr lang="el-GR" dirty="0" smtClean="0"/>
              <a:t>, των δερματικών εκδηλώσεων και της απώλειας βάρους.</a:t>
            </a:r>
          </a:p>
          <a:p>
            <a:pPr marL="514350" indent="-514350" algn="just">
              <a:buFont typeface="+mj-lt"/>
              <a:buAutoNum type="arabicPeriod"/>
            </a:pPr>
            <a:r>
              <a:rPr lang="el-GR" dirty="0" smtClean="0"/>
              <a:t>Χημειοθεραπεία και ορμονοθεραπεία.</a:t>
            </a:r>
          </a:p>
          <a:p>
            <a:pPr marL="514350" indent="-514350" algn="just">
              <a:buNone/>
            </a:pPr>
            <a:r>
              <a:rPr lang="el-GR" b="1" i="1" u="sng" dirty="0" smtClean="0"/>
              <a:t>Χειρουργική θεραπεία: </a:t>
            </a:r>
            <a:r>
              <a:rPr lang="el-GR" dirty="0" smtClean="0"/>
              <a:t>στα κακοήθη νεοπλάσματα το 70%-80% ανευρίσκονται ήδη μεταστάσεις στο ήπαρ, στους λεμφαδένες ή τα επινεφρίδια. </a:t>
            </a:r>
            <a:r>
              <a:rPr lang="el-GR" b="1" i="1" u="sng" dirty="0" smtClean="0"/>
              <a:t> </a:t>
            </a:r>
          </a:p>
          <a:p>
            <a:pPr marL="514350" indent="-514350" algn="just">
              <a:buFont typeface="+mj-lt"/>
              <a:buAutoNum type="arabicPeriod"/>
            </a:pPr>
            <a:endParaRPr lang="el-GR" i="1"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b="1" dirty="0" smtClean="0"/>
              <a:t>ΚΑΚΩΣΕΙΣ ΠΑΓΚΡΕΑΤΟΣ</a:t>
            </a:r>
            <a:endParaRPr lang="el-GR" b="1" dirty="0"/>
          </a:p>
        </p:txBody>
      </p:sp>
      <p:sp>
        <p:nvSpPr>
          <p:cNvPr id="3" name="2 - Θέση περιεχομένου"/>
          <p:cNvSpPr>
            <a:spLocks noGrp="1"/>
          </p:cNvSpPr>
          <p:nvPr>
            <p:ph idx="1"/>
          </p:nvPr>
        </p:nvSpPr>
        <p:spPr>
          <a:xfrm>
            <a:off x="457200" y="1857364"/>
            <a:ext cx="8229600" cy="4467236"/>
          </a:xfrm>
        </p:spPr>
        <p:txBody>
          <a:bodyPr>
            <a:normAutofit fontScale="70000" lnSpcReduction="20000"/>
          </a:bodyPr>
          <a:lstStyle/>
          <a:p>
            <a:pPr algn="just"/>
            <a:r>
              <a:rPr lang="el-GR" dirty="0" smtClean="0"/>
              <a:t>Οι κακώσεις του παγκρέατος δεν είναι πολύ συχνές λόγω της ειδικής προστασίας του οργάνου στον </a:t>
            </a:r>
            <a:r>
              <a:rPr lang="el-GR" dirty="0" err="1" smtClean="0"/>
              <a:t>οπισθοπεριτοναϊκό</a:t>
            </a:r>
            <a:r>
              <a:rPr lang="el-GR" dirty="0" smtClean="0"/>
              <a:t> χώρο. Τις τελευταίες δεκαετίες αναφέρεται σε ποσοστό 8-12% των κοιλιακών κακώσεων. Η καθυστερημένη διάγνωση τις περισσότερες φορές, η μη σωστή αντιμετώπιση και η συνύπαρξη άλλων κακώσεων (δωδεκαδάκτυλο, χοληδόχος πόρος, πυλαία) διατηρεί τη θνητότητα ακόμα και σήμερα σε υψηλά επίπεδα (20%).</a:t>
            </a:r>
          </a:p>
          <a:p>
            <a:pPr algn="just"/>
            <a:r>
              <a:rPr lang="el-GR" dirty="0" smtClean="0"/>
              <a:t>Συνήθως το πάγκρεας τραυματίζεται σε κλειστές κακώσεις της κοιλίας, όπως συμβαίνει σε τροχαία ατυχήματα. Σε ορισμένες χώρες όπου η βία είναι αυξημένη, υπάρχει υψηλό ποσοστό ανοικτών κακώσεων με πυροβόλο όπλο ή μαχαίρι.</a:t>
            </a:r>
          </a:p>
          <a:p>
            <a:pPr algn="just"/>
            <a:r>
              <a:rPr lang="el-GR" dirty="0" smtClean="0"/>
              <a:t>Στις κλειστές κακώσεις το πάγκρεας συνθλίβεται ανάμεσα στο πρόσθιο κοιλιακό τοίχωμα και τη σπονδυλική στήλη. Οι κακώσεις που μπορεί να προκύψουν είναι μια απλή θλάση του παρεγχύματος, αιμάτωμα, ρήξη ή πλήρης διαχωρισμός του παγκρέατος. </a:t>
            </a:r>
          </a:p>
          <a:p>
            <a:pPr algn="just"/>
            <a:r>
              <a:rPr lang="el-GR" dirty="0" smtClean="0"/>
              <a:t>Οι κακώσεις της κεφαλής του παγκρέατος συνοδεύονται από κακώσεις του δωδεκαδακτύλου, ενώ οι κακώσεις της ουράς από ρήξη της σπλήνας. Κακώσεις των μεγάλων αγγείων του </a:t>
            </a:r>
            <a:r>
              <a:rPr lang="el-GR" dirty="0" err="1" smtClean="0"/>
              <a:t>οπισθοπεριτοναϊκού</a:t>
            </a:r>
            <a:r>
              <a:rPr lang="el-GR" dirty="0" smtClean="0"/>
              <a:t> χώρου συνοδεύουν τις κακώσεις του παγκρέατος, ιδίως τις ανοικτές, σε ποσοστό που φθάνει το 40% με αποτέλεσμα οι περισσότεροι θάνατοι (50%) μέσα στα </a:t>
            </a:r>
            <a:r>
              <a:rPr lang="el-GR" dirty="0" smtClean="0"/>
              <a:t> </a:t>
            </a:r>
            <a:r>
              <a:rPr lang="el-GR" dirty="0" smtClean="0"/>
              <a:t>πρώτα 24ωρα να οφείλονται σε αιμορραγία.  </a:t>
            </a:r>
            <a:r>
              <a:rPr lang="el-GR" dirty="0" smtClean="0"/>
              <a:t>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571504"/>
          </a:xfrm>
        </p:spPr>
        <p:txBody>
          <a:bodyPr>
            <a:normAutofit fontScale="90000"/>
          </a:bodyPr>
          <a:lstStyle/>
          <a:p>
            <a:pPr algn="ctr"/>
            <a:r>
              <a:rPr lang="el-GR" b="1" dirty="0" err="1" smtClean="0"/>
              <a:t>Σωματοστατίνωμα</a:t>
            </a:r>
            <a:r>
              <a:rPr lang="el-GR" b="1" dirty="0" smtClean="0"/>
              <a:t> </a:t>
            </a:r>
            <a:endParaRPr lang="el-GR" b="1" dirty="0"/>
          </a:p>
        </p:txBody>
      </p:sp>
      <p:sp>
        <p:nvSpPr>
          <p:cNvPr id="3" name="2 - Θέση περιεχομένου"/>
          <p:cNvSpPr>
            <a:spLocks noGrp="1"/>
          </p:cNvSpPr>
          <p:nvPr>
            <p:ph idx="1"/>
          </p:nvPr>
        </p:nvSpPr>
        <p:spPr>
          <a:xfrm>
            <a:off x="457200" y="1500174"/>
            <a:ext cx="8229600" cy="5072098"/>
          </a:xfrm>
        </p:spPr>
        <p:txBody>
          <a:bodyPr>
            <a:normAutofit fontScale="62500" lnSpcReduction="20000"/>
          </a:bodyPr>
          <a:lstStyle/>
          <a:p>
            <a:pPr>
              <a:buNone/>
            </a:pPr>
            <a:r>
              <a:rPr lang="el-GR" dirty="0" smtClean="0"/>
              <a:t>Είναι σπάνιος κακοήθης όγκος (συχνότητα 1/40 εκατ. </a:t>
            </a:r>
            <a:r>
              <a:rPr lang="el-GR" dirty="0" smtClean="0"/>
              <a:t>π</a:t>
            </a:r>
            <a:r>
              <a:rPr lang="el-GR" dirty="0" smtClean="0"/>
              <a:t>ληθυσμού).</a:t>
            </a:r>
          </a:p>
          <a:p>
            <a:pPr>
              <a:buNone/>
            </a:pPr>
            <a:r>
              <a:rPr lang="el-GR" b="1" i="1" u="sng" dirty="0" smtClean="0"/>
              <a:t>Κλινική εικόνα</a:t>
            </a:r>
          </a:p>
          <a:p>
            <a:pPr>
              <a:buNone/>
            </a:pPr>
            <a:r>
              <a:rPr lang="el-GR" dirty="0" smtClean="0"/>
              <a:t>Το σύνδρομο του </a:t>
            </a:r>
            <a:r>
              <a:rPr lang="el-GR" dirty="0" err="1" smtClean="0"/>
              <a:t>σωματοστατινώματος</a:t>
            </a:r>
            <a:r>
              <a:rPr lang="el-GR" dirty="0" smtClean="0"/>
              <a:t> εκδηλώνεται με:</a:t>
            </a:r>
          </a:p>
          <a:p>
            <a:pPr marL="514350" indent="-514350">
              <a:buFont typeface="+mj-lt"/>
              <a:buAutoNum type="arabicPeriod"/>
            </a:pPr>
            <a:r>
              <a:rPr lang="el-GR" dirty="0" smtClean="0"/>
              <a:t>Χολολιθίαση </a:t>
            </a:r>
          </a:p>
          <a:p>
            <a:pPr marL="514350" indent="-514350">
              <a:buFont typeface="+mj-lt"/>
              <a:buAutoNum type="arabicPeriod"/>
            </a:pPr>
            <a:r>
              <a:rPr lang="el-GR" dirty="0" smtClean="0"/>
              <a:t>Διαβήτη</a:t>
            </a:r>
          </a:p>
          <a:p>
            <a:pPr marL="514350" indent="-514350">
              <a:buFont typeface="+mj-lt"/>
              <a:buAutoNum type="arabicPeriod"/>
            </a:pPr>
            <a:r>
              <a:rPr lang="el-GR" dirty="0" err="1" smtClean="0"/>
              <a:t>Στεατόρροια</a:t>
            </a:r>
            <a:r>
              <a:rPr lang="el-GR" dirty="0" smtClean="0"/>
              <a:t> </a:t>
            </a:r>
          </a:p>
          <a:p>
            <a:pPr marL="514350" indent="-514350">
              <a:buNone/>
            </a:pPr>
            <a:r>
              <a:rPr lang="el-GR" dirty="0" smtClean="0"/>
              <a:t>Ο ασθενής παρουσιάζει </a:t>
            </a:r>
            <a:r>
              <a:rPr lang="el-GR" dirty="0" smtClean="0"/>
              <a:t>υ</a:t>
            </a:r>
            <a:r>
              <a:rPr lang="el-GR" dirty="0" smtClean="0"/>
              <a:t>περγλυκαιμία, </a:t>
            </a:r>
            <a:r>
              <a:rPr lang="el-GR" dirty="0" err="1" smtClean="0"/>
              <a:t>στεατόρροια</a:t>
            </a:r>
            <a:r>
              <a:rPr lang="el-GR" dirty="0" smtClean="0"/>
              <a:t> και κακή διατροφή. Οι κλινικές εκδηλώσεις της νόσου οφείλονται στη φυσιολογική δράση της </a:t>
            </a:r>
            <a:r>
              <a:rPr lang="el-GR" dirty="0" err="1" smtClean="0"/>
              <a:t>σωματοστατίνης</a:t>
            </a:r>
            <a:r>
              <a:rPr lang="el-GR" dirty="0" smtClean="0"/>
              <a:t>, η οποία αναστέλλει την ενέργεια διαφόρων ορμονών ή ενζύμων του οργανισμού. </a:t>
            </a:r>
          </a:p>
          <a:p>
            <a:pPr marL="514350" indent="-514350">
              <a:buNone/>
            </a:pPr>
            <a:r>
              <a:rPr lang="el-GR" dirty="0" smtClean="0"/>
              <a:t>Η αναστολή της ινσουλίνης οδηγεί σε διαβήτη. Επειδή όπως αναστέλλει και την έκκριση </a:t>
            </a:r>
            <a:r>
              <a:rPr lang="el-GR" dirty="0" err="1" smtClean="0"/>
              <a:t>γλυκαγόνου</a:t>
            </a:r>
            <a:r>
              <a:rPr lang="el-GR" dirty="0" smtClean="0"/>
              <a:t>, ο διαβήτης ελέγχεται σχετικά εύκολα. Η αναστολή της εκκρίσεως παγκρεατικών ενζύμων οδηγεί σε </a:t>
            </a:r>
            <a:r>
              <a:rPr lang="el-GR" dirty="0" err="1" smtClean="0"/>
              <a:t>δυσαπορρόφηση</a:t>
            </a:r>
            <a:r>
              <a:rPr lang="el-GR" dirty="0" smtClean="0"/>
              <a:t> και </a:t>
            </a:r>
            <a:r>
              <a:rPr lang="el-GR" dirty="0" err="1" smtClean="0"/>
              <a:t>στεατόρροια</a:t>
            </a:r>
            <a:r>
              <a:rPr lang="el-GR" dirty="0" smtClean="0"/>
              <a:t>. Η αναστολή της κινητικότητας της χοληδόχου κύστεως, οδηγεί σε διάταση των χοληφόρων και χολολιθίαση. </a:t>
            </a:r>
          </a:p>
          <a:p>
            <a:pPr marL="514350" indent="-514350">
              <a:buNone/>
            </a:pPr>
            <a:r>
              <a:rPr lang="el-GR" b="1" i="1" u="sng" dirty="0" smtClean="0"/>
              <a:t>Διάγνωση</a:t>
            </a:r>
          </a:p>
          <a:p>
            <a:pPr marL="514350" indent="-514350">
              <a:buFont typeface="+mj-lt"/>
              <a:buAutoNum type="arabicPeriod"/>
            </a:pPr>
            <a:r>
              <a:rPr lang="el-GR" dirty="0" smtClean="0"/>
              <a:t>  Αύξηση της τιμής της </a:t>
            </a:r>
            <a:r>
              <a:rPr lang="el-GR" dirty="0" err="1" smtClean="0"/>
              <a:t>σωματοστατίνης</a:t>
            </a:r>
            <a:r>
              <a:rPr lang="el-GR" dirty="0" smtClean="0"/>
              <a:t> στο αίμα</a:t>
            </a:r>
          </a:p>
          <a:p>
            <a:pPr marL="514350" indent="-514350">
              <a:buFont typeface="+mj-lt"/>
              <a:buAutoNum type="arabicPeriod"/>
            </a:pPr>
            <a:r>
              <a:rPr lang="el-GR" dirty="0" smtClean="0"/>
              <a:t>Μείωση της τιμής της ινσουλίνης και του </a:t>
            </a:r>
            <a:r>
              <a:rPr lang="el-GR" dirty="0" err="1" smtClean="0"/>
              <a:t>γλυκαγόνου</a:t>
            </a:r>
            <a:endParaRPr lang="el-GR" dirty="0" smtClean="0"/>
          </a:p>
          <a:p>
            <a:pPr marL="514350" indent="-514350">
              <a:buFont typeface="+mj-lt"/>
              <a:buAutoNum type="arabicPeriod"/>
            </a:pPr>
            <a:r>
              <a:rPr lang="el-GR" dirty="0" smtClean="0"/>
              <a:t>Ο εντοπισμός του θα γίνει με αξονική τομογραφία</a:t>
            </a:r>
          </a:p>
          <a:p>
            <a:pPr marL="514350" indent="-514350">
              <a:buNone/>
            </a:pPr>
            <a:r>
              <a:rPr lang="el-GR" b="1" i="1" u="sng" dirty="0" smtClean="0"/>
              <a:t>Θεραπεία</a:t>
            </a:r>
          </a:p>
          <a:p>
            <a:pPr marL="514350" indent="-514350">
              <a:buNone/>
            </a:pPr>
            <a:r>
              <a:rPr lang="el-GR" dirty="0" smtClean="0"/>
              <a:t>Η θεραπεία είναι χειρουργική </a:t>
            </a:r>
          </a:p>
          <a:p>
            <a:pPr marL="514350" indent="-514350">
              <a:buNone/>
            </a:pPr>
            <a:r>
              <a:rPr lang="el-GR" dirty="0" smtClean="0"/>
              <a:t>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1071570"/>
          </a:xfrm>
        </p:spPr>
        <p:txBody>
          <a:bodyPr>
            <a:normAutofit fontScale="90000"/>
          </a:bodyPr>
          <a:lstStyle/>
          <a:p>
            <a:pPr algn="ctr"/>
            <a:r>
              <a:rPr lang="en-US" b="1" dirty="0" smtClean="0"/>
              <a:t/>
            </a:r>
            <a:br>
              <a:rPr lang="en-US" b="1" dirty="0" smtClean="0"/>
            </a:br>
            <a:r>
              <a:rPr lang="el-GR" sz="4000" b="1" dirty="0" smtClean="0"/>
              <a:t>Μη </a:t>
            </a:r>
            <a:r>
              <a:rPr lang="el-GR" sz="4000" b="1" dirty="0" err="1" smtClean="0"/>
              <a:t>λειτουργικώς</a:t>
            </a:r>
            <a:r>
              <a:rPr lang="el-GR" sz="4000" b="1" dirty="0" smtClean="0"/>
              <a:t> ενεργείς</a:t>
            </a:r>
            <a:br>
              <a:rPr lang="el-GR" sz="4000" b="1" dirty="0" smtClean="0"/>
            </a:br>
            <a:r>
              <a:rPr lang="el-GR" sz="4000" b="1" dirty="0" smtClean="0"/>
              <a:t> </a:t>
            </a:r>
            <a:r>
              <a:rPr lang="el-GR" sz="4000" b="1" dirty="0" err="1" smtClean="0"/>
              <a:t>νησιδιακοί</a:t>
            </a:r>
            <a:r>
              <a:rPr lang="el-GR" sz="4000" b="1" dirty="0" smtClean="0"/>
              <a:t> όγκοι </a:t>
            </a:r>
            <a:endParaRPr lang="el-GR" sz="4000" dirty="0"/>
          </a:p>
        </p:txBody>
      </p:sp>
      <p:sp>
        <p:nvSpPr>
          <p:cNvPr id="3" name="2 - Θέση περιεχομένου"/>
          <p:cNvSpPr>
            <a:spLocks noGrp="1"/>
          </p:cNvSpPr>
          <p:nvPr>
            <p:ph idx="1"/>
          </p:nvPr>
        </p:nvSpPr>
        <p:spPr>
          <a:xfrm>
            <a:off x="457200" y="1785926"/>
            <a:ext cx="8229600" cy="4538674"/>
          </a:xfrm>
        </p:spPr>
        <p:txBody>
          <a:bodyPr>
            <a:normAutofit fontScale="77500" lnSpcReduction="20000"/>
          </a:bodyPr>
          <a:lstStyle/>
          <a:p>
            <a:pPr algn="just">
              <a:buNone/>
            </a:pPr>
            <a:r>
              <a:rPr lang="el-GR" dirty="0" smtClean="0"/>
              <a:t>Το 75% έως 85% των </a:t>
            </a:r>
            <a:r>
              <a:rPr lang="el-GR" dirty="0" err="1" smtClean="0"/>
              <a:t>νησιδιακών</a:t>
            </a:r>
            <a:r>
              <a:rPr lang="el-GR" dirty="0" smtClean="0"/>
              <a:t> όγκων του παγκρέατος είναι </a:t>
            </a:r>
            <a:r>
              <a:rPr lang="el-GR" dirty="0" err="1" smtClean="0"/>
              <a:t>λειτουργικώς</a:t>
            </a:r>
            <a:r>
              <a:rPr lang="el-GR" dirty="0" smtClean="0"/>
              <a:t> ενεργείς και εκδηλώνονται με διάφορα σύνδρομα, λόγω κυρίως της υπερεκκρίσεως μιας ορμόνης και της δράσεώς της. Σε αναλογία όμως 15% έως 25% υπάρχουν όγκοι οι οποίοι δεν υπερεκκρίνουν κάποια ορμόνη και δεν προκαλούν κλινικές εκδηλώσεις. Σε αναλογία 90% είναι κακοήθεις και εντοπίζονται συνήθως στην κεφαλή του παγκρέατος. </a:t>
            </a:r>
          </a:p>
          <a:p>
            <a:pPr algn="just">
              <a:buNone/>
            </a:pPr>
            <a:r>
              <a:rPr lang="el-GR" b="1" i="1" u="sng" dirty="0" smtClean="0"/>
              <a:t>Κλινικές εκδηλώσεις</a:t>
            </a:r>
          </a:p>
          <a:p>
            <a:pPr algn="just">
              <a:buNone/>
            </a:pPr>
            <a:r>
              <a:rPr lang="el-GR" dirty="0" smtClean="0"/>
              <a:t>Είναι παρόμοιες με εκείνες των όγκων από κύτταρα της εξωκρινούς μοίρας του παγκρέατος. Παρουσιάζουν άλγος, απώλεια βάρους, ίκτερο. </a:t>
            </a:r>
          </a:p>
          <a:p>
            <a:pPr algn="just">
              <a:buNone/>
            </a:pPr>
            <a:r>
              <a:rPr lang="el-GR" b="1" i="1" u="sng" dirty="0" smtClean="0"/>
              <a:t>Πρόγνωση </a:t>
            </a:r>
          </a:p>
          <a:p>
            <a:pPr algn="just">
              <a:buNone/>
            </a:pPr>
            <a:r>
              <a:rPr lang="el-GR" dirty="0" smtClean="0"/>
              <a:t>Σε αντίθεση με τους όγκους εκ της εξωκρινούς μοίρας, έχουν βραδεία εξέλιξη. Η πενταετής επιβίωση μετά την αφαίρεση είναι μέχρι 45%.</a:t>
            </a:r>
          </a:p>
          <a:p>
            <a:pPr algn="just">
              <a:buNone/>
            </a:pPr>
            <a:r>
              <a:rPr lang="el-GR" b="1" i="1" u="sng" dirty="0" smtClean="0"/>
              <a:t>Θεραπεία.</a:t>
            </a:r>
          </a:p>
          <a:p>
            <a:pPr algn="just">
              <a:buNone/>
            </a:pPr>
            <a:r>
              <a:rPr lang="el-GR" i="1" u="sng" dirty="0" smtClean="0"/>
              <a:t>Συντηρητική</a:t>
            </a:r>
            <a:r>
              <a:rPr lang="el-GR" dirty="0" smtClean="0"/>
              <a:t>. Χημειοθεραπεία με </a:t>
            </a:r>
            <a:r>
              <a:rPr lang="en-US" dirty="0" err="1" smtClean="0"/>
              <a:t>streptozocin</a:t>
            </a:r>
            <a:r>
              <a:rPr lang="en-US" dirty="0" smtClean="0"/>
              <a:t> </a:t>
            </a:r>
            <a:r>
              <a:rPr lang="el-GR" dirty="0" smtClean="0"/>
              <a:t>και </a:t>
            </a:r>
            <a:r>
              <a:rPr lang="en-US" dirty="0" smtClean="0"/>
              <a:t>5-fluorouracil.</a:t>
            </a:r>
          </a:p>
          <a:p>
            <a:pPr algn="just">
              <a:buNone/>
            </a:pPr>
            <a:r>
              <a:rPr lang="el-GR" i="1" u="sng" dirty="0" smtClean="0"/>
              <a:t>Χειρουργική</a:t>
            </a:r>
            <a:r>
              <a:rPr lang="el-GR" dirty="0" smtClean="0"/>
              <a:t>. Ανάλογη των αντιστοίχων νεοπλασμάτων της εξωκρινούς μοίρας.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81772"/>
          </a:xfrm>
        </p:spPr>
        <p:txBody>
          <a:bodyPr>
            <a:normAutofit fontScale="90000"/>
          </a:bodyPr>
          <a:lstStyle/>
          <a:p>
            <a:pPr algn="ctr"/>
            <a:r>
              <a:rPr lang="el-GR" b="1" dirty="0" smtClean="0"/>
              <a:t>ΚΑΚΩΣΕΙΣ ΣΠΛΗΝΟΣ</a:t>
            </a:r>
            <a:endParaRPr lang="el-GR" b="1" dirty="0"/>
          </a:p>
        </p:txBody>
      </p:sp>
      <p:sp>
        <p:nvSpPr>
          <p:cNvPr id="3" name="2 - Θέση περιεχομένου"/>
          <p:cNvSpPr>
            <a:spLocks noGrp="1"/>
          </p:cNvSpPr>
          <p:nvPr>
            <p:ph idx="1"/>
          </p:nvPr>
        </p:nvSpPr>
        <p:spPr>
          <a:xfrm>
            <a:off x="457200" y="1500174"/>
            <a:ext cx="8229600" cy="4824426"/>
          </a:xfrm>
        </p:spPr>
        <p:txBody>
          <a:bodyPr>
            <a:normAutofit fontScale="77500" lnSpcReduction="20000"/>
          </a:bodyPr>
          <a:lstStyle/>
          <a:p>
            <a:r>
              <a:rPr lang="el-GR" dirty="0" smtClean="0"/>
              <a:t>Ο </a:t>
            </a:r>
            <a:r>
              <a:rPr lang="el-GR" dirty="0" err="1" smtClean="0"/>
              <a:t>σπλην</a:t>
            </a:r>
            <a:r>
              <a:rPr lang="el-GR" dirty="0" smtClean="0"/>
              <a:t> αποτελεί το όργανο εκείνο που τραυματίζεται αρκετά συχνά σε καταστάσεις ανοικτού ή κλειστού (κατά κύριο λόγο) τραυματισμού της κοιλίας. Ο τραυματισμός του </a:t>
            </a:r>
            <a:r>
              <a:rPr lang="el-GR" dirty="0" err="1" smtClean="0"/>
              <a:t>σπληνός</a:t>
            </a:r>
            <a:r>
              <a:rPr lang="el-GR" dirty="0" smtClean="0"/>
              <a:t> έχει ως άμεσο αποτέλεσμα μια </a:t>
            </a:r>
            <a:r>
              <a:rPr lang="el-GR" dirty="0" err="1" smtClean="0"/>
              <a:t>ενδοπεριτοναϊκή</a:t>
            </a:r>
            <a:r>
              <a:rPr lang="el-GR" dirty="0" smtClean="0"/>
              <a:t> αιμορραγία που βεβαίως θα οδηγήσει σε </a:t>
            </a:r>
            <a:r>
              <a:rPr lang="el-GR" dirty="0" err="1" smtClean="0"/>
              <a:t>υποογαιμικό</a:t>
            </a:r>
            <a:r>
              <a:rPr lang="el-GR" dirty="0" smtClean="0"/>
              <a:t> </a:t>
            </a:r>
            <a:r>
              <a:rPr lang="en-US" dirty="0" smtClean="0"/>
              <a:t>shock</a:t>
            </a:r>
            <a:r>
              <a:rPr lang="el-GR" dirty="0" smtClean="0"/>
              <a:t> ενώ σε μερικές περιπτώσεις μπορεί να προκληθεί ένα </a:t>
            </a:r>
            <a:r>
              <a:rPr lang="el-GR" dirty="0" err="1" smtClean="0"/>
              <a:t>υποκάψιο</a:t>
            </a:r>
            <a:r>
              <a:rPr lang="el-GR" dirty="0" smtClean="0"/>
              <a:t> αιμάτωμα, το οποίο θα </a:t>
            </a:r>
            <a:r>
              <a:rPr lang="el-GR" dirty="0" err="1" smtClean="0"/>
              <a:t>ραγεί</a:t>
            </a:r>
            <a:r>
              <a:rPr lang="el-GR" dirty="0" smtClean="0"/>
              <a:t> ύστερα από λίγες ή </a:t>
            </a:r>
            <a:r>
              <a:rPr lang="el-GR" dirty="0" err="1" smtClean="0"/>
              <a:t>πολλέ</a:t>
            </a:r>
            <a:r>
              <a:rPr lang="el-GR" dirty="0" smtClean="0"/>
              <a:t> ημέρες, οπότε και θα εκδηλωθεί τότε η </a:t>
            </a:r>
            <a:r>
              <a:rPr lang="el-GR" dirty="0" err="1" smtClean="0"/>
              <a:t>ενδοπεριτοναϊκή</a:t>
            </a:r>
            <a:r>
              <a:rPr lang="el-GR" dirty="0" smtClean="0"/>
              <a:t> αιμορραγία. Το τραύμα στο σπλήνα μπορεί να συνυπάρχει με τραυματισμό σε άλλα </a:t>
            </a:r>
            <a:r>
              <a:rPr lang="el-GR" dirty="0" err="1" smtClean="0"/>
              <a:t>ενδοπεριτοναϊκά</a:t>
            </a:r>
            <a:r>
              <a:rPr lang="el-GR" dirty="0" smtClean="0"/>
              <a:t> όργανα (ήπαρ, πάγκρεας, </a:t>
            </a:r>
            <a:r>
              <a:rPr lang="el-GR" dirty="0" err="1" smtClean="0"/>
              <a:t>μεσεντέριο</a:t>
            </a:r>
            <a:r>
              <a:rPr lang="el-GR" dirty="0" smtClean="0"/>
              <a:t> κλπ.)ή στις κατώτερες αριστερές πλευρές ή στο διάφραγμα.</a:t>
            </a:r>
          </a:p>
          <a:p>
            <a:pPr>
              <a:buNone/>
            </a:pPr>
            <a:r>
              <a:rPr lang="el-GR" dirty="0" smtClean="0"/>
              <a:t>Σπανίως υπάρχει μια οντότητα που συνιστάται σε αυτόματη ρήξη του </a:t>
            </a:r>
            <a:r>
              <a:rPr lang="el-GR" dirty="0" err="1" smtClean="0"/>
              <a:t>σπληνός</a:t>
            </a:r>
            <a:r>
              <a:rPr lang="el-GR" dirty="0" smtClean="0"/>
              <a:t> και μπορεί να συμβεί κυρίως σε άτομα με διαταραχές της </a:t>
            </a:r>
            <a:r>
              <a:rPr lang="el-GR" dirty="0" err="1" smtClean="0"/>
              <a:t>πηκτότητας</a:t>
            </a:r>
            <a:r>
              <a:rPr lang="el-GR" dirty="0" smtClean="0"/>
              <a:t> του αίματος ή με παθήσεις στις οποίες συμμετέχει και ο </a:t>
            </a:r>
            <a:r>
              <a:rPr lang="el-GR" dirty="0" err="1" smtClean="0"/>
              <a:t>σπλην</a:t>
            </a:r>
            <a:r>
              <a:rPr lang="el-GR" dirty="0" smtClean="0"/>
              <a:t>. </a:t>
            </a:r>
          </a:p>
          <a:p>
            <a:pPr>
              <a:buNone/>
            </a:pPr>
            <a:r>
              <a:rPr lang="el-GR" dirty="0" smtClean="0"/>
              <a:t>Τραυματισμός του </a:t>
            </a:r>
            <a:r>
              <a:rPr lang="el-GR" dirty="0" err="1" smtClean="0"/>
              <a:t>σπληνός</a:t>
            </a:r>
            <a:r>
              <a:rPr lang="el-GR" dirty="0" smtClean="0"/>
              <a:t> μπορεί να συμβεί και </a:t>
            </a:r>
            <a:r>
              <a:rPr lang="el-GR" dirty="0" err="1" smtClean="0"/>
              <a:t>ιατρογενώς</a:t>
            </a:r>
            <a:r>
              <a:rPr lang="el-GR" dirty="0" smtClean="0"/>
              <a:t> κατά τη διάρκεια διαφόρων χειρουργικών επεμβάσεων της κοιλίας, ιδίως του στομάχου, του παγκρέατος και του </a:t>
            </a:r>
            <a:r>
              <a:rPr lang="el-GR" dirty="0" err="1" smtClean="0"/>
              <a:t>παχέως</a:t>
            </a:r>
            <a:r>
              <a:rPr lang="el-GR" dirty="0" smtClean="0"/>
              <a:t> εντέρου.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571504"/>
          </a:xfrm>
        </p:spPr>
        <p:txBody>
          <a:bodyPr>
            <a:normAutofit fontScale="90000"/>
          </a:bodyPr>
          <a:lstStyle/>
          <a:p>
            <a:pPr algn="ctr"/>
            <a:r>
              <a:rPr lang="el-GR" b="1" dirty="0" smtClean="0"/>
              <a:t>ΚΑΚΩΣΕΙΣ ΣΠΛΗΝΟΣ</a:t>
            </a:r>
            <a:endParaRPr lang="el-GR" dirty="0"/>
          </a:p>
        </p:txBody>
      </p:sp>
      <p:sp>
        <p:nvSpPr>
          <p:cNvPr id="3" name="2 - Θέση περιεχομένου"/>
          <p:cNvSpPr>
            <a:spLocks noGrp="1"/>
          </p:cNvSpPr>
          <p:nvPr>
            <p:ph idx="1"/>
          </p:nvPr>
        </p:nvSpPr>
        <p:spPr>
          <a:xfrm>
            <a:off x="457200" y="1142984"/>
            <a:ext cx="8229600" cy="5500726"/>
          </a:xfrm>
        </p:spPr>
        <p:txBody>
          <a:bodyPr>
            <a:normAutofit fontScale="55000" lnSpcReduction="20000"/>
          </a:bodyPr>
          <a:lstStyle/>
          <a:p>
            <a:pPr>
              <a:buNone/>
            </a:pPr>
            <a:r>
              <a:rPr lang="el-GR" b="1" i="1" u="sng" dirty="0" smtClean="0"/>
              <a:t>Κλινική εικόνα</a:t>
            </a:r>
          </a:p>
          <a:p>
            <a:pPr>
              <a:buNone/>
            </a:pPr>
            <a:r>
              <a:rPr lang="el-GR" dirty="0" smtClean="0"/>
              <a:t>Η κλινική εικόνα της ρήξεως του </a:t>
            </a:r>
            <a:r>
              <a:rPr lang="el-GR" dirty="0" err="1" smtClean="0"/>
              <a:t>σπληνός</a:t>
            </a:r>
            <a:r>
              <a:rPr lang="el-GR" dirty="0" smtClean="0"/>
              <a:t> είναι βεβαίως εκείνη της </a:t>
            </a:r>
            <a:r>
              <a:rPr lang="el-GR" dirty="0" err="1" smtClean="0"/>
              <a:t>υποογκαιμίας</a:t>
            </a:r>
            <a:r>
              <a:rPr lang="el-GR" dirty="0" smtClean="0"/>
              <a:t>. Τις περισσότερες φορές ο ασθενής αναφέρει πρόσφατο ή παλαιότερο χτύπημα στην κοιλία και ιδίως στο αριστερό άνω τεταρτημόριο. Σε περιπτώσεις τραυματισμών που διαπιστώνεται κάταγμα των κατωτέρων αριστερών πλευρών πρέπει να δημιουργηθεί η υποψία για πρόκληση ρήξεως του </a:t>
            </a:r>
            <a:r>
              <a:rPr lang="el-GR" dirty="0" err="1" smtClean="0"/>
              <a:t>σπληνός</a:t>
            </a:r>
            <a:r>
              <a:rPr lang="el-GR" dirty="0" smtClean="0"/>
              <a:t>. Ο πόνος στην κοιλία με ιδιαίτερη εντόπιση στο αριστερό άνω τεταρτημόριο είναι ένα ανάλογης εντάσεως σύμπτωμα, με χαρακτηριστική και αρκετά συχνή επέκταση του πόνου προς τον αριστερό ώμο ή τον αυχένα (σημείο του </a:t>
            </a:r>
            <a:r>
              <a:rPr lang="en-US" dirty="0" err="1" smtClean="0"/>
              <a:t>Kehr</a:t>
            </a:r>
            <a:r>
              <a:rPr lang="en-US" dirty="0" smtClean="0"/>
              <a:t>). </a:t>
            </a:r>
          </a:p>
          <a:p>
            <a:pPr>
              <a:buNone/>
            </a:pPr>
            <a:r>
              <a:rPr lang="el-GR" b="1" i="1" u="sng" dirty="0" smtClean="0"/>
              <a:t>Κλινική εξέταση</a:t>
            </a:r>
          </a:p>
          <a:p>
            <a:pPr>
              <a:buNone/>
            </a:pPr>
            <a:r>
              <a:rPr lang="el-GR" dirty="0" smtClean="0"/>
              <a:t>Η κλινική εξέταση των ασθενών με ρήξη </a:t>
            </a:r>
            <a:r>
              <a:rPr lang="el-GR" dirty="0" err="1" smtClean="0"/>
              <a:t>σπληνός</a:t>
            </a:r>
            <a:r>
              <a:rPr lang="el-GR" dirty="0" smtClean="0"/>
              <a:t> έχει συνήθως ευρήματα υπάρξεως </a:t>
            </a:r>
            <a:r>
              <a:rPr lang="el-GR" dirty="0" err="1" smtClean="0"/>
              <a:t>ενδοπεριτοναϊκής</a:t>
            </a:r>
            <a:r>
              <a:rPr lang="el-GR" dirty="0" smtClean="0"/>
              <a:t> αιμορραγίας, όπως είναι ευαισθησία στην κοιλία και ελαφρά περιτοναϊκή αντίδραση, με </a:t>
            </a:r>
            <a:r>
              <a:rPr lang="el-GR" dirty="0" err="1" smtClean="0"/>
              <a:t>προξάρχοντα</a:t>
            </a:r>
            <a:r>
              <a:rPr lang="el-GR" dirty="0" smtClean="0"/>
              <a:t> βέβαια τα ευρήματα της </a:t>
            </a:r>
            <a:r>
              <a:rPr lang="el-GR" dirty="0" err="1" smtClean="0"/>
              <a:t>υποογκαιμίας</a:t>
            </a:r>
            <a:r>
              <a:rPr lang="el-GR" dirty="0" smtClean="0"/>
              <a:t> (πτώση πιέσεως, ταχυκαρδία, ξηρότητα βλεννογόνων, </a:t>
            </a:r>
            <a:r>
              <a:rPr lang="el-GR" dirty="0" err="1" smtClean="0"/>
              <a:t>ολιγουρία</a:t>
            </a:r>
            <a:r>
              <a:rPr lang="el-GR" dirty="0" smtClean="0"/>
              <a:t>/</a:t>
            </a:r>
            <a:r>
              <a:rPr lang="el-GR" dirty="0" err="1" smtClean="0"/>
              <a:t>ανουρία</a:t>
            </a:r>
            <a:r>
              <a:rPr lang="el-GR" dirty="0" smtClean="0"/>
              <a:t> κλπ.) που όμως στα πρώτα της στάδια είναι σχεδόν ανύπαρκτα λόγω της κινητοποιήσεως </a:t>
            </a:r>
            <a:r>
              <a:rPr lang="el-GR" dirty="0" err="1" smtClean="0"/>
              <a:t>αντιρροπιστικών</a:t>
            </a:r>
            <a:r>
              <a:rPr lang="el-GR" dirty="0" smtClean="0"/>
              <a:t> μηχανισμών.  </a:t>
            </a:r>
          </a:p>
          <a:p>
            <a:pPr>
              <a:buNone/>
            </a:pPr>
            <a:r>
              <a:rPr lang="el-GR" b="1" i="1" u="sng" dirty="0" smtClean="0"/>
              <a:t>Εργαστηριακά.</a:t>
            </a:r>
          </a:p>
          <a:p>
            <a:pPr>
              <a:buNone/>
            </a:pPr>
            <a:r>
              <a:rPr lang="el-GR" dirty="0" smtClean="0"/>
              <a:t>Εργαστηριακώς παρατηρείται συνεχής πτώση του αιματοκρίτη που όμως στα πρώτα στάδια της </a:t>
            </a:r>
            <a:r>
              <a:rPr lang="el-GR" dirty="0" err="1" smtClean="0"/>
              <a:t>υποογκαιμίας</a:t>
            </a:r>
            <a:r>
              <a:rPr lang="el-GR" dirty="0" smtClean="0"/>
              <a:t> μπορεί να είναι και φυσιολογικός, γι αυτό αξία έχουν οι επανειλημμένες μετρήσεις. Αρκετά χαρακτηριστική είναι η </a:t>
            </a:r>
            <a:r>
              <a:rPr lang="el-GR" dirty="0" err="1" smtClean="0"/>
              <a:t>λευκοκυττάρωση</a:t>
            </a:r>
            <a:r>
              <a:rPr lang="el-GR" dirty="0" smtClean="0"/>
              <a:t> (15.000-20.000 λευκά κατά κυβικό χιλιοστόμετρο αίματος). Πολύ χρήσιμες διαγνωστικές εξετάσεις είναι το υπερηχογράφημα και η αξονική τομογραφία της περιοχής.</a:t>
            </a:r>
          </a:p>
          <a:p>
            <a:pPr>
              <a:buNone/>
            </a:pPr>
            <a:r>
              <a:rPr lang="el-GR" b="1" dirty="0" smtClean="0"/>
              <a:t>Θεραπεία.</a:t>
            </a:r>
          </a:p>
          <a:p>
            <a:pPr>
              <a:buNone/>
            </a:pPr>
            <a:r>
              <a:rPr lang="el-GR" dirty="0" smtClean="0"/>
              <a:t>Εφόσον ο ασθενής αρχίζει να παρουσιάζει αιμοδυναμική αστάθεια ή απαιτούνται περισσότερες από 1 μονάδες αίματος θα πρέπει να χειρουργηθεί. </a:t>
            </a:r>
          </a:p>
          <a:p>
            <a:pPr>
              <a:buNone/>
            </a:pPr>
            <a:r>
              <a:rPr lang="el-GR" b="1" i="1" u="sng" dirty="0" smtClean="0"/>
              <a:t>Πρόγνωση </a:t>
            </a:r>
          </a:p>
          <a:p>
            <a:pPr>
              <a:buNone/>
            </a:pPr>
            <a:r>
              <a:rPr lang="el-GR" dirty="0" smtClean="0"/>
              <a:t>Η μετεγχειρητική θνητότητα κυμαίνεται από 5% όταν δεν υπάρχουν κακώσεις άλλων οργάνων, έως 25% όταν υπάρχουν και άλλοι σοβαροί </a:t>
            </a:r>
            <a:r>
              <a:rPr lang="el-GR" dirty="0" err="1" smtClean="0"/>
              <a:t>ενδοπεριτοναϊκοί</a:t>
            </a:r>
            <a:r>
              <a:rPr lang="el-GR" dirty="0" smtClean="0"/>
              <a:t> τραυματισμοί.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000132"/>
          </a:xfrm>
        </p:spPr>
        <p:txBody>
          <a:bodyPr>
            <a:noAutofit/>
          </a:bodyPr>
          <a:lstStyle/>
          <a:p>
            <a:pPr algn="ctr"/>
            <a:r>
              <a:rPr lang="el-GR" sz="4000" b="1" dirty="0" err="1" smtClean="0"/>
              <a:t>Σπληνεκτομή</a:t>
            </a:r>
            <a:r>
              <a:rPr lang="el-GR" sz="4000" b="1" dirty="0" smtClean="0"/>
              <a:t> </a:t>
            </a:r>
            <a:br>
              <a:rPr lang="el-GR" sz="4000" b="1" dirty="0" smtClean="0"/>
            </a:br>
            <a:r>
              <a:rPr lang="el-GR" sz="4000" b="1" dirty="0" smtClean="0"/>
              <a:t>μετά τη </a:t>
            </a:r>
            <a:r>
              <a:rPr lang="el-GR" sz="4000" b="1" dirty="0" err="1" smtClean="0"/>
              <a:t>σπληνεκτομή</a:t>
            </a:r>
            <a:r>
              <a:rPr lang="el-GR" sz="4000" b="1" dirty="0" smtClean="0"/>
              <a:t> </a:t>
            </a:r>
            <a:endParaRPr lang="el-GR" sz="4000" b="1" dirty="0"/>
          </a:p>
        </p:txBody>
      </p:sp>
      <p:sp>
        <p:nvSpPr>
          <p:cNvPr id="3" name="2 - Θέση περιεχομένου"/>
          <p:cNvSpPr>
            <a:spLocks noGrp="1"/>
          </p:cNvSpPr>
          <p:nvPr>
            <p:ph idx="1"/>
          </p:nvPr>
        </p:nvSpPr>
        <p:spPr/>
        <p:txBody>
          <a:bodyPr>
            <a:normAutofit fontScale="62500" lnSpcReduction="20000"/>
          </a:bodyPr>
          <a:lstStyle/>
          <a:p>
            <a:r>
              <a:rPr lang="el-GR" dirty="0" smtClean="0"/>
              <a:t>Απόλυτες ενδείξεις γα ολική </a:t>
            </a:r>
            <a:r>
              <a:rPr lang="el-GR" dirty="0" err="1" smtClean="0"/>
              <a:t>σπληνεκτομή</a:t>
            </a:r>
            <a:r>
              <a:rPr lang="el-GR" dirty="0" smtClean="0"/>
              <a:t> συνιστούν οι περιπτώσεις των μαζικών και μη ελεγχόμενων αιμορραγιών, τα πρωτοπαθή κακοήθη νοσήματα, που είναι σπάνια, και οι μεγάλες κύστεις και τα αποστήματα του </a:t>
            </a:r>
            <a:r>
              <a:rPr lang="el-GR" dirty="0" err="1" smtClean="0"/>
              <a:t>σπληνός</a:t>
            </a:r>
            <a:r>
              <a:rPr lang="el-GR" dirty="0" smtClean="0"/>
              <a:t>. </a:t>
            </a:r>
          </a:p>
          <a:p>
            <a:pPr>
              <a:buNone/>
            </a:pPr>
            <a:r>
              <a:rPr lang="el-GR" dirty="0" smtClean="0"/>
              <a:t>Μετά από </a:t>
            </a:r>
            <a:r>
              <a:rPr lang="el-GR" dirty="0" err="1" smtClean="0"/>
              <a:t>σπληνεκτομή</a:t>
            </a:r>
            <a:r>
              <a:rPr lang="el-GR" dirty="0" smtClean="0"/>
              <a:t>, ο κίνδυνος αναπτύξεως λοιμώξεως είναι περίπου 60 φορές μεγαλύτερος από ότι στα φυσιολογικά άτομα. Στο 1% περίπου των περιπτώσεων μετά από </a:t>
            </a:r>
            <a:r>
              <a:rPr lang="el-GR" dirty="0" err="1" smtClean="0"/>
              <a:t>σπληνεκτομή</a:t>
            </a:r>
            <a:r>
              <a:rPr lang="el-GR" dirty="0" smtClean="0"/>
              <a:t> αναπτύσσεται εξαιρετικά επικίνδυνη σήψη με σημαντική θνητότητα. Οι κίνδυνοι αυτοί είναι πολύ μεγαλύτεροι στα παιδιά και κυρίως τα δύο πρώτα χρόνια μετά τη </a:t>
            </a:r>
            <a:r>
              <a:rPr lang="el-GR" dirty="0" err="1" smtClean="0"/>
              <a:t>σπληνεκτομή</a:t>
            </a:r>
            <a:r>
              <a:rPr lang="el-GR" dirty="0" smtClean="0"/>
              <a:t>. Οι υπεύθυνοι μικροοργανισμοί για τα σηπτικά επεισόδια μετά τη </a:t>
            </a:r>
            <a:r>
              <a:rPr lang="el-GR" dirty="0" err="1" smtClean="0"/>
              <a:t>σπληνεκτομή</a:t>
            </a:r>
            <a:r>
              <a:rPr lang="el-GR" dirty="0" smtClean="0"/>
              <a:t> συνήθως είναι ο </a:t>
            </a:r>
            <a:r>
              <a:rPr lang="en-US" dirty="0" smtClean="0"/>
              <a:t>Streptococcus </a:t>
            </a:r>
            <a:r>
              <a:rPr lang="en-US" dirty="0" err="1" smtClean="0"/>
              <a:t>pneumoniae</a:t>
            </a:r>
            <a:r>
              <a:rPr lang="en-US" dirty="0" smtClean="0"/>
              <a:t>, o </a:t>
            </a:r>
            <a:r>
              <a:rPr lang="en-US" dirty="0" err="1" smtClean="0"/>
              <a:t>Haemophilus</a:t>
            </a:r>
            <a:r>
              <a:rPr lang="en-US" dirty="0" smtClean="0"/>
              <a:t> </a:t>
            </a:r>
            <a:r>
              <a:rPr lang="en-US" dirty="0" err="1" smtClean="0"/>
              <a:t>influenzae</a:t>
            </a:r>
            <a:r>
              <a:rPr lang="en-US" dirty="0" smtClean="0"/>
              <a:t> </a:t>
            </a:r>
            <a:r>
              <a:rPr lang="el-GR" dirty="0" smtClean="0"/>
              <a:t>και οι </a:t>
            </a:r>
            <a:r>
              <a:rPr lang="el-GR" dirty="0" err="1" smtClean="0"/>
              <a:t>Μηνιγγιτιδόκοκκοι</a:t>
            </a:r>
            <a:r>
              <a:rPr lang="el-GR" dirty="0" smtClean="0"/>
              <a:t>. Συνιστάται προφυλακτικός εμβολιασμός για την </a:t>
            </a:r>
            <a:r>
              <a:rPr lang="el-GR" dirty="0" err="1" smtClean="0"/>
              <a:t>πνευμονοκοκκική</a:t>
            </a:r>
            <a:r>
              <a:rPr lang="el-GR" dirty="0" smtClean="0"/>
              <a:t> σήψη σε όλους τους </a:t>
            </a:r>
            <a:r>
              <a:rPr lang="el-GR" dirty="0" err="1" smtClean="0"/>
              <a:t>σπληνεκτομηθέντες</a:t>
            </a:r>
            <a:r>
              <a:rPr lang="el-GR" dirty="0" smtClean="0"/>
              <a:t> ασθενείς, με τη χορήγηση ειδικού εμβολίου (</a:t>
            </a:r>
            <a:r>
              <a:rPr lang="en-US" dirty="0" smtClean="0"/>
              <a:t>Pneumococcal Vaccine Polyvalent </a:t>
            </a:r>
            <a:r>
              <a:rPr lang="en-US" dirty="0" err="1" smtClean="0"/>
              <a:t>Iniection</a:t>
            </a:r>
            <a:r>
              <a:rPr lang="en-US" dirty="0" smtClean="0"/>
              <a:t>) </a:t>
            </a:r>
            <a:r>
              <a:rPr lang="el-GR" dirty="0" smtClean="0"/>
              <a:t>που προφυλάσσει για 4-5 χρόνια. </a:t>
            </a:r>
          </a:p>
          <a:p>
            <a:pPr>
              <a:buNone/>
            </a:pPr>
            <a:r>
              <a:rPr lang="el-GR" dirty="0" smtClean="0"/>
              <a:t>Πολλοί συνιστούν και ταυτόχρονη μακροχρόνια, για τα δύο πρώτα χρόνια μετά τη </a:t>
            </a:r>
            <a:r>
              <a:rPr lang="el-GR" dirty="0" err="1" smtClean="0"/>
              <a:t>σπληνεκτομή</a:t>
            </a:r>
            <a:r>
              <a:rPr lang="el-GR" dirty="0" smtClean="0"/>
              <a:t>, χορήγηση πενικιλίνης, διότι, υποστηρίζουν ότι το εμβόλιο μπορεί να καλύψει ένα 80% των περιπτώσεων, οπότε το υπόλοιπο 20% χρειάζεται συμπληρωματική αγωγή. </a:t>
            </a:r>
          </a:p>
          <a:p>
            <a:pPr>
              <a:buNone/>
            </a:pPr>
            <a:r>
              <a:rPr lang="el-GR" dirty="0" smtClean="0"/>
              <a:t>Για το αιματολογικό πρόβλημα που δημιουργείται μετά από </a:t>
            </a:r>
            <a:r>
              <a:rPr lang="el-GR" dirty="0" err="1" smtClean="0"/>
              <a:t>σπληνεκτομή</a:t>
            </a:r>
            <a:r>
              <a:rPr lang="el-GR" dirty="0" smtClean="0"/>
              <a:t>, δημιουργείται </a:t>
            </a:r>
            <a:r>
              <a:rPr lang="el-GR" dirty="0" err="1" smtClean="0"/>
              <a:t>πολυκυτταραιμία</a:t>
            </a:r>
            <a:r>
              <a:rPr lang="el-GR" dirty="0" smtClean="0"/>
              <a:t> που αφορά κυρίως τα λευκά αιμοσφαίρια και τα αιμοπετάλια. Η αύξηση των αιμοπεταλίων προδιαθέτει σε θρομβώσεις και το γεγονός αρχίζει να αποκτά σημασία όταν ο αριθμός των αιμοπεταλίων υπερβεί το 1 εκατομμύριο, οπότε συνιστάται η χορήγηση </a:t>
            </a:r>
            <a:r>
              <a:rPr lang="el-GR" dirty="0" err="1" smtClean="0"/>
              <a:t>αντιαιμοπεταλικών</a:t>
            </a:r>
            <a:r>
              <a:rPr lang="el-GR" dirty="0" smtClean="0"/>
              <a:t> παραγόντων (π.χ. ασπιρίνης).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857256"/>
          </a:xfrm>
        </p:spPr>
        <p:txBody>
          <a:bodyPr>
            <a:normAutofit/>
          </a:bodyPr>
          <a:lstStyle/>
          <a:p>
            <a:pPr algn="ctr"/>
            <a:r>
              <a:rPr lang="el-GR" b="1" dirty="0" smtClean="0"/>
              <a:t>Διάγν</a:t>
            </a:r>
            <a:r>
              <a:rPr lang="el-GR" b="1" dirty="0" smtClean="0"/>
              <a:t>ωση</a:t>
            </a:r>
            <a:endParaRPr lang="el-GR" b="1" dirty="0"/>
          </a:p>
        </p:txBody>
      </p:sp>
      <p:sp>
        <p:nvSpPr>
          <p:cNvPr id="3" name="2 - Θέση περιεχομένου"/>
          <p:cNvSpPr>
            <a:spLocks noGrp="1"/>
          </p:cNvSpPr>
          <p:nvPr>
            <p:ph idx="1"/>
          </p:nvPr>
        </p:nvSpPr>
        <p:spPr>
          <a:xfrm>
            <a:off x="428596" y="1428736"/>
            <a:ext cx="8229600" cy="5000660"/>
          </a:xfrm>
        </p:spPr>
        <p:txBody>
          <a:bodyPr>
            <a:normAutofit fontScale="70000" lnSpcReduction="20000"/>
          </a:bodyPr>
          <a:lstStyle/>
          <a:p>
            <a:pPr marL="514350" indent="-514350" algn="just">
              <a:buNone/>
            </a:pPr>
            <a:r>
              <a:rPr lang="el-GR" dirty="0" smtClean="0"/>
              <a:t>Το </a:t>
            </a:r>
            <a:r>
              <a:rPr lang="el-GR" b="1" dirty="0" smtClean="0"/>
              <a:t>ιστορικό</a:t>
            </a:r>
            <a:r>
              <a:rPr lang="el-GR" dirty="0" smtClean="0"/>
              <a:t> παίζει μεγάλο ρόλο στη διάγνωση. Επίσης η επισκόπηση των εξωτερικών κακώσεων (εκδορές</a:t>
            </a:r>
            <a:r>
              <a:rPr lang="el-GR" dirty="0" smtClean="0"/>
              <a:t>, ανοικτά τραύματα). </a:t>
            </a:r>
          </a:p>
          <a:p>
            <a:pPr marL="514350" indent="-514350" algn="just">
              <a:buNone/>
            </a:pPr>
            <a:r>
              <a:rPr lang="el-GR" dirty="0" smtClean="0"/>
              <a:t>Σε </a:t>
            </a:r>
            <a:r>
              <a:rPr lang="el-GR" dirty="0" err="1" smtClean="0"/>
              <a:t>οπισθοπεριτοναϊκή</a:t>
            </a:r>
            <a:r>
              <a:rPr lang="el-GR" dirty="0" smtClean="0"/>
              <a:t> ρήξη του παγκρέατος και του δωδεκαδάκτυλου, όταν δεν συνοδεύονται από άλλες κακώσεις, ενώ υπάρχουν αρχικά έντονα υποκειμενικά ενοχλήματα (άλγος), τα αντικειμενικά ευρήματα είναι ελάχιστα επειδή δεν ερεθίζεται το τοιχωματικό περιτόναιο. Στην </a:t>
            </a:r>
            <a:r>
              <a:rPr lang="el-GR" dirty="0" err="1" smtClean="0"/>
              <a:t>ενδοπεριτοναϊκή</a:t>
            </a:r>
            <a:r>
              <a:rPr lang="el-GR" dirty="0" smtClean="0"/>
              <a:t> ρήξη τα ευρήματα της περιτονίτιδας με παραλυτικό ειλεό είναι κραυγαλέα από την αρχή. </a:t>
            </a:r>
          </a:p>
          <a:p>
            <a:pPr marL="514350" indent="-514350" algn="just">
              <a:buNone/>
            </a:pPr>
            <a:r>
              <a:rPr lang="el-GR" dirty="0" smtClean="0"/>
              <a:t>Η </a:t>
            </a:r>
            <a:r>
              <a:rPr lang="el-GR" b="1" dirty="0" err="1" smtClean="0"/>
              <a:t>αμυλάση</a:t>
            </a:r>
            <a:r>
              <a:rPr lang="el-GR" b="1" dirty="0" smtClean="0"/>
              <a:t> του ορού </a:t>
            </a:r>
            <a:r>
              <a:rPr lang="el-GR" dirty="0" smtClean="0"/>
              <a:t>είναι συνήθως αυξημένη αλλά σημασία έχουν οι επανειλημμένες μετρήσεις κάθε 2-3 ώρες, χωρίς να παραγνωρίζεται ότι η </a:t>
            </a:r>
            <a:r>
              <a:rPr lang="el-GR" dirty="0" err="1" smtClean="0"/>
              <a:t>αμυλάση</a:t>
            </a:r>
            <a:r>
              <a:rPr lang="el-GR" dirty="0" smtClean="0"/>
              <a:t> μπορεί να αυξηθεί και σε ρήξεις άλλων οργάνων (στόμαχος, δωδεκαδακτύλου, νήστιδα). </a:t>
            </a:r>
          </a:p>
          <a:p>
            <a:pPr marL="514350" indent="-514350" algn="just">
              <a:buNone/>
            </a:pPr>
            <a:r>
              <a:rPr lang="el-GR" dirty="0" smtClean="0"/>
              <a:t>Η </a:t>
            </a:r>
            <a:r>
              <a:rPr lang="el-GR" b="1" dirty="0" smtClean="0"/>
              <a:t>απλή ακτινογραφία </a:t>
            </a:r>
            <a:r>
              <a:rPr lang="el-GR" dirty="0" smtClean="0"/>
              <a:t>κοιλίας εκτός από τον παραλυτικό ειλεό μπορεί να αναδείξει </a:t>
            </a:r>
            <a:r>
              <a:rPr lang="el-GR" dirty="0" err="1" smtClean="0"/>
              <a:t>φυαλίδες</a:t>
            </a:r>
            <a:r>
              <a:rPr lang="el-GR" dirty="0" smtClean="0"/>
              <a:t> αέρα στον </a:t>
            </a:r>
            <a:r>
              <a:rPr lang="el-GR" dirty="0" err="1" smtClean="0"/>
              <a:t>οπισθοπεριτοναϊκό</a:t>
            </a:r>
            <a:r>
              <a:rPr lang="el-GR" dirty="0" smtClean="0"/>
              <a:t> χώρο από ρήξη του δωδεκαδακτύλου ή ελεύθερο </a:t>
            </a:r>
            <a:r>
              <a:rPr lang="el-GR" dirty="0" err="1" smtClean="0"/>
              <a:t>ενδοπεριτοναϊκό</a:t>
            </a:r>
            <a:r>
              <a:rPr lang="el-GR" dirty="0" smtClean="0"/>
              <a:t> αέρα. </a:t>
            </a:r>
          </a:p>
          <a:p>
            <a:pPr marL="514350" indent="-514350" algn="just">
              <a:buNone/>
            </a:pPr>
            <a:r>
              <a:rPr lang="el-GR" dirty="0" smtClean="0"/>
              <a:t>Με το </a:t>
            </a:r>
            <a:r>
              <a:rPr lang="el-GR" b="1" dirty="0" smtClean="0"/>
              <a:t>υπερηχογράφημα </a:t>
            </a:r>
            <a:r>
              <a:rPr lang="el-GR" dirty="0" smtClean="0"/>
              <a:t>μπορεί να φανεί η συνοδός παγκρεατίτιδα ύστερα από κάκωση. </a:t>
            </a:r>
          </a:p>
          <a:p>
            <a:pPr marL="514350" indent="-514350" algn="just">
              <a:buNone/>
            </a:pPr>
            <a:r>
              <a:rPr lang="el-GR" dirty="0" smtClean="0"/>
              <a:t>Η εξέταση που προσφέρεται περισσότερο για τη διαλεύκανση των κακώσεων των παγκρεατικών πόρων είναι η </a:t>
            </a:r>
            <a:r>
              <a:rPr lang="el-GR" b="1" dirty="0" smtClean="0"/>
              <a:t>ανάστροφη </a:t>
            </a:r>
            <a:r>
              <a:rPr lang="el-GR" b="1" dirty="0" err="1" smtClean="0"/>
              <a:t>χολαγγειοπαγκρεατογραφία</a:t>
            </a:r>
            <a:r>
              <a:rPr lang="el-GR" dirty="0" smtClean="0"/>
              <a:t>, αλλά μπορεί να γίνει μόνο σε ασθενείς με σταθεροποιημένη γενική κατάσταση.  </a:t>
            </a:r>
            <a:r>
              <a:rPr lang="el-GR" b="1" dirty="0" smtClean="0"/>
              <a:t>    </a:t>
            </a:r>
            <a:endParaRPr lang="el-GR" b="1" dirty="0" smtClean="0"/>
          </a:p>
          <a:p>
            <a:pPr marL="514350" indent="-514350" algn="just">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b="1" dirty="0" smtClean="0"/>
              <a:t>Θεραπεία </a:t>
            </a:r>
            <a:endParaRPr lang="el-GR" b="1" dirty="0"/>
          </a:p>
        </p:txBody>
      </p:sp>
      <p:sp>
        <p:nvSpPr>
          <p:cNvPr id="3" name="2 - Θέση περιεχομένου"/>
          <p:cNvSpPr>
            <a:spLocks noGrp="1"/>
          </p:cNvSpPr>
          <p:nvPr>
            <p:ph idx="1"/>
          </p:nvPr>
        </p:nvSpPr>
        <p:spPr>
          <a:xfrm>
            <a:off x="457200" y="1714488"/>
            <a:ext cx="8229600" cy="4610112"/>
          </a:xfrm>
        </p:spPr>
        <p:txBody>
          <a:bodyPr>
            <a:normAutofit fontScale="70000" lnSpcReduction="20000"/>
          </a:bodyPr>
          <a:lstStyle/>
          <a:p>
            <a:pPr algn="just"/>
            <a:r>
              <a:rPr lang="el-GR" dirty="0" smtClean="0"/>
              <a:t>Η </a:t>
            </a:r>
            <a:r>
              <a:rPr lang="el-GR" b="1" dirty="0" smtClean="0"/>
              <a:t>αντιμετώπιση του τραυματία </a:t>
            </a:r>
            <a:r>
              <a:rPr lang="el-GR" dirty="0" smtClean="0"/>
              <a:t>αρχίζει με γενικά μέτρα, όπως χορήγηση υγρών και αίματος ενδοφλεβίως, ο καθετηριασμός της ουροδόχου κύστεως και η τοποθέτηση </a:t>
            </a:r>
            <a:r>
              <a:rPr lang="el-GR" dirty="0" err="1" smtClean="0"/>
              <a:t>ρινογαστρικού</a:t>
            </a:r>
            <a:r>
              <a:rPr lang="el-GR" dirty="0" smtClean="0"/>
              <a:t> καθετήρα, αν υπάρχει υποψία ρήξεως του δωδεκαδακτύλου. Η χορήγηση αντιβιοτικών δεν είναι απαραίτητη από την αρχή. </a:t>
            </a:r>
          </a:p>
          <a:p>
            <a:pPr algn="just"/>
            <a:r>
              <a:rPr lang="el-GR" dirty="0" smtClean="0"/>
              <a:t>Όταν υπάρχει αιμορραγία από κάκωση μεγάλων αγγείων του </a:t>
            </a:r>
            <a:r>
              <a:rPr lang="el-GR" dirty="0" err="1" smtClean="0"/>
              <a:t>οπισθοπεριτοναϊκού</a:t>
            </a:r>
            <a:r>
              <a:rPr lang="el-GR" dirty="0" smtClean="0"/>
              <a:t> χώρου, η αντιμετώπιση της αιμορραγίας έχει προτεραιότητα. </a:t>
            </a:r>
          </a:p>
          <a:p>
            <a:pPr algn="just"/>
            <a:r>
              <a:rPr lang="el-GR" dirty="0" smtClean="0"/>
              <a:t>Οι </a:t>
            </a:r>
            <a:r>
              <a:rPr lang="el-GR" b="1" dirty="0" smtClean="0"/>
              <a:t>επιπλοκές</a:t>
            </a:r>
            <a:r>
              <a:rPr lang="el-GR" dirty="0" smtClean="0"/>
              <a:t> ύστερα από κάκωση του παγκρέατος ή και του δωδεκαδακτύλου είναι ποικίλες και πολύ σοβαρές. </a:t>
            </a:r>
            <a:r>
              <a:rPr lang="el-GR" dirty="0" smtClean="0"/>
              <a:t>Από τις πιο συχνές είναι η </a:t>
            </a:r>
            <a:r>
              <a:rPr lang="el-GR" dirty="0" err="1" smtClean="0"/>
              <a:t>μετατραυματική</a:t>
            </a:r>
            <a:r>
              <a:rPr lang="el-GR" dirty="0" smtClean="0"/>
              <a:t> </a:t>
            </a:r>
            <a:r>
              <a:rPr lang="el-GR" dirty="0" err="1" smtClean="0"/>
              <a:t>παγκρεατίτιτδα</a:t>
            </a:r>
            <a:r>
              <a:rPr lang="el-GR" dirty="0" smtClean="0"/>
              <a:t>, οι παγκρεατικές συλλογές (απόστημα, </a:t>
            </a:r>
            <a:r>
              <a:rPr lang="el-GR" dirty="0" err="1" smtClean="0"/>
              <a:t>ψευδοκύστες</a:t>
            </a:r>
            <a:r>
              <a:rPr lang="el-GR" dirty="0" smtClean="0"/>
              <a:t>), τα παγκρεατικά ή δωδεκαδακτυλικά συρίγγια, η στένωση του παγκρεατικού πόρου με επακόλουθο τη χρόνια παγκρεατίτιδα, ο σακχαρώδης διαβήτης και η οξεία αναπνευστική δυσχέρεια των ενηλίκων.</a:t>
            </a:r>
          </a:p>
          <a:p>
            <a:pPr algn="just"/>
            <a:r>
              <a:rPr lang="el-GR" dirty="0" smtClean="0"/>
              <a:t>Το </a:t>
            </a:r>
            <a:r>
              <a:rPr lang="el-GR" b="1" dirty="0" smtClean="0"/>
              <a:t>ποσοστό θνητότητας </a:t>
            </a:r>
            <a:r>
              <a:rPr lang="el-GR" dirty="0" smtClean="0"/>
              <a:t>σε παγκρεατικές και δωδεκαδακτυλικές κακώσεις εξαρτάται από το ποσό της απώλειας αίματος κατά τον τραυματισμό και από τις συνυπάρχουσες κακώσεις. Η συνύπαρξη ρήξεως κοίλου σπλάγχνου ανεβάσει πολύ το ποσοστό των σηπτικών επιπλοκών, που είναι η δεύτερη αιτία θανάτου μετά την αιμορραγική καταπληξία. Η θνητότητα στις κακώσεις του παγκρέατος παραμένει ακόμα και σήμερα στο 25%.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8229600" cy="642942"/>
          </a:xfrm>
        </p:spPr>
        <p:txBody>
          <a:bodyPr>
            <a:normAutofit fontScale="90000"/>
          </a:bodyPr>
          <a:lstStyle/>
          <a:p>
            <a:pPr algn="ctr"/>
            <a:r>
              <a:rPr lang="el-GR" sz="5400" b="1" dirty="0" smtClean="0"/>
              <a:t/>
            </a:r>
            <a:br>
              <a:rPr lang="el-GR" sz="5400" b="1" dirty="0" smtClean="0"/>
            </a:br>
            <a:r>
              <a:rPr lang="el-GR" sz="5400" b="1" dirty="0" smtClean="0"/>
              <a:t>Νεοπλάσματα</a:t>
            </a:r>
            <a:endParaRPr lang="el-GR" sz="3300" dirty="0"/>
          </a:p>
        </p:txBody>
      </p:sp>
      <p:sp>
        <p:nvSpPr>
          <p:cNvPr id="3" name="2 - Θέση περιεχομένου"/>
          <p:cNvSpPr>
            <a:spLocks noGrp="1"/>
          </p:cNvSpPr>
          <p:nvPr>
            <p:ph idx="1"/>
          </p:nvPr>
        </p:nvSpPr>
        <p:spPr/>
        <p:txBody>
          <a:bodyPr/>
          <a:lstStyle/>
          <a:p>
            <a:pPr>
              <a:buNone/>
            </a:pPr>
            <a:r>
              <a:rPr lang="el-GR" dirty="0" smtClean="0"/>
              <a:t>Τα νεοπλάσματα παγκρέατος μπορεί να διακριθούν σε δύο μεγάλες κατηγορίες:</a:t>
            </a:r>
          </a:p>
          <a:p>
            <a:pPr>
              <a:buNone/>
            </a:pPr>
            <a:endParaRPr lang="el-GR" dirty="0" smtClean="0"/>
          </a:p>
          <a:p>
            <a:pPr marL="514350" indent="-514350">
              <a:buFont typeface="+mj-lt"/>
              <a:buAutoNum type="arabicPeriod"/>
            </a:pPr>
            <a:r>
              <a:rPr lang="el-GR" b="1" dirty="0" smtClean="0"/>
              <a:t>Της εξωκρινούς μοίρας (καλοήθη και κακοήθη)</a:t>
            </a:r>
          </a:p>
          <a:p>
            <a:pPr marL="514350" indent="-514350">
              <a:buFont typeface="+mj-lt"/>
              <a:buAutoNum type="arabicPeriod"/>
            </a:pPr>
            <a:r>
              <a:rPr lang="el-GR" b="1" dirty="0" smtClean="0"/>
              <a:t>Της </a:t>
            </a:r>
            <a:r>
              <a:rPr lang="el-GR" b="1" dirty="0" err="1" smtClean="0"/>
              <a:t>εκδοκρινούς</a:t>
            </a:r>
            <a:r>
              <a:rPr lang="el-GR" b="1" dirty="0" smtClean="0"/>
              <a:t> μοίρας</a:t>
            </a:r>
          </a:p>
          <a:p>
            <a:pPr marL="514350" indent="-514350">
              <a:buFont typeface="+mj-lt"/>
              <a:buAutoNum type="arabicPeriod"/>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857256"/>
          </a:xfrm>
        </p:spPr>
        <p:txBody>
          <a:bodyPr>
            <a:normAutofit/>
          </a:bodyPr>
          <a:lstStyle/>
          <a:p>
            <a:pPr marL="514350" indent="-514350" algn="ctr"/>
            <a:r>
              <a:rPr lang="el-GR" sz="4800" b="1" dirty="0" smtClean="0"/>
              <a:t>Νεοπλάσματα</a:t>
            </a:r>
            <a:endParaRPr lang="el-GR" sz="4800" b="1" dirty="0" smtClean="0"/>
          </a:p>
        </p:txBody>
      </p:sp>
      <p:sp>
        <p:nvSpPr>
          <p:cNvPr id="3" name="2 - Θέση περιεχομένου"/>
          <p:cNvSpPr>
            <a:spLocks noGrp="1"/>
          </p:cNvSpPr>
          <p:nvPr>
            <p:ph idx="1"/>
          </p:nvPr>
        </p:nvSpPr>
        <p:spPr/>
        <p:txBody>
          <a:bodyPr>
            <a:normAutofit/>
          </a:bodyPr>
          <a:lstStyle/>
          <a:p>
            <a:pPr marL="571500" indent="-571500">
              <a:buFont typeface="+mj-lt"/>
              <a:buAutoNum type="romanLcPeriod"/>
            </a:pPr>
            <a:endParaRPr lang="el-GR" dirty="0" smtClean="0"/>
          </a:p>
          <a:p>
            <a:pPr marL="571500" indent="-571500">
              <a:buNone/>
            </a:pPr>
            <a:endParaRPr lang="el-GR" dirty="0" smtClean="0"/>
          </a:p>
          <a:p>
            <a:pPr>
              <a:buNone/>
            </a:pPr>
            <a:endParaRPr lang="el-GR" dirty="0"/>
          </a:p>
        </p:txBody>
      </p:sp>
      <p:pic>
        <p:nvPicPr>
          <p:cNvPr id="1027" name="Picture 3" descr="C:\Users\PC\Downloads\202210211104_page-0001.jpg"/>
          <p:cNvPicPr>
            <a:picLocks noChangeAspect="1" noChangeArrowheads="1"/>
          </p:cNvPicPr>
          <p:nvPr/>
        </p:nvPicPr>
        <p:blipFill>
          <a:blip r:embed="rId2"/>
          <a:srcRect/>
          <a:stretch>
            <a:fillRect/>
          </a:stretch>
        </p:blipFill>
        <p:spPr bwMode="auto">
          <a:xfrm>
            <a:off x="571472" y="1857864"/>
            <a:ext cx="8143932" cy="442865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1000132"/>
          </a:xfrm>
        </p:spPr>
        <p:txBody>
          <a:bodyPr>
            <a:normAutofit fontScale="90000"/>
          </a:bodyPr>
          <a:lstStyle/>
          <a:p>
            <a:pPr algn="ctr"/>
            <a:r>
              <a:rPr lang="el-GR" dirty="0"/>
              <a:t>	</a:t>
            </a:r>
            <a:r>
              <a:rPr lang="el-GR" dirty="0" smtClean="0"/>
              <a:t>	</a:t>
            </a:r>
            <a:r>
              <a:rPr lang="el-GR" b="1" dirty="0" smtClean="0"/>
              <a:t/>
            </a:r>
            <a:br>
              <a:rPr lang="el-GR" b="1" dirty="0" smtClean="0"/>
            </a:br>
            <a:r>
              <a:rPr lang="el-GR" sz="4000" b="1" dirty="0" smtClean="0"/>
              <a:t>Κακοήθη Νεοπλάσματα </a:t>
            </a:r>
            <a:br>
              <a:rPr lang="el-GR" sz="4000" b="1" dirty="0" smtClean="0"/>
            </a:br>
            <a:r>
              <a:rPr lang="el-GR" sz="4000" b="1" dirty="0" smtClean="0"/>
              <a:t>εξωκρινούς μοίρας</a:t>
            </a:r>
            <a:endParaRPr lang="el-GR" sz="4000" dirty="0"/>
          </a:p>
        </p:txBody>
      </p:sp>
      <p:sp>
        <p:nvSpPr>
          <p:cNvPr id="3" name="2 - Θέση περιεχομένου"/>
          <p:cNvSpPr>
            <a:spLocks noGrp="1"/>
          </p:cNvSpPr>
          <p:nvPr>
            <p:ph idx="1"/>
          </p:nvPr>
        </p:nvSpPr>
        <p:spPr>
          <a:xfrm>
            <a:off x="457200" y="1714488"/>
            <a:ext cx="8229600" cy="4411675"/>
          </a:xfrm>
        </p:spPr>
        <p:txBody>
          <a:bodyPr>
            <a:normAutofit/>
          </a:bodyPr>
          <a:lstStyle/>
          <a:p>
            <a:pPr>
              <a:buNone/>
            </a:pPr>
            <a:r>
              <a:rPr lang="el-GR" dirty="0" smtClean="0"/>
              <a:t>Το 90% είναι </a:t>
            </a:r>
            <a:r>
              <a:rPr lang="el-GR" dirty="0" err="1" smtClean="0"/>
              <a:t>αδενοκαρκινώματα</a:t>
            </a:r>
            <a:r>
              <a:rPr lang="el-GR" dirty="0" smtClean="0"/>
              <a:t> που προέρχονται από κύτταρα των πόρων. Τα 2/3 από αυτά εντοπίζονται στην κεφαλή. Λιγότερο συχνά νεοπλάσματα είναι το </a:t>
            </a:r>
            <a:r>
              <a:rPr lang="el-GR" dirty="0" err="1" smtClean="0"/>
              <a:t>κυσταδενοκαρκίνωμα</a:t>
            </a:r>
            <a:r>
              <a:rPr lang="el-GR" dirty="0" smtClean="0"/>
              <a:t> και το </a:t>
            </a:r>
            <a:r>
              <a:rPr lang="el-GR" dirty="0" err="1" smtClean="0"/>
              <a:t>λοβιακό</a:t>
            </a:r>
            <a:r>
              <a:rPr lang="el-GR" dirty="0" smtClean="0"/>
              <a:t> καρκίνωμα. </a:t>
            </a:r>
          </a:p>
          <a:p>
            <a:pPr>
              <a:buNone/>
            </a:pPr>
            <a:endParaRPr lang="el-G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57166"/>
            <a:ext cx="8229600" cy="642942"/>
          </a:xfrm>
        </p:spPr>
        <p:txBody>
          <a:bodyPr>
            <a:normAutofit fontScale="90000"/>
          </a:bodyPr>
          <a:lstStyle/>
          <a:p>
            <a:pPr algn="ctr"/>
            <a:r>
              <a:rPr lang="el-GR" b="1" dirty="0" smtClean="0"/>
              <a:t/>
            </a:r>
            <a:br>
              <a:rPr lang="el-GR" b="1" dirty="0" smtClean="0"/>
            </a:br>
            <a:r>
              <a:rPr lang="en-US" sz="3300" b="1" dirty="0" err="1" smtClean="0"/>
              <a:t>i</a:t>
            </a:r>
            <a:r>
              <a:rPr lang="en-US" sz="3300" b="1" dirty="0" smtClean="0"/>
              <a:t>)</a:t>
            </a:r>
            <a:r>
              <a:rPr lang="en-US" b="1" dirty="0" smtClean="0"/>
              <a:t> </a:t>
            </a:r>
            <a:r>
              <a:rPr lang="el-GR" sz="3300" b="1" dirty="0" err="1" smtClean="0"/>
              <a:t>Περιληκυθικά</a:t>
            </a:r>
            <a:r>
              <a:rPr lang="el-GR" sz="3300" b="1" dirty="0" smtClean="0"/>
              <a:t> </a:t>
            </a:r>
            <a:r>
              <a:rPr lang="el-GR" sz="3300" b="1" dirty="0" err="1" smtClean="0"/>
              <a:t>αδενοκαρκινώματα</a:t>
            </a:r>
            <a:endParaRPr lang="el-GR" sz="3300" dirty="0"/>
          </a:p>
        </p:txBody>
      </p:sp>
      <p:sp>
        <p:nvSpPr>
          <p:cNvPr id="3" name="2 - Θέση περιεχομένου"/>
          <p:cNvSpPr>
            <a:spLocks noGrp="1"/>
          </p:cNvSpPr>
          <p:nvPr>
            <p:ph idx="1"/>
          </p:nvPr>
        </p:nvSpPr>
        <p:spPr>
          <a:xfrm>
            <a:off x="457200" y="1214422"/>
            <a:ext cx="8229600" cy="5429288"/>
          </a:xfrm>
        </p:spPr>
        <p:txBody>
          <a:bodyPr>
            <a:normAutofit fontScale="55000" lnSpcReduction="20000"/>
          </a:bodyPr>
          <a:lstStyle/>
          <a:p>
            <a:pPr algn="just">
              <a:buNone/>
            </a:pPr>
            <a:r>
              <a:rPr lang="el-GR" dirty="0" smtClean="0"/>
              <a:t>Στην κεφαλή του παγκρέατος και περί το φύμα του </a:t>
            </a:r>
            <a:r>
              <a:rPr lang="en-US" dirty="0" err="1" smtClean="0"/>
              <a:t>Vater</a:t>
            </a:r>
            <a:r>
              <a:rPr lang="en-US" dirty="0" smtClean="0"/>
              <a:t> </a:t>
            </a:r>
            <a:r>
              <a:rPr lang="el-GR" dirty="0" smtClean="0"/>
              <a:t>αναπτύσσεται μια ομάδα </a:t>
            </a:r>
            <a:r>
              <a:rPr lang="el-GR" dirty="0" err="1" smtClean="0"/>
              <a:t>αδενοκαρκινωμάτων</a:t>
            </a:r>
            <a:r>
              <a:rPr lang="el-GR" dirty="0" smtClean="0"/>
              <a:t>. </a:t>
            </a:r>
            <a:endParaRPr lang="el-GR" dirty="0" smtClean="0"/>
          </a:p>
          <a:p>
            <a:pPr algn="just">
              <a:buNone/>
            </a:pPr>
            <a:r>
              <a:rPr lang="el-GR" dirty="0" smtClean="0"/>
              <a:t>Τα νεοπλάσματα αυτά είναι:</a:t>
            </a:r>
          </a:p>
          <a:p>
            <a:pPr marL="514350" indent="-514350" algn="just">
              <a:buFont typeface="+mj-lt"/>
              <a:buAutoNum type="arabicPeriod"/>
            </a:pPr>
            <a:r>
              <a:rPr lang="el-GR" dirty="0" smtClean="0"/>
              <a:t>Της κεφαλής του παγκρέατος</a:t>
            </a:r>
          </a:p>
          <a:p>
            <a:pPr marL="514350" indent="-514350" algn="just">
              <a:buFont typeface="+mj-lt"/>
              <a:buAutoNum type="arabicPeriod"/>
            </a:pPr>
            <a:r>
              <a:rPr lang="el-GR" dirty="0" smtClean="0"/>
              <a:t>Του φύματος του </a:t>
            </a:r>
            <a:r>
              <a:rPr lang="en-US" dirty="0" err="1" smtClean="0"/>
              <a:t>Vater</a:t>
            </a:r>
            <a:endParaRPr lang="en-US" dirty="0" smtClean="0"/>
          </a:p>
          <a:p>
            <a:pPr marL="514350" indent="-514350" algn="just">
              <a:buFont typeface="+mj-lt"/>
              <a:buAutoNum type="arabicPeriod"/>
            </a:pPr>
            <a:r>
              <a:rPr lang="el-GR" dirty="0" smtClean="0"/>
              <a:t>Του τελικού τμήματος του χοληδόχου πόρου</a:t>
            </a:r>
          </a:p>
          <a:p>
            <a:pPr marL="514350" indent="-514350" algn="just">
              <a:buFont typeface="+mj-lt"/>
              <a:buAutoNum type="arabicPeriod"/>
            </a:pPr>
            <a:r>
              <a:rPr lang="el-GR" dirty="0" smtClean="0"/>
              <a:t>Του δωδεκαδακτύλου</a:t>
            </a:r>
          </a:p>
          <a:p>
            <a:pPr marL="514350" indent="-514350" algn="just">
              <a:buNone/>
            </a:pPr>
            <a:r>
              <a:rPr lang="el-GR" dirty="0" smtClean="0"/>
              <a:t>Το 85% αυτών προέρχονται από το πάγκρεας, το 10% από το φύμα του </a:t>
            </a:r>
            <a:r>
              <a:rPr lang="en-US" dirty="0" err="1" smtClean="0"/>
              <a:t>Vater</a:t>
            </a:r>
            <a:r>
              <a:rPr lang="en-US" dirty="0" smtClean="0"/>
              <a:t> </a:t>
            </a:r>
            <a:r>
              <a:rPr lang="el-GR" dirty="0" smtClean="0"/>
              <a:t>και ανά 5% από το χοληδόχο πόρο και το δωδεκαδάκτυλο.</a:t>
            </a:r>
          </a:p>
          <a:p>
            <a:pPr marL="514350" indent="-514350" algn="just">
              <a:buNone/>
            </a:pPr>
            <a:r>
              <a:rPr lang="el-GR" b="1" i="1" u="sng" dirty="0" smtClean="0"/>
              <a:t>Κλινικές εκδηλώσεις</a:t>
            </a:r>
          </a:p>
          <a:p>
            <a:pPr marL="514350" indent="-514350" algn="just">
              <a:buNone/>
            </a:pPr>
            <a:r>
              <a:rPr lang="el-GR" dirty="0" smtClean="0"/>
              <a:t>Το 75% των ασθενών παρουσιάζει τα ακόλουθα </a:t>
            </a:r>
            <a:r>
              <a:rPr lang="el-GR" dirty="0" err="1" smtClean="0"/>
              <a:t>τρια</a:t>
            </a:r>
            <a:r>
              <a:rPr lang="el-GR" dirty="0" smtClean="0"/>
              <a:t> συμπτώματα:</a:t>
            </a:r>
          </a:p>
          <a:p>
            <a:pPr marL="514350" indent="-514350" algn="just">
              <a:buFont typeface="+mj-lt"/>
              <a:buAutoNum type="arabicPeriod"/>
            </a:pPr>
            <a:r>
              <a:rPr lang="el-GR" dirty="0" smtClean="0"/>
              <a:t> Ίκτερος</a:t>
            </a:r>
          </a:p>
          <a:p>
            <a:pPr marL="514350" indent="-514350" algn="just">
              <a:buFont typeface="+mj-lt"/>
              <a:buAutoNum type="arabicPeriod"/>
            </a:pPr>
            <a:r>
              <a:rPr lang="el-GR" dirty="0" smtClean="0"/>
              <a:t>Απώλεια βάρους</a:t>
            </a:r>
          </a:p>
          <a:p>
            <a:pPr marL="514350" indent="-514350" algn="just">
              <a:buFont typeface="+mj-lt"/>
              <a:buAutoNum type="arabicPeriod"/>
            </a:pPr>
            <a:r>
              <a:rPr lang="el-GR" dirty="0" smtClean="0"/>
              <a:t>Άλγος το οποίο εντοπίζεται στο </a:t>
            </a:r>
            <a:r>
              <a:rPr lang="el-GR" dirty="0" err="1" smtClean="0"/>
              <a:t>επιγάστριο</a:t>
            </a:r>
            <a:r>
              <a:rPr lang="el-GR" dirty="0" smtClean="0"/>
              <a:t>, επεκτείνεται στο δεξιό υποχόνδριο και μπορεί να αντανακλά προς την οσφυϊκή χώρα. </a:t>
            </a:r>
          </a:p>
          <a:p>
            <a:pPr marL="514350" indent="-514350" algn="just">
              <a:buNone/>
            </a:pPr>
            <a:r>
              <a:rPr lang="el-GR" dirty="0" err="1" smtClean="0"/>
              <a:t>Συνοδά</a:t>
            </a:r>
            <a:r>
              <a:rPr lang="el-GR" dirty="0" smtClean="0"/>
              <a:t> συμπτώματα είναι η ανορεξία και η αδυναμία.</a:t>
            </a:r>
          </a:p>
          <a:p>
            <a:pPr marL="514350" indent="-514350" algn="just">
              <a:buNone/>
            </a:pPr>
            <a:r>
              <a:rPr lang="el-GR" dirty="0" smtClean="0"/>
              <a:t>Στην κλινική εξέταση μπορεί να εντοπίσουμε άλγος στην εν τω </a:t>
            </a:r>
            <a:r>
              <a:rPr lang="el-GR" dirty="0" err="1" smtClean="0"/>
              <a:t>βάθει</a:t>
            </a:r>
            <a:r>
              <a:rPr lang="el-GR" dirty="0" smtClean="0"/>
              <a:t> πίεση του </a:t>
            </a:r>
            <a:r>
              <a:rPr lang="el-GR" dirty="0" err="1" smtClean="0"/>
              <a:t>επιγαστρίου</a:t>
            </a:r>
            <a:r>
              <a:rPr lang="el-GR" dirty="0" smtClean="0"/>
              <a:t>, </a:t>
            </a:r>
            <a:r>
              <a:rPr lang="el-GR" dirty="0" err="1" smtClean="0"/>
              <a:t>μεγαλοηπατία</a:t>
            </a:r>
            <a:r>
              <a:rPr lang="el-GR" dirty="0" smtClean="0"/>
              <a:t> και ψηλαφητή χοληδόχο κύστη. Το σημείο </a:t>
            </a:r>
            <a:r>
              <a:rPr lang="en-US" dirty="0" smtClean="0"/>
              <a:t>Courvoisier </a:t>
            </a:r>
            <a:r>
              <a:rPr lang="el-GR" dirty="0" smtClean="0"/>
              <a:t>είναι ψηλαφητή χοληδόχος κύστη με ίκτερο, συνήθως ανώδυνο.</a:t>
            </a:r>
          </a:p>
          <a:p>
            <a:pPr marL="514350" indent="-514350" algn="just">
              <a:buNone/>
            </a:pPr>
            <a:r>
              <a:rPr lang="el-GR" b="1" i="1" u="sng" dirty="0" smtClean="0"/>
              <a:t>Εργαστηριακά ευρήματα </a:t>
            </a:r>
          </a:p>
          <a:p>
            <a:pPr marL="514350" indent="-514350" algn="just">
              <a:buNone/>
            </a:pPr>
            <a:r>
              <a:rPr lang="el-GR" b="1" dirty="0" smtClean="0"/>
              <a:t> </a:t>
            </a:r>
            <a:r>
              <a:rPr lang="el-GR" i="1" dirty="0" smtClean="0"/>
              <a:t>Ηπατική βιολογία: </a:t>
            </a:r>
            <a:r>
              <a:rPr lang="el-GR" dirty="0" smtClean="0"/>
              <a:t>αύξηση της τιμής της </a:t>
            </a:r>
            <a:r>
              <a:rPr lang="el-GR" dirty="0" err="1" smtClean="0"/>
              <a:t>χολερυθρίνης</a:t>
            </a:r>
            <a:r>
              <a:rPr lang="el-GR" dirty="0" smtClean="0"/>
              <a:t>, της αλκαλικής </a:t>
            </a:r>
            <a:r>
              <a:rPr lang="el-GR" dirty="0" err="1" smtClean="0"/>
              <a:t>φωσφστάσης</a:t>
            </a:r>
            <a:r>
              <a:rPr lang="el-GR" dirty="0" smtClean="0"/>
              <a:t> καθώς και των ηπατικών </a:t>
            </a:r>
            <a:r>
              <a:rPr lang="el-GR" dirty="0" err="1" smtClean="0"/>
              <a:t>τρανσαμινασών</a:t>
            </a:r>
            <a:r>
              <a:rPr lang="el-GR" dirty="0" smtClean="0"/>
              <a:t>.</a:t>
            </a:r>
          </a:p>
          <a:p>
            <a:pPr marL="514350" indent="-514350" algn="just">
              <a:buNone/>
            </a:pPr>
            <a:r>
              <a:rPr lang="el-GR" b="1" i="1" u="sng" dirty="0" smtClean="0"/>
              <a:t>Καρκινικοί δείκτες: </a:t>
            </a:r>
            <a:r>
              <a:rPr lang="el-GR" dirty="0" smtClean="0"/>
              <a:t>διάφοροι δείκτες μπορεί να ευρεθούν αυξημένοι, όπως το </a:t>
            </a:r>
            <a:r>
              <a:rPr lang="el-GR" dirty="0" err="1" smtClean="0"/>
              <a:t>καρκινοεμβρυϊκό</a:t>
            </a:r>
            <a:r>
              <a:rPr lang="el-GR" dirty="0" smtClean="0"/>
              <a:t> αντιγόνο (</a:t>
            </a:r>
            <a:r>
              <a:rPr lang="en-US" dirty="0" smtClean="0"/>
              <a:t>CEA)</a:t>
            </a:r>
            <a:r>
              <a:rPr lang="el-GR" dirty="0" smtClean="0"/>
              <a:t>, η </a:t>
            </a:r>
            <a:r>
              <a:rPr lang="en-US" dirty="0" smtClean="0"/>
              <a:t>alpha-</a:t>
            </a:r>
            <a:r>
              <a:rPr lang="el-GR" dirty="0" smtClean="0"/>
              <a:t>εμβρυϊκή σφαιρίνη (</a:t>
            </a:r>
            <a:r>
              <a:rPr lang="en-US" dirty="0" smtClean="0"/>
              <a:t>AFP)</a:t>
            </a:r>
            <a:r>
              <a:rPr lang="el-GR" dirty="0" smtClean="0"/>
              <a:t>, το παγκρεατικό </a:t>
            </a:r>
            <a:r>
              <a:rPr lang="el-GR" dirty="0" err="1" smtClean="0"/>
              <a:t>ογκοεμβρυϊκό</a:t>
            </a:r>
            <a:r>
              <a:rPr lang="el-GR" dirty="0" smtClean="0"/>
              <a:t> αντιγόνο </a:t>
            </a:r>
            <a:r>
              <a:rPr lang="en-US" dirty="0" smtClean="0"/>
              <a:t>(POA).</a:t>
            </a:r>
          </a:p>
          <a:p>
            <a:pPr marL="514350" indent="-514350" algn="just">
              <a:buNone/>
            </a:pPr>
            <a:r>
              <a:rPr lang="el-GR" dirty="0" smtClean="0"/>
              <a:t>Προς το παρόν ο πλέον εύχρηστος δείκτης είναι το </a:t>
            </a:r>
            <a:r>
              <a:rPr lang="en-US" dirty="0" smtClean="0"/>
              <a:t>CA 19-9 </a:t>
            </a:r>
            <a:r>
              <a:rPr lang="el-GR" dirty="0" smtClean="0"/>
              <a:t>το οποίο όμως έχει ευαισθησία που δεν υπερβαίνει το 80%. Η ειδικότητά του είναι 90%, διότι υπάρχουν και άλλοι καρκίνοι (στομάχου, </a:t>
            </a:r>
            <a:r>
              <a:rPr lang="el-GR" dirty="0" err="1" smtClean="0"/>
              <a:t>παχέος</a:t>
            </a:r>
            <a:r>
              <a:rPr lang="el-GR" dirty="0" smtClean="0"/>
              <a:t>) που αυξάνουν την τιμή του.</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438896"/>
          </a:xfrm>
        </p:spPr>
        <p:txBody>
          <a:bodyPr>
            <a:normAutofit fontScale="90000"/>
          </a:bodyPr>
          <a:lstStyle/>
          <a:p>
            <a:pPr algn="ctr"/>
            <a:r>
              <a:rPr lang="el-GR" sz="2800" b="1" dirty="0" smtClean="0"/>
              <a:t/>
            </a:r>
            <a:br>
              <a:rPr lang="el-GR" sz="2800" b="1" dirty="0" smtClean="0"/>
            </a:br>
            <a:r>
              <a:rPr lang="el-GR" sz="3200" b="1" dirty="0" err="1" smtClean="0"/>
              <a:t>Περιληκυθικά</a:t>
            </a:r>
            <a:r>
              <a:rPr lang="el-GR" sz="3200" b="1" dirty="0" smtClean="0"/>
              <a:t> </a:t>
            </a:r>
            <a:r>
              <a:rPr lang="el-GR" sz="3200" b="1" dirty="0" err="1" smtClean="0"/>
              <a:t>αδενοκαρκινώματα</a:t>
            </a:r>
            <a:endParaRPr lang="el-GR" sz="3000" dirty="0"/>
          </a:p>
        </p:txBody>
      </p:sp>
      <p:sp>
        <p:nvSpPr>
          <p:cNvPr id="3" name="2 - Θέση περιεχομένου"/>
          <p:cNvSpPr>
            <a:spLocks noGrp="1"/>
          </p:cNvSpPr>
          <p:nvPr>
            <p:ph idx="1"/>
          </p:nvPr>
        </p:nvSpPr>
        <p:spPr>
          <a:xfrm>
            <a:off x="457200" y="1571612"/>
            <a:ext cx="8229600" cy="4929222"/>
          </a:xfrm>
        </p:spPr>
        <p:txBody>
          <a:bodyPr>
            <a:normAutofit fontScale="70000" lnSpcReduction="20000"/>
          </a:bodyPr>
          <a:lstStyle/>
          <a:p>
            <a:pPr algn="just">
              <a:buNone/>
            </a:pPr>
            <a:r>
              <a:rPr lang="el-GR" b="1" i="1" u="sng" dirty="0" smtClean="0"/>
              <a:t>Ακτινολογικές εξετάσεις</a:t>
            </a:r>
          </a:p>
          <a:p>
            <a:pPr algn="just">
              <a:buNone/>
            </a:pPr>
            <a:r>
              <a:rPr lang="el-GR" dirty="0" smtClean="0"/>
              <a:t>Οι σύγχρονες απεικονιστικές μέθοδοι βοηθούν στη διάγνωση της παθήσεως.</a:t>
            </a:r>
          </a:p>
          <a:p>
            <a:pPr marL="514350" indent="-514350" algn="just">
              <a:buFont typeface="+mj-lt"/>
              <a:buAutoNum type="arabicPeriod"/>
            </a:pPr>
            <a:r>
              <a:rPr lang="el-GR" dirty="0" smtClean="0"/>
              <a:t>Υπέρηχοι. Η μέθοδος έχει ευαισθησία 70% και ειδικότητα 95%.</a:t>
            </a:r>
          </a:p>
          <a:p>
            <a:pPr marL="514350" indent="-514350" algn="just">
              <a:buFont typeface="+mj-lt"/>
              <a:buAutoNum type="arabicPeriod"/>
            </a:pPr>
            <a:r>
              <a:rPr lang="el-GR" dirty="0" smtClean="0"/>
              <a:t>Αξονική υπολογιστική τομογραφία. Η μέθοδος έχει ευαισθησία 85% και ειδικότητα 95%. Μικρές μεταστάσεις στο ήπαρ ή και τους λεμφαδένες </a:t>
            </a:r>
            <a:r>
              <a:rPr lang="el-GR" dirty="0" err="1" smtClean="0"/>
              <a:t>εφ’όσον</a:t>
            </a:r>
            <a:r>
              <a:rPr lang="el-GR" dirty="0" smtClean="0"/>
              <a:t> έχουν διάμετρο &gt;1,5</a:t>
            </a:r>
            <a:r>
              <a:rPr lang="en-US" dirty="0" smtClean="0"/>
              <a:t>cm</a:t>
            </a:r>
            <a:r>
              <a:rPr lang="el-GR" dirty="0" smtClean="0"/>
              <a:t>, καθώς η διάταση του παγκρεατικού πόρου, μπορεί να απεικονισθούν. </a:t>
            </a:r>
          </a:p>
          <a:p>
            <a:pPr marL="514350" indent="-514350" algn="just">
              <a:buFont typeface="+mj-lt"/>
              <a:buAutoNum type="arabicPeriod"/>
            </a:pPr>
            <a:r>
              <a:rPr lang="el-GR" dirty="0" smtClean="0"/>
              <a:t>Μαγνητική τομογραφία. </a:t>
            </a:r>
          </a:p>
          <a:p>
            <a:pPr marL="514350" indent="-514350" algn="just">
              <a:buFont typeface="+mj-lt"/>
              <a:buAutoNum type="arabicPeriod"/>
            </a:pPr>
            <a:r>
              <a:rPr lang="el-GR" dirty="0" smtClean="0"/>
              <a:t>Ενδοσκοπική ανάστροφη </a:t>
            </a:r>
            <a:r>
              <a:rPr lang="el-GR" dirty="0" err="1" smtClean="0"/>
              <a:t>χολαγγειο</a:t>
            </a:r>
            <a:r>
              <a:rPr lang="el-GR" dirty="0" smtClean="0"/>
              <a:t>-</a:t>
            </a:r>
            <a:r>
              <a:rPr lang="el-GR" dirty="0" err="1" smtClean="0"/>
              <a:t>παγκρεατογραφία</a:t>
            </a:r>
            <a:r>
              <a:rPr lang="el-GR" dirty="0" smtClean="0"/>
              <a:t> (</a:t>
            </a:r>
            <a:r>
              <a:rPr lang="en-US" dirty="0" smtClean="0"/>
              <a:t>FRCP). </a:t>
            </a:r>
            <a:r>
              <a:rPr lang="el-GR" dirty="0" smtClean="0"/>
              <a:t>Η μέθοδος εφόσον </a:t>
            </a:r>
            <a:r>
              <a:rPr lang="el-GR" dirty="0" err="1" smtClean="0"/>
              <a:t>καθετηριασθεί</a:t>
            </a:r>
            <a:r>
              <a:rPr lang="el-GR" dirty="0" smtClean="0"/>
              <a:t> το φύμα του </a:t>
            </a:r>
            <a:r>
              <a:rPr lang="en-US" dirty="0" err="1" smtClean="0"/>
              <a:t>Vater</a:t>
            </a:r>
            <a:r>
              <a:rPr lang="el-GR" dirty="0" smtClean="0"/>
              <a:t>, παρέχει πλήρη απεικόνιση του χοληφόρου δένδρου και βοηθά στην εκτίμηση της εκτάσεως της νόσου. Επίσης έχει το πλεονέκτημα ότι μπορεί να ληφθεί βιοψία ή κυτταρολογική και να έχουμε ιστολογική επιβεβαίωση της διαγνώσεως. Μπορεί επίσης να τοποθετηθεί </a:t>
            </a:r>
            <a:r>
              <a:rPr lang="en-US" dirty="0" smtClean="0"/>
              <a:t>stent. </a:t>
            </a:r>
            <a:r>
              <a:rPr lang="el-GR" dirty="0" smtClean="0"/>
              <a:t>Η μέθοδος έχει ευαισθησία 95% και ειδικότητα 85% διότι υπάρχουν δυσκολίες στη διαφορική διάγνωση καρκίνου από τη χρόνια παγκρεατίτιδα. </a:t>
            </a:r>
          </a:p>
          <a:p>
            <a:pPr marL="514350" indent="-514350" algn="just">
              <a:buFont typeface="+mj-lt"/>
              <a:buAutoNum type="arabicPeriod"/>
            </a:pPr>
            <a:r>
              <a:rPr lang="el-GR" dirty="0" smtClean="0"/>
              <a:t>Διαθερμική, </a:t>
            </a:r>
            <a:r>
              <a:rPr lang="el-GR" dirty="0" err="1" smtClean="0"/>
              <a:t>διηπατική</a:t>
            </a:r>
            <a:r>
              <a:rPr lang="el-GR" dirty="0" smtClean="0"/>
              <a:t> </a:t>
            </a:r>
            <a:r>
              <a:rPr lang="el-GR" dirty="0" err="1" smtClean="0"/>
              <a:t>χολαγγειογραφία</a:t>
            </a:r>
            <a:r>
              <a:rPr lang="el-GR" dirty="0" smtClean="0"/>
              <a:t> (</a:t>
            </a:r>
            <a:r>
              <a:rPr lang="en-US" dirty="0" smtClean="0"/>
              <a:t>PTHC)</a:t>
            </a:r>
            <a:r>
              <a:rPr lang="el-GR" dirty="0" smtClean="0"/>
              <a:t>. Με επιτυχία περίπου 100% σε </a:t>
            </a:r>
            <a:r>
              <a:rPr lang="el-GR" dirty="0" err="1" smtClean="0"/>
              <a:t>διατεταμένα</a:t>
            </a:r>
            <a:r>
              <a:rPr lang="el-GR" dirty="0" smtClean="0"/>
              <a:t> χοληφόρα. </a:t>
            </a:r>
          </a:p>
          <a:p>
            <a:pPr marL="514350" indent="-514350" algn="just">
              <a:buFont typeface="+mj-lt"/>
              <a:buAutoNum type="arabicPeriod"/>
            </a:pPr>
            <a:r>
              <a:rPr lang="el-GR" dirty="0" smtClean="0"/>
              <a:t>Λαπαροσκόπηση. Βοηθά στη </a:t>
            </a:r>
            <a:r>
              <a:rPr lang="el-GR" dirty="0" err="1" smtClean="0"/>
              <a:t>σταδιοποίηση</a:t>
            </a:r>
            <a:r>
              <a:rPr lang="el-GR" dirty="0" smtClean="0"/>
              <a:t> της νόσου, ιδιαιτέρως δε στην αποκάλυψη μικρών ηπατικών μεταστάσεων ή περιτοναϊκών εμφυτεύσεων.    </a:t>
            </a:r>
            <a:endParaRPr lang="el-G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934</TotalTime>
  <Words>3581</Words>
  <Application>Microsoft Office PowerPoint</Application>
  <PresentationFormat>Προβολή στην οθόνη (4:3)</PresentationFormat>
  <Paragraphs>236</Paragraphs>
  <Slides>24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Ροή</vt:lpstr>
      <vt:lpstr>      ΚΑΚΩΣΕΙΣ ΠΑΓΚΡΕΑΤΟΣ ΝΕΟΠΛΑΣΜΑΤΑ ΠΑΓΚΡΕΑΤΟΣ ΚΑΚΩΣΕΙΣ ΣΠΛΗΝΟΣ </vt:lpstr>
      <vt:lpstr>ΚΑΚΩΣΕΙΣ ΠΑΓΚΡΕΑΤΟΣ</vt:lpstr>
      <vt:lpstr>Διάγνωση</vt:lpstr>
      <vt:lpstr>Θεραπεία </vt:lpstr>
      <vt:lpstr> Νεοπλάσματα</vt:lpstr>
      <vt:lpstr>Νεοπλάσματα</vt:lpstr>
      <vt:lpstr>   Κακοήθη Νεοπλάσματα  εξωκρινούς μοίρας</vt:lpstr>
      <vt:lpstr> i) Περιληκυθικά αδενοκαρκινώματα</vt:lpstr>
      <vt:lpstr> Περιληκυθικά αδενοκαρκινώματα</vt:lpstr>
      <vt:lpstr> Περιληκυθικά αδενοκαρκινώματα</vt:lpstr>
      <vt:lpstr> Περιληκυθικά αδενοκαρκινώματα</vt:lpstr>
      <vt:lpstr>ii) Αδενοκαρκίνωμα σώματος – ουράς </vt:lpstr>
      <vt:lpstr>iii) Κυσταδενοκαρκίνωμα </vt:lpstr>
      <vt:lpstr>                      ΚΑΛΟΗΘΗ ΝΕΟΠΛΑΣΜΑΤΑ ΕΞΩΚΡΙΝΟΥΣ ΜΟΙΡΑΣ </vt:lpstr>
      <vt:lpstr>ΝΕΟΠΛΑΣΜΑΤΑ ΕΝΔΟΚΡΙΝΟΥΣ ΜΟΙΡΑΣ </vt:lpstr>
      <vt:lpstr>Ινσουλίνωμα </vt:lpstr>
      <vt:lpstr>Γαστρίνωμα</vt:lpstr>
      <vt:lpstr>Σύνδρομο Verner-Morrison (VIPoma)</vt:lpstr>
      <vt:lpstr> Γλυκαγόνωμα</vt:lpstr>
      <vt:lpstr>Σωματοστατίνωμα </vt:lpstr>
      <vt:lpstr> Μη λειτουργικώς ενεργείς  νησιδιακοί όγκοι </vt:lpstr>
      <vt:lpstr>ΚΑΚΩΣΕΙΣ ΣΠΛΗΝΟΣ</vt:lpstr>
      <vt:lpstr>ΚΑΚΩΣΕΙΣ ΣΠΛΗΝΟΣ</vt:lpstr>
      <vt:lpstr>Σπληνεκτομή  μετά τη σπληνεκτομή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PC</dc:creator>
  <cp:lastModifiedBy>PC</cp:lastModifiedBy>
  <cp:revision>82</cp:revision>
  <dcterms:created xsi:type="dcterms:W3CDTF">2022-10-13T17:11:06Z</dcterms:created>
  <dcterms:modified xsi:type="dcterms:W3CDTF">2022-10-21T17:09:35Z</dcterms:modified>
</cp:coreProperties>
</file>