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256" r:id="rId2"/>
    <p:sldId id="257" r:id="rId3"/>
    <p:sldId id="276" r:id="rId4"/>
    <p:sldId id="258" r:id="rId5"/>
    <p:sldId id="260" r:id="rId6"/>
    <p:sldId id="259" r:id="rId7"/>
    <p:sldId id="261" r:id="rId8"/>
    <p:sldId id="262" r:id="rId9"/>
    <p:sldId id="266" r:id="rId10"/>
    <p:sldId id="267" r:id="rId11"/>
    <p:sldId id="268" r:id="rId12"/>
    <p:sldId id="269" r:id="rId13"/>
    <p:sldId id="270" r:id="rId14"/>
    <p:sldId id="281" r:id="rId15"/>
    <p:sldId id="271" r:id="rId16"/>
    <p:sldId id="272" r:id="rId17"/>
    <p:sldId id="263" r:id="rId18"/>
    <p:sldId id="264" r:id="rId19"/>
    <p:sldId id="265" r:id="rId20"/>
    <p:sldId id="273" r:id="rId21"/>
    <p:sldId id="274" r:id="rId22"/>
    <p:sldId id="277" r:id="rId23"/>
    <p:sldId id="278" r:id="rId24"/>
    <p:sldId id="279" r:id="rId25"/>
    <p:sldId id="280"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FBB434-F2BB-4540-BCA8-7A8CFBD2434D}" type="datetimeFigureOut">
              <a:rPr lang="el-GR" smtClean="0"/>
              <a:pPr/>
              <a:t>7/11/2022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A28F19-2728-4363-90F0-F79561B3A8F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0A28F19-2728-4363-90F0-F79561B3A8F1}" type="slidenum">
              <a:rPr lang="el-GR" smtClean="0"/>
              <a:pPr/>
              <a:t>18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6284D8E-9CD1-43E6-8227-B6C4CEE77183}" type="datetimeFigureOut">
              <a:rPr lang="el-GR" smtClean="0"/>
              <a:pPr/>
              <a:t>7/11/2022</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7/11/2022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7/11/2022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7/11/2022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6284D8E-9CD1-43E6-8227-B6C4CEE77183}" type="datetimeFigureOut">
              <a:rPr lang="el-GR" smtClean="0"/>
              <a:pPr/>
              <a:t>7/11/2022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6284D8E-9CD1-43E6-8227-B6C4CEE77183}" type="datetimeFigureOut">
              <a:rPr lang="el-GR" smtClean="0"/>
              <a:pPr/>
              <a:t>7/11/2022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46284D8E-9CD1-43E6-8227-B6C4CEE77183}" type="datetimeFigureOut">
              <a:rPr lang="el-GR" smtClean="0"/>
              <a:pPr/>
              <a:t>7/11/2022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6284D8E-9CD1-43E6-8227-B6C4CEE77183}" type="datetimeFigureOut">
              <a:rPr lang="el-GR" smtClean="0"/>
              <a:pPr/>
              <a:t>7/11/2022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6284D8E-9CD1-43E6-8227-B6C4CEE77183}" type="datetimeFigureOut">
              <a:rPr lang="el-GR" smtClean="0"/>
              <a:pPr/>
              <a:t>7/11/2022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6284D8E-9CD1-43E6-8227-B6C4CEE77183}" type="datetimeFigureOut">
              <a:rPr lang="el-GR" smtClean="0"/>
              <a:pPr/>
              <a:t>7/11/2022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2FABF6-57EF-417A-AD2B-3C71945BC17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6284D8E-9CD1-43E6-8227-B6C4CEE77183}" type="datetimeFigureOut">
              <a:rPr lang="el-GR" smtClean="0"/>
              <a:pPr/>
              <a:t>7/11/2022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F42FABF6-57EF-417A-AD2B-3C71945BC171}"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284D8E-9CD1-43E6-8227-B6C4CEE77183}" type="datetimeFigureOut">
              <a:rPr lang="el-GR" smtClean="0"/>
              <a:pPr/>
              <a:t>7/11/2022</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42FABF6-57EF-417A-AD2B-3C71945BC171}"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PC\Downloads\280029982_109850321720261_4128982429823974633_n.jpg"/>
          <p:cNvPicPr>
            <a:picLocks noChangeAspect="1" noChangeArrowheads="1"/>
          </p:cNvPicPr>
          <p:nvPr/>
        </p:nvPicPr>
        <p:blipFill>
          <a:blip r:embed="rId2" cstate="print"/>
          <a:srcRect/>
          <a:stretch>
            <a:fillRect/>
          </a:stretch>
        </p:blipFill>
        <p:spPr bwMode="auto">
          <a:xfrm>
            <a:off x="285720" y="214290"/>
            <a:ext cx="2524081" cy="1857388"/>
          </a:xfrm>
          <a:prstGeom prst="rect">
            <a:avLst/>
          </a:prstGeom>
          <a:noFill/>
        </p:spPr>
      </p:pic>
      <p:sp>
        <p:nvSpPr>
          <p:cNvPr id="2" name="1 - Τίτλος"/>
          <p:cNvSpPr>
            <a:spLocks noGrp="1"/>
          </p:cNvSpPr>
          <p:nvPr>
            <p:ph type="ctrTitle"/>
          </p:nvPr>
        </p:nvSpPr>
        <p:spPr>
          <a:xfrm>
            <a:off x="533400" y="2071678"/>
            <a:ext cx="7851648" cy="2428892"/>
          </a:xfrm>
        </p:spPr>
        <p:txBody>
          <a:bodyPr>
            <a:normAutofit fontScale="90000"/>
          </a:bodyPr>
          <a:lstStyle/>
          <a:p>
            <a:pPr marL="742950" indent="-742950">
              <a:buFont typeface="Arial" pitchFamily="34" charset="0"/>
              <a:buChar char="•"/>
            </a:pPr>
            <a:r>
              <a:rPr lang="el-GR" sz="4000" dirty="0" smtClean="0"/>
              <a:t/>
            </a:r>
            <a:br>
              <a:rPr lang="el-GR" sz="4000" dirty="0" smtClean="0"/>
            </a:br>
            <a:r>
              <a:rPr lang="el-GR" sz="4000" dirty="0" smtClean="0"/>
              <a:t/>
            </a:r>
            <a:br>
              <a:rPr lang="el-GR" sz="4000" dirty="0" smtClean="0"/>
            </a:br>
            <a:r>
              <a:rPr lang="el-GR" sz="4000" dirty="0" smtClean="0"/>
              <a:t/>
            </a:r>
            <a:br>
              <a:rPr lang="el-GR" sz="4000" dirty="0" smtClean="0"/>
            </a:br>
            <a:r>
              <a:rPr lang="el-GR" sz="4000" dirty="0" smtClean="0"/>
              <a:t/>
            </a:r>
            <a:br>
              <a:rPr lang="el-GR" sz="4000" dirty="0" smtClean="0"/>
            </a:br>
            <a:r>
              <a:rPr lang="el-GR" sz="4000" dirty="0" smtClean="0"/>
              <a:t/>
            </a:r>
            <a:br>
              <a:rPr lang="el-GR" sz="4000" dirty="0" smtClean="0"/>
            </a:br>
            <a:r>
              <a:rPr lang="el-GR" sz="4000" dirty="0" smtClean="0"/>
              <a:t/>
            </a:r>
            <a:br>
              <a:rPr lang="el-GR" sz="4000" dirty="0" smtClean="0"/>
            </a:br>
            <a:r>
              <a:rPr lang="el-GR" sz="3600" dirty="0" smtClean="0"/>
              <a:t>ΠΑΘΗΣΕΙΣ ΗΠΑΤΟΣ ΚΑΙ ΧΟΛΗΦΟΡΩΝ </a:t>
            </a:r>
            <a:br>
              <a:rPr lang="el-GR" sz="3600" dirty="0" smtClean="0"/>
            </a:br>
            <a:r>
              <a:rPr lang="el-GR" sz="3600" dirty="0" smtClean="0"/>
              <a:t>ΕΧΙΝΟΚΟΚΚΟΣ ΚΥΣΤΗ</a:t>
            </a:r>
            <a:br>
              <a:rPr lang="el-GR" sz="3600" dirty="0" smtClean="0"/>
            </a:br>
            <a:r>
              <a:rPr lang="el-GR" sz="3600" dirty="0" smtClean="0"/>
              <a:t> ΚΑΚΩΣΕΙΣ – ΤΡΑΥΜΑΤΑ ΗΠΑΤΟΣ </a:t>
            </a:r>
            <a:br>
              <a:rPr lang="el-GR" sz="3600" dirty="0" smtClean="0"/>
            </a:br>
            <a:r>
              <a:rPr lang="el-GR" sz="3600" dirty="0" smtClean="0"/>
              <a:t>ΝΕΟΠΛΑΣΜΑΤΑ ΗΠΑΤΟΣ</a:t>
            </a:r>
            <a:br>
              <a:rPr lang="el-GR" sz="3600" dirty="0" smtClean="0"/>
            </a:br>
            <a:r>
              <a:rPr lang="el-GR" sz="3600" dirty="0" smtClean="0"/>
              <a:t>ΧΟΛΟΛΙΘΙΑΣΗ ΚΑΙ ΕΠΙΠΛΟΚΕΣ</a:t>
            </a:r>
            <a:endParaRPr lang="el-GR" sz="3600" dirty="0"/>
          </a:p>
        </p:txBody>
      </p:sp>
      <p:sp>
        <p:nvSpPr>
          <p:cNvPr id="3" name="2 - Υπότιτλος"/>
          <p:cNvSpPr>
            <a:spLocks noGrp="1"/>
          </p:cNvSpPr>
          <p:nvPr>
            <p:ph type="subTitle" idx="1"/>
          </p:nvPr>
        </p:nvSpPr>
        <p:spPr>
          <a:xfrm>
            <a:off x="533400" y="4572008"/>
            <a:ext cx="7854696" cy="1571636"/>
          </a:xfrm>
        </p:spPr>
        <p:txBody>
          <a:bodyPr>
            <a:normAutofit fontScale="70000" lnSpcReduction="20000"/>
          </a:bodyPr>
          <a:lstStyle/>
          <a:p>
            <a:endParaRPr lang="el-GR" dirty="0" smtClean="0"/>
          </a:p>
          <a:p>
            <a:endParaRPr lang="el-GR" dirty="0" smtClean="0"/>
          </a:p>
          <a:p>
            <a:r>
              <a:rPr lang="el-GR" sz="4500" dirty="0" smtClean="0"/>
              <a:t>Διδάσκουσα: </a:t>
            </a:r>
          </a:p>
          <a:p>
            <a:r>
              <a:rPr lang="el-GR" sz="4500" dirty="0" err="1" smtClean="0"/>
              <a:t>Πασσά</a:t>
            </a:r>
            <a:r>
              <a:rPr lang="el-GR" sz="4500" dirty="0" smtClean="0"/>
              <a:t> </a:t>
            </a:r>
            <a:r>
              <a:rPr lang="el-GR" sz="4500" dirty="0" err="1" smtClean="0"/>
              <a:t>Βασιλιώνα</a:t>
            </a:r>
            <a:r>
              <a:rPr lang="el-GR" sz="4500" dirty="0" smtClean="0"/>
              <a:t> </a:t>
            </a:r>
            <a:endParaRPr lang="el-GR" sz="4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500066"/>
          </a:xfrm>
        </p:spPr>
        <p:txBody>
          <a:bodyPr>
            <a:noAutofit/>
          </a:bodyPr>
          <a:lstStyle/>
          <a:p>
            <a:pPr algn="ctr"/>
            <a:r>
              <a:rPr lang="el-GR" sz="3200" b="1" dirty="0" smtClean="0"/>
              <a:t/>
            </a:r>
            <a:br>
              <a:rPr lang="el-GR" sz="3200" b="1" dirty="0" smtClean="0"/>
            </a:br>
            <a:r>
              <a:rPr lang="el-GR" sz="2800" b="1" dirty="0" smtClean="0"/>
              <a:t/>
            </a:r>
            <a:br>
              <a:rPr lang="el-GR" sz="2800" b="1" dirty="0" smtClean="0"/>
            </a:br>
            <a:r>
              <a:rPr lang="el-GR" sz="3200" b="1" dirty="0" smtClean="0"/>
              <a:t>ΚΑΛΟΗΘΗ ΝΕΟΠΛΑΣΜΑ ΤΟΥ ΗΠΑΤΟΣ</a:t>
            </a:r>
            <a:endParaRPr lang="el-GR" sz="3000" dirty="0"/>
          </a:p>
        </p:txBody>
      </p:sp>
      <p:sp>
        <p:nvSpPr>
          <p:cNvPr id="3" name="2 - Θέση περιεχομένου"/>
          <p:cNvSpPr>
            <a:spLocks noGrp="1"/>
          </p:cNvSpPr>
          <p:nvPr>
            <p:ph idx="1"/>
          </p:nvPr>
        </p:nvSpPr>
        <p:spPr>
          <a:xfrm>
            <a:off x="457200" y="1428736"/>
            <a:ext cx="8229600" cy="5143536"/>
          </a:xfrm>
        </p:spPr>
        <p:txBody>
          <a:bodyPr>
            <a:normAutofit fontScale="70000" lnSpcReduction="20000"/>
          </a:bodyPr>
          <a:lstStyle/>
          <a:p>
            <a:pPr>
              <a:buNone/>
            </a:pPr>
            <a:r>
              <a:rPr lang="el-GR" b="1" i="1" u="sng" dirty="0" smtClean="0"/>
              <a:t>2. Αδενώματα ή </a:t>
            </a:r>
            <a:r>
              <a:rPr lang="el-GR" b="1" i="1" u="sng" dirty="0" err="1" smtClean="0"/>
              <a:t>ηπατοκυτταρικά</a:t>
            </a:r>
            <a:r>
              <a:rPr lang="el-GR" b="1" i="1" u="sng" dirty="0" smtClean="0"/>
              <a:t> αδενώματα </a:t>
            </a:r>
          </a:p>
          <a:p>
            <a:pPr algn="just">
              <a:buNone/>
            </a:pPr>
            <a:r>
              <a:rPr lang="el-GR" dirty="0" smtClean="0"/>
              <a:t>Παρουσιάζουν τα τελευταία χρόνια εντυπωσιακή αύξηση στη συχνότητά τους και αφορούν συνήθως τις γυναίκες και σπανιότερα τους άντρες. Η αύξηση της συχνότητάς τους έχει συσχετισθεί με την από του στόματος λήψη αντισυλληπτικών. Πρόκειται για σαφώς περιγεγραμμένους όγκους που σπανίως αν όχι ουδέποτε εξαλλάσσονται προς κακοήθεις. Οι μισοί από τους ασθενείς είναι </a:t>
            </a:r>
            <a:r>
              <a:rPr lang="el-GR" dirty="0" err="1" smtClean="0"/>
              <a:t>ασυμπτωματικοί</a:t>
            </a:r>
            <a:r>
              <a:rPr lang="el-GR" dirty="0" smtClean="0"/>
              <a:t>. Στους άλλους μισούς εμφανίζονται οξείς πόνοι στο </a:t>
            </a:r>
            <a:r>
              <a:rPr lang="el-GR" dirty="0" err="1" smtClean="0"/>
              <a:t>επιγάστριο</a:t>
            </a:r>
            <a:r>
              <a:rPr lang="el-GR" dirty="0" smtClean="0"/>
              <a:t> και το δεξιό ή αριστερό υποχόνδριο και σημεία </a:t>
            </a:r>
            <a:r>
              <a:rPr lang="el-GR" dirty="0" err="1" smtClean="0"/>
              <a:t>ενδοπεριτοναϊκής</a:t>
            </a:r>
            <a:r>
              <a:rPr lang="el-GR" dirty="0" smtClean="0"/>
              <a:t> αιμορραγίας – αιμορραγικού </a:t>
            </a:r>
            <a:r>
              <a:rPr lang="en-US" dirty="0" smtClean="0"/>
              <a:t>shock. </a:t>
            </a:r>
            <a:r>
              <a:rPr lang="el-GR" dirty="0" smtClean="0"/>
              <a:t>Τα επεισόδια μάλιστα αυτά της αιμορραγίας σχετίζονται με τις περιόδους εμμηνορρυσίας. Σε μερικές περιπτώσεις παρουσιάζονται επιπλέον ναυτία και έμετοι. </a:t>
            </a:r>
          </a:p>
          <a:p>
            <a:pPr algn="just">
              <a:buNone/>
            </a:pPr>
            <a:r>
              <a:rPr lang="el-GR" dirty="0" smtClean="0"/>
              <a:t>Η αναγνώριση της υπάρξεως του όγκου γίνεται με υπερηχογράφημα ή/και αξονική τομογραφία. </a:t>
            </a:r>
          </a:p>
          <a:p>
            <a:pPr algn="just">
              <a:buNone/>
            </a:pPr>
            <a:r>
              <a:rPr lang="el-GR" dirty="0" smtClean="0"/>
              <a:t>Στα 2/3 περίπου των περιπτώσεων η επεξεργασία είναι μονήρης, ενώ στο υπόλοιπο 1/3 διαπιστώνονται πολλαπλά αδενώματα στο ήπαρ. Η βιοψία με βελόνα αντενδείκνυται λόγω του κινδύνου αιμορραγίας. </a:t>
            </a:r>
          </a:p>
          <a:p>
            <a:pPr algn="just">
              <a:buNone/>
            </a:pPr>
            <a:r>
              <a:rPr lang="el-GR" dirty="0" smtClean="0"/>
              <a:t>Η θεραπεία των συμπτωματικών αδενωμάτων συνίσταται στην αφαίρεσή τους (</a:t>
            </a:r>
            <a:r>
              <a:rPr lang="el-GR" dirty="0" err="1" smtClean="0"/>
              <a:t>τμηματεκτομή</a:t>
            </a:r>
            <a:r>
              <a:rPr lang="el-GR" dirty="0" smtClean="0"/>
              <a:t> ή </a:t>
            </a:r>
            <a:r>
              <a:rPr lang="el-GR" dirty="0" err="1" smtClean="0"/>
              <a:t>λοβεκτομή</a:t>
            </a:r>
            <a:r>
              <a:rPr lang="el-GR" dirty="0" smtClean="0"/>
              <a:t> του ήπατος). Στα μικρά ωστόσο, διαμέτρου κάτω των των 3 </a:t>
            </a:r>
            <a:r>
              <a:rPr lang="en-US" dirty="0" smtClean="0"/>
              <a:t>cm</a:t>
            </a:r>
            <a:r>
              <a:rPr lang="el-GR" dirty="0" smtClean="0"/>
              <a:t> και </a:t>
            </a:r>
            <a:r>
              <a:rPr lang="el-GR" dirty="0" err="1" smtClean="0"/>
              <a:t>ασυμπτωματικά</a:t>
            </a:r>
            <a:r>
              <a:rPr lang="el-GR" dirty="0" smtClean="0"/>
              <a:t> αδενώματα μπορεί να συστηθεί παρακολούθηση με υπερηχογραφήματα. Έχει παρατηρηθεί και υποστροφή τους μετά τη διακοπή των αντισυλληπτικών από του στόματος και γι αυτό η διακοπή συνιστάται σε όλες τις περιπτώσεις.    </a:t>
            </a:r>
            <a:r>
              <a:rPr lang="el-GR" b="1" i="1" u="sng" dirty="0" smtClean="0"/>
              <a:t> </a:t>
            </a:r>
            <a:endParaRPr lang="el-GR" dirty="0" smtClean="0"/>
          </a:p>
          <a:p>
            <a:pPr marL="514350" indent="-514350">
              <a:buNone/>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81772"/>
          </a:xfrm>
        </p:spPr>
        <p:txBody>
          <a:bodyPr>
            <a:normAutofit fontScale="90000"/>
          </a:bodyPr>
          <a:lstStyle/>
          <a:p>
            <a:pPr algn="ctr"/>
            <a:r>
              <a:rPr lang="el-GR" sz="2800" b="1" dirty="0" smtClean="0"/>
              <a:t/>
            </a:r>
            <a:br>
              <a:rPr lang="el-GR" sz="2800" b="1" dirty="0" smtClean="0"/>
            </a:br>
            <a:r>
              <a:rPr lang="el-GR" sz="2800" b="1" dirty="0" smtClean="0"/>
              <a:t/>
            </a:r>
            <a:br>
              <a:rPr lang="el-GR" sz="2800" b="1" dirty="0" smtClean="0"/>
            </a:br>
            <a:r>
              <a:rPr lang="el-GR" sz="3200" b="1" dirty="0" smtClean="0"/>
              <a:t>ΚΑΛΟΗΘΗ ΝΕΟΠΛΑΣΜΑ ΤΟΥ ΗΠΑΤΟΣ</a:t>
            </a:r>
            <a:endParaRPr lang="el-GR" sz="3000" dirty="0"/>
          </a:p>
        </p:txBody>
      </p:sp>
      <p:sp>
        <p:nvSpPr>
          <p:cNvPr id="3" name="2 - Θέση περιεχομένου"/>
          <p:cNvSpPr>
            <a:spLocks noGrp="1"/>
          </p:cNvSpPr>
          <p:nvPr>
            <p:ph idx="1"/>
          </p:nvPr>
        </p:nvSpPr>
        <p:spPr>
          <a:xfrm>
            <a:off x="457200" y="1714488"/>
            <a:ext cx="8229600" cy="4610112"/>
          </a:xfrm>
        </p:spPr>
        <p:txBody>
          <a:bodyPr>
            <a:normAutofit fontScale="85000" lnSpcReduction="10000"/>
          </a:bodyPr>
          <a:lstStyle/>
          <a:p>
            <a:pPr marL="514350" indent="-514350">
              <a:buNone/>
            </a:pPr>
            <a:r>
              <a:rPr lang="el-GR" b="1" i="1" u="sng" dirty="0" smtClean="0"/>
              <a:t>3. Οζώδης υπερπλασία</a:t>
            </a:r>
          </a:p>
          <a:p>
            <a:pPr marL="514350" indent="-514350" algn="just">
              <a:buNone/>
            </a:pPr>
            <a:r>
              <a:rPr lang="el-GR" dirty="0" smtClean="0"/>
              <a:t>Η τοπική οζώδης υπερπλασία του ηπατικού ιστού, που παρουσιάζεται σε διπλάσια αναλογία στις γυναίκες σε σχέση με τους άντρες, δεν σχετίζεται με τη λήψη αντισυλληπτικών και ουσιαστικώς δεν έχει χειρουργική σημασία. </a:t>
            </a:r>
          </a:p>
          <a:p>
            <a:pPr marL="514350" indent="-514350" algn="just">
              <a:buNone/>
            </a:pPr>
            <a:r>
              <a:rPr lang="el-GR" b="1" i="1" u="sng" dirty="0" smtClean="0"/>
              <a:t>4. </a:t>
            </a:r>
            <a:r>
              <a:rPr lang="el-GR" b="1" i="1" u="sng" dirty="0" err="1" smtClean="0"/>
              <a:t>Αμαρτώματα</a:t>
            </a:r>
            <a:endParaRPr lang="el-GR" b="1" i="1" u="sng" dirty="0" smtClean="0"/>
          </a:p>
          <a:p>
            <a:pPr marL="514350" indent="-514350" algn="just">
              <a:buNone/>
            </a:pPr>
            <a:r>
              <a:rPr lang="el-GR" dirty="0" smtClean="0"/>
              <a:t>Προέρχονται από ιστούς που ευρίσκονται φυσιολογικώς στο ήπαρ, αλλά αναπτύσσονται κατά τρόπο άναρχο. Μπορεί να είναι μικρά οζίδια ή κύστεις, ενδέχεται όμως τα </a:t>
            </a:r>
            <a:r>
              <a:rPr lang="el-GR" dirty="0" err="1" smtClean="0"/>
              <a:t>μεσεγχυματικά</a:t>
            </a:r>
            <a:r>
              <a:rPr lang="el-GR" dirty="0" smtClean="0"/>
              <a:t> </a:t>
            </a:r>
            <a:r>
              <a:rPr lang="el-GR" dirty="0" err="1" smtClean="0"/>
              <a:t>αμαρτώματα</a:t>
            </a:r>
            <a:r>
              <a:rPr lang="el-GR" dirty="0" smtClean="0"/>
              <a:t> να λαμβάνουν κυρίως στα παιδιά μεγάλες διαστάσεις. Είναι μονήρη ή πολλαπλά και δεν εξαλλάσσονται. Ενίοτε το περιεχόμενο έχει χροιά </a:t>
            </a:r>
            <a:r>
              <a:rPr lang="el-GR" dirty="0" err="1" smtClean="0"/>
              <a:t>κιτρινόφαιη</a:t>
            </a:r>
            <a:r>
              <a:rPr lang="el-GR" dirty="0" smtClean="0"/>
              <a:t> και σημαίνει ενδεχομένως νέκρωση του παρακείμενου παρεγχύματος. Σπανίως έχουν κλινική σημασία.  </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438896"/>
          </a:xfrm>
        </p:spPr>
        <p:txBody>
          <a:bodyPr>
            <a:normAutofit fontScale="90000"/>
          </a:bodyPr>
          <a:lstStyle/>
          <a:p>
            <a:pPr algn="ctr"/>
            <a:r>
              <a:rPr lang="el-GR" sz="2400" b="1" dirty="0" smtClean="0"/>
              <a:t/>
            </a:r>
            <a:br>
              <a:rPr lang="el-GR" sz="2400" b="1" dirty="0" smtClean="0"/>
            </a:br>
            <a:r>
              <a:rPr lang="el-GR" sz="2800" b="1" dirty="0" smtClean="0"/>
              <a:t>ΚΑΛΟΗΘΗ ΝΕΟΠΛΑΣΜΑ ΤΟΥ ΗΠΑΤΟΣ</a:t>
            </a:r>
            <a:endParaRPr lang="el-GR" sz="3000" dirty="0"/>
          </a:p>
        </p:txBody>
      </p:sp>
      <p:sp>
        <p:nvSpPr>
          <p:cNvPr id="3" name="2 - Θέση περιεχομένου"/>
          <p:cNvSpPr>
            <a:spLocks noGrp="1"/>
          </p:cNvSpPr>
          <p:nvPr>
            <p:ph idx="1"/>
          </p:nvPr>
        </p:nvSpPr>
        <p:spPr>
          <a:xfrm>
            <a:off x="457200" y="1643050"/>
            <a:ext cx="8229600" cy="4857784"/>
          </a:xfrm>
        </p:spPr>
        <p:txBody>
          <a:bodyPr>
            <a:normAutofit fontScale="77500" lnSpcReduction="20000"/>
          </a:bodyPr>
          <a:lstStyle/>
          <a:p>
            <a:pPr algn="just">
              <a:buNone/>
            </a:pPr>
            <a:r>
              <a:rPr lang="el-GR" b="1" i="1" u="sng" dirty="0" smtClean="0"/>
              <a:t>5. Κύστεις (μη παρασιτικές)</a:t>
            </a:r>
          </a:p>
          <a:p>
            <a:pPr algn="just">
              <a:buNone/>
            </a:pPr>
            <a:r>
              <a:rPr lang="el-GR" dirty="0" smtClean="0"/>
              <a:t>Είναι δυνατόν να είναι μονήρης ή πολλαπλές και εντοπίζονται συνηθέστερα στο δεξιό λοβό, είναι πιο συχνές στις γυναίκες ηλικίας 40-60 ετών και το περιεχόμενό τους έχει το χρώμα του πλάσματος και τη διαύγεια του νερού. </a:t>
            </a:r>
          </a:p>
          <a:p>
            <a:pPr algn="just"/>
            <a:r>
              <a:rPr lang="el-GR" b="1" u="sng" dirty="0" smtClean="0"/>
              <a:t>Κλινικές εκδηλώσεις.</a:t>
            </a:r>
          </a:p>
          <a:p>
            <a:pPr algn="just">
              <a:buNone/>
            </a:pPr>
            <a:r>
              <a:rPr lang="el-GR" dirty="0" smtClean="0"/>
              <a:t>Είναι επί μακρό χρονικό διάστημα </a:t>
            </a:r>
            <a:r>
              <a:rPr lang="el-GR" dirty="0" err="1" smtClean="0"/>
              <a:t>ασυμπτωματικές</a:t>
            </a:r>
            <a:r>
              <a:rPr lang="el-GR" dirty="0" smtClean="0"/>
              <a:t>. Αρχίζουν να προκαλούν συμπτώματα ή να δημιουργούν πρόβλημα, λόγω ψηλαφητής μάζας στο ήπαρ, μόνο όταν το μέγεθός τους αυξηθεί τόσο ώστε να πιέζουν παρακείμενα ανατομικά μόρια ή όταν </a:t>
            </a:r>
            <a:r>
              <a:rPr lang="el-GR" dirty="0" err="1" smtClean="0"/>
              <a:t>επιπλακούν</a:t>
            </a:r>
            <a:r>
              <a:rPr lang="el-GR" dirty="0" smtClean="0"/>
              <a:t> με </a:t>
            </a:r>
            <a:r>
              <a:rPr lang="el-GR" dirty="0" err="1" smtClean="0"/>
              <a:t>ενδοκυστικές</a:t>
            </a:r>
            <a:r>
              <a:rPr lang="el-GR" dirty="0" smtClean="0"/>
              <a:t> αιμορραγίες  ή </a:t>
            </a:r>
            <a:r>
              <a:rPr lang="el-GR" dirty="0" err="1" smtClean="0"/>
              <a:t>ενδοπεριτοναϊκές</a:t>
            </a:r>
            <a:r>
              <a:rPr lang="el-GR" dirty="0" smtClean="0"/>
              <a:t> ρήξεις. </a:t>
            </a:r>
          </a:p>
          <a:p>
            <a:pPr algn="just"/>
            <a:r>
              <a:rPr lang="el-GR" b="1" u="sng" dirty="0" smtClean="0"/>
              <a:t>Πρόγνωση </a:t>
            </a:r>
          </a:p>
          <a:p>
            <a:pPr algn="just">
              <a:buNone/>
            </a:pPr>
            <a:r>
              <a:rPr lang="el-GR" dirty="0" smtClean="0"/>
              <a:t>Η πρόγνωση των </a:t>
            </a:r>
            <a:r>
              <a:rPr lang="el-GR" dirty="0" err="1" smtClean="0"/>
              <a:t>καλοήθων</a:t>
            </a:r>
            <a:r>
              <a:rPr lang="el-GR" dirty="0" smtClean="0"/>
              <a:t> νεοπλασμάτων του ήπατος είναι γενικώς καλή και η θνητότητα στις περιπτώσεις αυτές σχετίζεται με τις επιπλοκές που είναι δυνατόν να συμβούν και λιγότερο με τις επεμβάσεις προς αντιμετώπισή τους και τελικώς δεν υπερβαίνει το 3%. Γενικώς η νόσος είναι συμβατή με τη ζωή. </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10334"/>
          </a:xfrm>
        </p:spPr>
        <p:txBody>
          <a:bodyPr>
            <a:normAutofit fontScale="90000"/>
          </a:bodyPr>
          <a:lstStyle/>
          <a:p>
            <a:pPr algn="ctr"/>
            <a:r>
              <a:rPr lang="el-GR" sz="3000" b="1" dirty="0" smtClean="0"/>
              <a:t>ΠΡΩΤΟΠΑΘΗ ΚΑΚΟΗΘΗ ΝΕΟΠΛΑΣΜΑΤΑ ΤΟΥ ΗΠΑΤΟΣ</a:t>
            </a:r>
            <a:endParaRPr lang="el-GR" sz="3000" dirty="0"/>
          </a:p>
        </p:txBody>
      </p:sp>
      <p:sp>
        <p:nvSpPr>
          <p:cNvPr id="3" name="2 - Θέση περιεχομένου"/>
          <p:cNvSpPr>
            <a:spLocks noGrp="1"/>
          </p:cNvSpPr>
          <p:nvPr>
            <p:ph idx="1"/>
          </p:nvPr>
        </p:nvSpPr>
        <p:spPr>
          <a:xfrm>
            <a:off x="457200" y="1428736"/>
            <a:ext cx="8229600" cy="4895864"/>
          </a:xfrm>
        </p:spPr>
        <p:txBody>
          <a:bodyPr>
            <a:normAutofit/>
          </a:bodyPr>
          <a:lstStyle/>
          <a:p>
            <a:pPr algn="just">
              <a:buNone/>
            </a:pPr>
            <a:r>
              <a:rPr lang="el-GR" dirty="0" smtClean="0"/>
              <a:t>Το 50% των περιπτώσεων </a:t>
            </a:r>
            <a:r>
              <a:rPr lang="el-GR" dirty="0" err="1" smtClean="0"/>
              <a:t>ηπατωμάτων</a:t>
            </a:r>
            <a:r>
              <a:rPr lang="el-GR" dirty="0" smtClean="0"/>
              <a:t> αφορά </a:t>
            </a:r>
            <a:r>
              <a:rPr lang="el-GR" dirty="0" err="1" smtClean="0"/>
              <a:t>κιρρωτικούς</a:t>
            </a:r>
            <a:r>
              <a:rPr lang="el-GR" dirty="0" smtClean="0"/>
              <a:t> ασθενείς. </a:t>
            </a:r>
            <a:endParaRPr lang="el-GR" dirty="0"/>
          </a:p>
        </p:txBody>
      </p:sp>
      <p:pic>
        <p:nvPicPr>
          <p:cNvPr id="1026" name="Picture 2" descr="C:\Users\PC\Downloads\202211061757_page-0001.jpg"/>
          <p:cNvPicPr>
            <a:picLocks noChangeAspect="1" noChangeArrowheads="1"/>
          </p:cNvPicPr>
          <p:nvPr/>
        </p:nvPicPr>
        <p:blipFill>
          <a:blip r:embed="rId2"/>
          <a:srcRect/>
          <a:stretch>
            <a:fillRect/>
          </a:stretch>
        </p:blipFill>
        <p:spPr bwMode="auto">
          <a:xfrm>
            <a:off x="571472" y="2357430"/>
            <a:ext cx="3303588" cy="4114798"/>
          </a:xfrm>
          <a:prstGeom prst="rect">
            <a:avLst/>
          </a:prstGeom>
          <a:noFill/>
        </p:spPr>
      </p:pic>
      <p:pic>
        <p:nvPicPr>
          <p:cNvPr id="1027" name="Picture 3" descr="C:\Users\PC\Downloads\202211061757_page-0001 - Αντιγραφή.jpg"/>
          <p:cNvPicPr>
            <a:picLocks noChangeAspect="1" noChangeArrowheads="1"/>
          </p:cNvPicPr>
          <p:nvPr/>
        </p:nvPicPr>
        <p:blipFill>
          <a:blip r:embed="rId3"/>
          <a:srcRect/>
          <a:stretch>
            <a:fillRect/>
          </a:stretch>
        </p:blipFill>
        <p:spPr bwMode="auto">
          <a:xfrm>
            <a:off x="5357818" y="2428868"/>
            <a:ext cx="3303588" cy="393223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81772"/>
          </a:xfrm>
        </p:spPr>
        <p:txBody>
          <a:bodyPr>
            <a:normAutofit/>
          </a:bodyPr>
          <a:lstStyle/>
          <a:p>
            <a:r>
              <a:rPr lang="el-GR" sz="2800" b="1" dirty="0" smtClean="0"/>
              <a:t>ΠΡΩΤΟΠΑΘΗ ΚΑΚΟΗΘΗ ΝΕΟΠΛΑΣΜΑΤΑ ΤΟΥ ΗΠΑΤΟΣ</a:t>
            </a:r>
            <a:endParaRPr lang="el-GR" sz="2800" dirty="0"/>
          </a:p>
        </p:txBody>
      </p:sp>
      <p:sp>
        <p:nvSpPr>
          <p:cNvPr id="3" name="2 - Θέση περιεχομένου"/>
          <p:cNvSpPr>
            <a:spLocks noGrp="1"/>
          </p:cNvSpPr>
          <p:nvPr>
            <p:ph idx="1"/>
          </p:nvPr>
        </p:nvSpPr>
        <p:spPr>
          <a:xfrm>
            <a:off x="457200" y="1643050"/>
            <a:ext cx="8229600" cy="4681550"/>
          </a:xfrm>
        </p:spPr>
        <p:txBody>
          <a:bodyPr/>
          <a:lstStyle/>
          <a:p>
            <a:endParaRPr lang="el-GR" dirty="0"/>
          </a:p>
        </p:txBody>
      </p:sp>
      <p:pic>
        <p:nvPicPr>
          <p:cNvPr id="4" name="Picture 2" descr="C:\Users\PC\Downloads\202211061757-1_page-0001.jpg"/>
          <p:cNvPicPr>
            <a:picLocks noGrp="1" noChangeAspect="1" noChangeArrowheads="1"/>
          </p:cNvPicPr>
          <p:nvPr>
            <p:ph idx="1"/>
          </p:nvPr>
        </p:nvPicPr>
        <p:blipFill>
          <a:blip r:embed="rId2"/>
          <a:srcRect/>
          <a:stretch>
            <a:fillRect/>
          </a:stretch>
        </p:blipFill>
        <p:spPr bwMode="auto">
          <a:xfrm>
            <a:off x="1285852" y="3000372"/>
            <a:ext cx="6467856" cy="3310128"/>
          </a:xfrm>
          <a:prstGeom prst="rect">
            <a:avLst/>
          </a:prstGeom>
          <a:noFill/>
        </p:spPr>
      </p:pic>
      <p:pic>
        <p:nvPicPr>
          <p:cNvPr id="5" name="Picture 2" descr="C:\Users\PC\Downloads\202211061757-1_page-0001.jpg"/>
          <p:cNvPicPr>
            <a:picLocks noGrp="1" noChangeAspect="1" noChangeArrowheads="1"/>
          </p:cNvPicPr>
          <p:nvPr>
            <p:ph idx="1"/>
          </p:nvPr>
        </p:nvPicPr>
        <p:blipFill>
          <a:blip r:embed="rId2"/>
          <a:srcRect/>
          <a:stretch>
            <a:fillRect/>
          </a:stretch>
        </p:blipFill>
        <p:spPr bwMode="auto">
          <a:xfrm>
            <a:off x="357158" y="1714488"/>
            <a:ext cx="8572560" cy="473888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857256"/>
          </a:xfrm>
        </p:spPr>
        <p:txBody>
          <a:bodyPr>
            <a:normAutofit fontScale="90000"/>
          </a:bodyPr>
          <a:lstStyle/>
          <a:p>
            <a:pPr algn="ct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
            </a:r>
            <a:br>
              <a:rPr lang="el-GR" sz="3000" b="1" dirty="0" smtClean="0"/>
            </a:br>
            <a:r>
              <a:rPr lang="el-GR" sz="3000" b="1" dirty="0" smtClean="0"/>
              <a:t>ΠΡΩΤΟΠΑΘΗ ΚΑΚΟΗΘΗ ΝΕΟΠΛΑΣΜΑΤΑ ΤΟΥ ΗΠΑΤΟΣ</a:t>
            </a:r>
            <a:r>
              <a:rPr lang="en-US" sz="3000" b="1" dirty="0" smtClean="0"/>
              <a:t/>
            </a:r>
            <a:br>
              <a:rPr lang="en-US" sz="3000" b="1" dirty="0" smtClean="0"/>
            </a:br>
            <a:endParaRPr lang="el-GR" sz="3000" dirty="0"/>
          </a:p>
        </p:txBody>
      </p:sp>
      <p:sp>
        <p:nvSpPr>
          <p:cNvPr id="3" name="2 - Θέση περιεχομένου"/>
          <p:cNvSpPr>
            <a:spLocks noGrp="1"/>
          </p:cNvSpPr>
          <p:nvPr>
            <p:ph idx="1"/>
          </p:nvPr>
        </p:nvSpPr>
        <p:spPr>
          <a:xfrm>
            <a:off x="457200" y="1428736"/>
            <a:ext cx="8229600" cy="4895864"/>
          </a:xfrm>
        </p:spPr>
        <p:txBody>
          <a:bodyPr>
            <a:normAutofit fontScale="70000" lnSpcReduction="20000"/>
          </a:bodyPr>
          <a:lstStyle/>
          <a:p>
            <a:pPr marL="514350" indent="-514350" algn="just">
              <a:buNone/>
            </a:pPr>
            <a:r>
              <a:rPr lang="el-GR" b="1" i="1" u="sng" dirty="0" smtClean="0"/>
              <a:t>1. </a:t>
            </a:r>
            <a:r>
              <a:rPr lang="el-GR" b="1" i="1" u="sng" dirty="0" err="1" smtClean="0"/>
              <a:t>Ηπατοκυτταρικό</a:t>
            </a:r>
            <a:r>
              <a:rPr lang="el-GR" b="1" i="1" u="sng" dirty="0" smtClean="0"/>
              <a:t> καρκίνωμα (</a:t>
            </a:r>
            <a:r>
              <a:rPr lang="el-GR" b="1" i="1" u="sng" dirty="0" err="1" smtClean="0"/>
              <a:t>ηπάτωμα</a:t>
            </a:r>
            <a:r>
              <a:rPr lang="el-GR" b="1" i="1" u="sng" dirty="0" smtClean="0"/>
              <a:t>)</a:t>
            </a:r>
          </a:p>
          <a:p>
            <a:pPr marL="514350" indent="-514350" algn="just">
              <a:buNone/>
            </a:pPr>
            <a:r>
              <a:rPr lang="el-GR" dirty="0" smtClean="0"/>
              <a:t>Πρόκειται για πρωτοπαθές κακόηθες νεόπλασμα, που προέρχεται από τα ηπατικά κύτταρα και κατά κανόνα σχηματίζει ευμεγέθη μονήρη όγκο. Είναι όμως δυνατό να έχει ταυτόχρονα </a:t>
            </a:r>
            <a:r>
              <a:rPr lang="el-GR" dirty="0" err="1" smtClean="0"/>
              <a:t>πολυεστιακή</a:t>
            </a:r>
            <a:r>
              <a:rPr lang="el-GR" dirty="0" smtClean="0"/>
              <a:t> ανάπτυξη. Είναι συχνότερο στους άνδρες έναντι των γυναικών (2/1).</a:t>
            </a:r>
          </a:p>
          <a:p>
            <a:pPr marL="514350" indent="-514350" algn="just">
              <a:buNone/>
            </a:pPr>
            <a:r>
              <a:rPr lang="el-GR" dirty="0" smtClean="0"/>
              <a:t>Υπάρχουν διάφοροι </a:t>
            </a:r>
            <a:r>
              <a:rPr lang="el-GR" dirty="0" err="1" smtClean="0"/>
              <a:t>προδιαθεσικοί</a:t>
            </a:r>
            <a:r>
              <a:rPr lang="el-GR" dirty="0" smtClean="0"/>
              <a:t> ή </a:t>
            </a:r>
            <a:r>
              <a:rPr lang="el-GR" dirty="0" err="1" smtClean="0"/>
              <a:t>εκλυτικοί</a:t>
            </a:r>
            <a:r>
              <a:rPr lang="el-GR" dirty="0" smtClean="0"/>
              <a:t> παράγοντες για την ανάπτυξη </a:t>
            </a:r>
            <a:r>
              <a:rPr lang="el-GR" dirty="0" err="1" smtClean="0"/>
              <a:t>ηπατωμάτων</a:t>
            </a:r>
            <a:r>
              <a:rPr lang="el-GR" dirty="0" smtClean="0"/>
              <a:t>. Το 90% των ασθενών αναφέρει λοίμωξη με τον ιό της ηπατίτιδας Β. Η λοιμώδης </a:t>
            </a:r>
            <a:r>
              <a:rPr lang="el-GR" dirty="0" err="1" smtClean="0"/>
              <a:t>ηπατίτις</a:t>
            </a:r>
            <a:r>
              <a:rPr lang="el-GR" dirty="0" smtClean="0"/>
              <a:t> δεν συνεπάγεται κίνδυνο αναπτύξεως </a:t>
            </a:r>
            <a:r>
              <a:rPr lang="el-GR" dirty="0" err="1" smtClean="0"/>
              <a:t>νεοπλασματικής</a:t>
            </a:r>
            <a:r>
              <a:rPr lang="el-GR" dirty="0" smtClean="0"/>
              <a:t> νόσου του ήπατος. Αναφέρθηκε ότι το 50% των καρκινοπαθών είναι </a:t>
            </a:r>
            <a:r>
              <a:rPr lang="el-GR" dirty="0" err="1" smtClean="0"/>
              <a:t>κιρρωτικοί</a:t>
            </a:r>
            <a:r>
              <a:rPr lang="el-GR" dirty="0" smtClean="0"/>
              <a:t>. Από άλλη άποψη, το 4%-5% των </a:t>
            </a:r>
            <a:r>
              <a:rPr lang="el-GR" dirty="0" err="1" smtClean="0"/>
              <a:t>κιρρωτικών</a:t>
            </a:r>
            <a:r>
              <a:rPr lang="el-GR" dirty="0" smtClean="0"/>
              <a:t> αναπτύσσει νεόπλασμα (</a:t>
            </a:r>
            <a:r>
              <a:rPr lang="el-GR" dirty="0" err="1" smtClean="0"/>
              <a:t>ηπάτωμα</a:t>
            </a:r>
            <a:r>
              <a:rPr lang="el-GR" dirty="0" smtClean="0"/>
              <a:t>) στο ήπαρ. </a:t>
            </a:r>
          </a:p>
          <a:p>
            <a:pPr marL="514350" indent="-514350" algn="just">
              <a:buNone/>
            </a:pPr>
            <a:r>
              <a:rPr lang="el-GR" dirty="0" smtClean="0"/>
              <a:t>Το </a:t>
            </a:r>
            <a:r>
              <a:rPr lang="el-GR" b="1" u="sng" dirty="0" err="1" smtClean="0"/>
              <a:t>ηπατοβλάστωμα</a:t>
            </a:r>
            <a:r>
              <a:rPr lang="el-GR" b="1" u="sng" dirty="0" smtClean="0"/>
              <a:t> </a:t>
            </a:r>
            <a:r>
              <a:rPr lang="el-GR" dirty="0" smtClean="0"/>
              <a:t>αποτελεί μια μορφή άωρου </a:t>
            </a:r>
            <a:r>
              <a:rPr lang="el-GR" dirty="0" err="1" smtClean="0"/>
              <a:t>ηπατοκυτταρικού</a:t>
            </a:r>
            <a:r>
              <a:rPr lang="el-GR" dirty="0" smtClean="0"/>
              <a:t> καρκινώματος με ενδεχομένως </a:t>
            </a:r>
            <a:r>
              <a:rPr lang="el-GR" dirty="0" err="1" smtClean="0"/>
              <a:t>μεσεγχυματικά</a:t>
            </a:r>
            <a:r>
              <a:rPr lang="el-GR" dirty="0" smtClean="0"/>
              <a:t> στοιχεία. Παρουσιάζεται σε παιδιά, ηλικίας μικρότερης των 3 χρόνων σε σχέση αρρένων/θηλέων 6:1. Αποτελεί το 50% των πρωτοπαθών κακοήθων όγκων του ήπατος στα παιδιά. Ενδέχεται όμως να παρουσιαστεί και σε ενήλικους </a:t>
            </a:r>
            <a:r>
              <a:rPr lang="el-GR" dirty="0" err="1" smtClean="0"/>
              <a:t>κυσταθειονινουρία</a:t>
            </a:r>
            <a:r>
              <a:rPr lang="el-GR" dirty="0" smtClean="0"/>
              <a:t>. Παρουσιάζουν αύξηση της β-</a:t>
            </a:r>
            <a:r>
              <a:rPr lang="el-GR" dirty="0" err="1" smtClean="0"/>
              <a:t>χοριακής</a:t>
            </a:r>
            <a:r>
              <a:rPr lang="el-GR" dirty="0" smtClean="0"/>
              <a:t> </a:t>
            </a:r>
            <a:r>
              <a:rPr lang="el-GR" dirty="0" err="1" smtClean="0"/>
              <a:t>γοναδοτροπίνης</a:t>
            </a:r>
            <a:r>
              <a:rPr lang="el-GR" dirty="0" smtClean="0"/>
              <a:t>, </a:t>
            </a:r>
            <a:r>
              <a:rPr lang="el-GR" dirty="0" err="1" smtClean="0"/>
              <a:t>θρομβοκύττωση</a:t>
            </a:r>
            <a:r>
              <a:rPr lang="el-GR" dirty="0" smtClean="0"/>
              <a:t>, α-εμβρυϊκή σφαιρίνη. </a:t>
            </a:r>
          </a:p>
          <a:p>
            <a:pPr marL="514350" indent="-514350" algn="just">
              <a:buNone/>
            </a:pPr>
            <a:r>
              <a:rPr lang="el-GR" dirty="0" smtClean="0"/>
              <a:t>Το </a:t>
            </a:r>
            <a:r>
              <a:rPr lang="el-GR" b="1" u="sng" dirty="0" err="1" smtClean="0"/>
              <a:t>ινωδοπεταλιώδες</a:t>
            </a:r>
            <a:r>
              <a:rPr lang="el-GR" dirty="0" smtClean="0"/>
              <a:t> καρκίνωμα αποτελεί μορφή </a:t>
            </a:r>
            <a:r>
              <a:rPr lang="el-GR" dirty="0" err="1" smtClean="0"/>
              <a:t>ηπατοκυτταρικού</a:t>
            </a:r>
            <a:r>
              <a:rPr lang="el-GR" dirty="0" smtClean="0"/>
              <a:t> καρκίνου με καλύτερη πρόγνωση. </a:t>
            </a:r>
            <a:r>
              <a:rPr lang="el-GR" b="1" u="sng" dirty="0" smtClean="0"/>
              <a:t>  </a:t>
            </a:r>
            <a:endParaRPr lang="el-GR" b="1" u="sn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500066"/>
          </a:xfrm>
        </p:spPr>
        <p:txBody>
          <a:bodyPr>
            <a:normAutofit fontScale="90000"/>
          </a:bodyPr>
          <a:lstStyle/>
          <a:p>
            <a:pPr algn="ctr"/>
            <a:r>
              <a:rPr lang="el-GR" sz="3000" b="1" dirty="0" smtClean="0"/>
              <a:t>ΠΡΩΤΟΠΑΘΗ ΚΑΚΟΗΘΗ ΝΕΟΠΛΑΣΜΑΤΑ ΤΟΥ ΗΠΑΤΟΣ</a:t>
            </a:r>
            <a:endParaRPr lang="el-GR" sz="3000" b="1" dirty="0"/>
          </a:p>
        </p:txBody>
      </p:sp>
      <p:sp>
        <p:nvSpPr>
          <p:cNvPr id="5" name="4 - Θέση περιεχομένου"/>
          <p:cNvSpPr>
            <a:spLocks noGrp="1"/>
          </p:cNvSpPr>
          <p:nvPr>
            <p:ph idx="1"/>
          </p:nvPr>
        </p:nvSpPr>
        <p:spPr>
          <a:xfrm>
            <a:off x="457200" y="1428736"/>
            <a:ext cx="8229600" cy="5214974"/>
          </a:xfrm>
        </p:spPr>
        <p:txBody>
          <a:bodyPr>
            <a:normAutofit fontScale="77500" lnSpcReduction="20000"/>
          </a:bodyPr>
          <a:lstStyle/>
          <a:p>
            <a:pPr>
              <a:buNone/>
            </a:pPr>
            <a:r>
              <a:rPr lang="el-GR" b="1" i="1" u="sng" dirty="0" smtClean="0"/>
              <a:t>2. </a:t>
            </a:r>
            <a:r>
              <a:rPr lang="el-GR" b="1" i="1" u="sng" dirty="0" err="1" smtClean="0"/>
              <a:t>Χολαγγειοκαρκίνωμα</a:t>
            </a:r>
            <a:endParaRPr lang="el-GR" b="1" i="1" u="sng" dirty="0" smtClean="0"/>
          </a:p>
          <a:p>
            <a:pPr algn="just">
              <a:buNone/>
            </a:pPr>
            <a:r>
              <a:rPr lang="el-GR" dirty="0" smtClean="0"/>
              <a:t>Πρόκειται για πρωτογενές νεόπλασμα, το οποίο </a:t>
            </a:r>
            <a:r>
              <a:rPr lang="el-GR" dirty="0" err="1" smtClean="0"/>
              <a:t>εξορμάται</a:t>
            </a:r>
            <a:r>
              <a:rPr lang="el-GR" dirty="0" smtClean="0"/>
              <a:t> από το επιθήλιο των χοληφόρων. Είναι δυνατό να είναι ενδοηπατικό ή </a:t>
            </a:r>
            <a:r>
              <a:rPr lang="el-GR" dirty="0" err="1" smtClean="0"/>
              <a:t>εξωηπατικό</a:t>
            </a:r>
            <a:r>
              <a:rPr lang="el-GR" dirty="0" smtClean="0"/>
              <a:t>. Είναι σπανιότερο από το </a:t>
            </a:r>
            <a:r>
              <a:rPr lang="el-GR" dirty="0" err="1" smtClean="0"/>
              <a:t>ηπάτωμα</a:t>
            </a:r>
            <a:r>
              <a:rPr lang="el-GR" dirty="0" smtClean="0"/>
              <a:t> και αποτελεί περίπου το 20% των νεοπλασμάτων του ήπατος. Σχετίζεται με την παρουσία ελκώδους </a:t>
            </a:r>
            <a:r>
              <a:rPr lang="el-GR" dirty="0" err="1" smtClean="0"/>
              <a:t>κολίτιδος</a:t>
            </a:r>
            <a:r>
              <a:rPr lang="el-GR" dirty="0" smtClean="0"/>
              <a:t>, σκληρυντικής </a:t>
            </a:r>
            <a:r>
              <a:rPr lang="el-GR" dirty="0" err="1" smtClean="0"/>
              <a:t>χολαγγειίτιδος</a:t>
            </a:r>
            <a:r>
              <a:rPr lang="el-GR" dirty="0" smtClean="0"/>
              <a:t>, κυστικής νόσου των χοληφόρων και χολολιθιάσεως. </a:t>
            </a:r>
          </a:p>
          <a:p>
            <a:pPr algn="just">
              <a:buNone/>
            </a:pPr>
            <a:r>
              <a:rPr lang="el-GR" b="1" i="1" u="sng" dirty="0" smtClean="0"/>
              <a:t>3. </a:t>
            </a:r>
            <a:r>
              <a:rPr lang="el-GR" b="1" i="1" u="sng" dirty="0" err="1" smtClean="0"/>
              <a:t>Μεσεγχυματογενείς</a:t>
            </a:r>
            <a:r>
              <a:rPr lang="el-GR" b="1" i="1" u="sng" dirty="0" smtClean="0"/>
              <a:t> όγκοι</a:t>
            </a:r>
          </a:p>
          <a:p>
            <a:pPr algn="just">
              <a:buNone/>
            </a:pPr>
            <a:r>
              <a:rPr lang="el-GR" dirty="0" smtClean="0"/>
              <a:t>Προέρχονται από τα </a:t>
            </a:r>
            <a:r>
              <a:rPr lang="el-GR" dirty="0" err="1" smtClean="0"/>
              <a:t>μεσεγχυματικά</a:t>
            </a:r>
            <a:r>
              <a:rPr lang="el-GR" dirty="0" smtClean="0"/>
              <a:t> στοιχεία του ήπατος. Όλοι οι </a:t>
            </a:r>
            <a:r>
              <a:rPr lang="el-GR" dirty="0" err="1" smtClean="0"/>
              <a:t>μεσεγχυματικοί</a:t>
            </a:r>
            <a:r>
              <a:rPr lang="el-GR" dirty="0" smtClean="0"/>
              <a:t> όγκοι του ήπατος είναι κακοήθεις. Ο συνηθέστερος είναι το </a:t>
            </a:r>
            <a:r>
              <a:rPr lang="el-GR" dirty="0" err="1" smtClean="0"/>
              <a:t>αγγειοσάρκωμα</a:t>
            </a:r>
            <a:r>
              <a:rPr lang="el-GR" dirty="0" smtClean="0"/>
              <a:t> για το οποίο τελευταίως έχει ενοχοποιηθεί το χλωριούχο βινύλιο ως </a:t>
            </a:r>
            <a:r>
              <a:rPr lang="el-GR" dirty="0" err="1" smtClean="0"/>
              <a:t>εκλυτικός</a:t>
            </a:r>
            <a:r>
              <a:rPr lang="el-GR" dirty="0" smtClean="0"/>
              <a:t> παράγοντας. </a:t>
            </a:r>
          </a:p>
          <a:p>
            <a:pPr algn="just">
              <a:buNone/>
            </a:pPr>
            <a:r>
              <a:rPr lang="el-GR" b="1" i="1" u="sng" dirty="0" smtClean="0"/>
              <a:t>4. Μεταστάσεις </a:t>
            </a:r>
          </a:p>
          <a:p>
            <a:pPr algn="just">
              <a:buNone/>
            </a:pPr>
            <a:r>
              <a:rPr lang="el-GR" dirty="0" smtClean="0"/>
              <a:t>Τα πρωτοπαθή νεοπλάσματα του ήπατος </a:t>
            </a:r>
            <a:r>
              <a:rPr lang="el-GR" dirty="0" err="1" smtClean="0"/>
              <a:t>μεθίστανται</a:t>
            </a:r>
            <a:r>
              <a:rPr lang="el-GR" dirty="0" smtClean="0"/>
              <a:t>: 1) κατά συνέχεια ιστού, με τη συνέπεια τη δημιουργία ενδοηπατικών μεταστάσεων, 2) </a:t>
            </a:r>
            <a:r>
              <a:rPr lang="el-GR" dirty="0" err="1" smtClean="0"/>
              <a:t>αιματογενώς</a:t>
            </a:r>
            <a:r>
              <a:rPr lang="el-GR" dirty="0" smtClean="0"/>
              <a:t>, τόσο δια μέσου του δικτύου της πυλαίας, με τη μορφή της κατά συνέχεια ιστού διηθήσεως, όσο και δια των ηπατικών φλεβών προς την κάτω κοίλη με αποτέλεσμα τη δημιουργία πνευμονικών κυρίως μεταστάσεων, και 3) </a:t>
            </a:r>
            <a:r>
              <a:rPr lang="el-GR" dirty="0" err="1" smtClean="0"/>
              <a:t>λεμφογενώς</a:t>
            </a:r>
            <a:r>
              <a:rPr lang="el-GR" dirty="0" smtClean="0"/>
              <a:t>, προς τους επιχώριους λεμφαδένες.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857256"/>
          </a:xfrm>
        </p:spPr>
        <p:txBody>
          <a:bodyPr>
            <a:normAutofit/>
          </a:bodyPr>
          <a:lstStyle/>
          <a:p>
            <a:pPr algn="ctr"/>
            <a:r>
              <a:rPr lang="el-GR" sz="2800" b="1" dirty="0" smtClean="0"/>
              <a:t>ΠΡΩΤΟΠΑΘΗ ΚΑΚΟΗΘΗ ΝΕΟΠΛΑΣΜΑΤΑ ΤΟΥ ΗΠΑΤΟΣ</a:t>
            </a:r>
            <a:endParaRPr lang="el-GR" sz="2800" dirty="0"/>
          </a:p>
        </p:txBody>
      </p:sp>
      <p:sp>
        <p:nvSpPr>
          <p:cNvPr id="5" name="4 - Θέση περιεχομένου"/>
          <p:cNvSpPr>
            <a:spLocks noGrp="1"/>
          </p:cNvSpPr>
          <p:nvPr>
            <p:ph idx="1"/>
          </p:nvPr>
        </p:nvSpPr>
        <p:spPr>
          <a:xfrm>
            <a:off x="571472" y="1571612"/>
            <a:ext cx="8229600" cy="5143536"/>
          </a:xfrm>
        </p:spPr>
        <p:txBody>
          <a:bodyPr>
            <a:normAutofit fontScale="77500" lnSpcReduction="20000"/>
          </a:bodyPr>
          <a:lstStyle/>
          <a:p>
            <a:r>
              <a:rPr lang="el-GR" b="1" i="1" u="sng" dirty="0" smtClean="0"/>
              <a:t>Κλινική εικόνα</a:t>
            </a:r>
          </a:p>
          <a:p>
            <a:pPr algn="just">
              <a:buNone/>
            </a:pPr>
            <a:r>
              <a:rPr lang="el-GR" dirty="0" smtClean="0"/>
              <a:t>Η κλινική εικόνα (συμπτωματολογία) των όγκων του ήπατος είναι περίπου κοινή για όλους τους </a:t>
            </a:r>
            <a:r>
              <a:rPr lang="el-GR" dirty="0" err="1" smtClean="0"/>
              <a:t>παθολογοανατομικούς</a:t>
            </a:r>
            <a:r>
              <a:rPr lang="el-GR" dirty="0" smtClean="0"/>
              <a:t> τύπους. Είναι χαρακτηριστικό το γεγονός ότι κλινικές εκδηλώσεις παρουσιάζουν μόνο όταν ο όγκος έχει προχωρήσει αρκετά και πολλές φορές είναι ανεγχείρητος. </a:t>
            </a:r>
          </a:p>
          <a:p>
            <a:pPr algn="just"/>
            <a:r>
              <a:rPr lang="el-GR" b="1" i="1" u="sng" dirty="0" smtClean="0"/>
              <a:t>Εργαστηριακά ευρήματα</a:t>
            </a:r>
            <a:endParaRPr lang="el-GR" dirty="0" smtClean="0"/>
          </a:p>
          <a:p>
            <a:pPr marL="514350" indent="-514350" algn="just">
              <a:buFont typeface="+mj-lt"/>
              <a:buAutoNum type="arabicPeriod"/>
            </a:pPr>
            <a:r>
              <a:rPr lang="el-GR" dirty="0" err="1" smtClean="0"/>
              <a:t>Ερυθροκυττάρωση</a:t>
            </a:r>
            <a:r>
              <a:rPr lang="el-GR" dirty="0" smtClean="0"/>
              <a:t> </a:t>
            </a:r>
          </a:p>
          <a:p>
            <a:pPr marL="514350" indent="-514350" algn="just">
              <a:buFont typeface="+mj-lt"/>
              <a:buAutoNum type="arabicPeriod"/>
            </a:pPr>
            <a:r>
              <a:rPr lang="el-GR" dirty="0" smtClean="0"/>
              <a:t>Αύξηση της αλκαλικής </a:t>
            </a:r>
            <a:r>
              <a:rPr lang="el-GR" dirty="0" err="1" smtClean="0"/>
              <a:t>φωσφατάσης</a:t>
            </a:r>
            <a:r>
              <a:rPr lang="el-GR" dirty="0" smtClean="0"/>
              <a:t> και μάλιστα χαρακτηριστικώς αναφέρεται ότι όταν δεν υπάρχει οστική νόσος ή ηπατική δυσλειτουργία και υπάρχει αύξηση της αλκαλικής </a:t>
            </a:r>
            <a:r>
              <a:rPr lang="el-GR" dirty="0" err="1" smtClean="0"/>
              <a:t>φωσφατάσης</a:t>
            </a:r>
            <a:r>
              <a:rPr lang="el-GR" dirty="0" smtClean="0"/>
              <a:t> του ορού τότε αυτό είναι σοβαρό ενδεικτικό εύρημα υπάρξεως νεοπλάσματος πρωτοπαθούς ή μεταστατικού, του ήπατος.</a:t>
            </a:r>
          </a:p>
          <a:p>
            <a:pPr marL="514350" indent="-514350" algn="just">
              <a:buFont typeface="+mj-lt"/>
              <a:buAutoNum type="arabicPeriod"/>
            </a:pPr>
            <a:r>
              <a:rPr lang="el-GR" dirty="0" smtClean="0"/>
              <a:t>Παράταση του χρόνου καθάρσεως της </a:t>
            </a:r>
            <a:r>
              <a:rPr lang="en-US" dirty="0" smtClean="0"/>
              <a:t>BSP </a:t>
            </a:r>
            <a:r>
              <a:rPr lang="el-GR" dirty="0" smtClean="0"/>
              <a:t>(</a:t>
            </a:r>
            <a:r>
              <a:rPr lang="el-GR" dirty="0" err="1" smtClean="0"/>
              <a:t>Βρωμοσουλφοφθαλεΐνης</a:t>
            </a:r>
            <a:r>
              <a:rPr lang="el-GR" dirty="0" smtClean="0"/>
              <a:t>) </a:t>
            </a:r>
          </a:p>
          <a:p>
            <a:pPr marL="514350" indent="-514350" algn="just">
              <a:buFont typeface="+mj-lt"/>
              <a:buAutoNum type="arabicPeriod"/>
            </a:pPr>
            <a:r>
              <a:rPr lang="el-GR" dirty="0" smtClean="0"/>
              <a:t>Ανίχνευση της α-εμβρυϊκής πρωτεΐνης στο ορό του αίματος σε παθολογικά επίπεδα. Αύξηση στο επίπεδό της στον ορό μπορεί να παρατηρηθεί και σε εμβρυϊκούς όγκους των όρχεων και των ωοθηκών. Τυχόν νέα αύξηση επανεμφανίζεται επί υποτροπής του νεοπλάσματος. </a:t>
            </a:r>
          </a:p>
          <a:p>
            <a:pPr>
              <a:buNone/>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500066"/>
          </a:xfrm>
        </p:spPr>
        <p:txBody>
          <a:bodyPr>
            <a:normAutofit/>
          </a:bodyPr>
          <a:lstStyle/>
          <a:p>
            <a:pPr algn="ctr"/>
            <a:r>
              <a:rPr lang="el-GR" sz="2800" b="1" dirty="0" smtClean="0"/>
              <a:t>ΠΡΩΤΟΠΑΘΗ ΚΑΚΟΗΘΗ ΝΕΟΠΛΑΣΜΑΤΑ ΤΟΥ ΗΠΑΤΟΣ</a:t>
            </a:r>
            <a:endParaRPr lang="el-GR" sz="2800" dirty="0"/>
          </a:p>
        </p:txBody>
      </p:sp>
      <p:sp>
        <p:nvSpPr>
          <p:cNvPr id="3" name="2 - Θέση περιεχομένου"/>
          <p:cNvSpPr>
            <a:spLocks noGrp="1"/>
          </p:cNvSpPr>
          <p:nvPr>
            <p:ph idx="1"/>
          </p:nvPr>
        </p:nvSpPr>
        <p:spPr>
          <a:xfrm>
            <a:off x="500034" y="1142984"/>
            <a:ext cx="8229600" cy="5429288"/>
          </a:xfrm>
        </p:spPr>
        <p:txBody>
          <a:bodyPr>
            <a:normAutofit fontScale="70000" lnSpcReduction="20000"/>
          </a:bodyPr>
          <a:lstStyle/>
          <a:p>
            <a:pPr algn="just"/>
            <a:r>
              <a:rPr lang="el-GR" b="1" i="1" u="sng" dirty="0" smtClean="0"/>
              <a:t>Θεραπεία </a:t>
            </a:r>
          </a:p>
          <a:p>
            <a:pPr algn="just">
              <a:buNone/>
            </a:pPr>
            <a:r>
              <a:rPr lang="el-GR" dirty="0" smtClean="0"/>
              <a:t>Είναι η </a:t>
            </a:r>
            <a:r>
              <a:rPr lang="el-GR" b="1" u="sng" dirty="0" smtClean="0"/>
              <a:t>ριζική χειρουργική αφαίρεση του όγκου</a:t>
            </a:r>
            <a:r>
              <a:rPr lang="el-GR" dirty="0" smtClean="0"/>
              <a:t>. Μπορεί να αφαιρεθεί έως το 80% του ηπατικού ιστού, εφόσον το υπόλοιπο ήπαρ που θα μείνει στον ασθενή είναι, ανατομικώς και </a:t>
            </a:r>
            <a:r>
              <a:rPr lang="el-GR" dirty="0" err="1" smtClean="0"/>
              <a:t>λειτουργικώς</a:t>
            </a:r>
            <a:r>
              <a:rPr lang="el-GR" dirty="0" smtClean="0"/>
              <a:t>, απολύτως υγιές. τα τεκμήρια με βάση τα οποία ένα πρωτοπαθές νεόπλασμα του ήπατος κρίνεται ότι μπορεί και πρέπει να αφαιρεθεί </a:t>
            </a:r>
            <a:r>
              <a:rPr lang="el-GR" dirty="0" err="1" smtClean="0"/>
              <a:t>χειρουργικώς</a:t>
            </a:r>
            <a:r>
              <a:rPr lang="el-GR" dirty="0" smtClean="0"/>
              <a:t> συνοπτικά είναι:</a:t>
            </a:r>
          </a:p>
          <a:p>
            <a:pPr marL="514350" indent="-514350" algn="just">
              <a:buFont typeface="+mj-lt"/>
              <a:buAutoNum type="arabicPeriod"/>
            </a:pPr>
            <a:r>
              <a:rPr lang="el-GR" dirty="0" smtClean="0"/>
              <a:t>Μονήρης όγκος με εντόπιση μόνο στον ένα λοβό του ήπατος (ή βεβαίως σε κάποιο τμήμα του ήπατος)</a:t>
            </a:r>
          </a:p>
          <a:p>
            <a:pPr marL="514350" indent="-514350" algn="just">
              <a:buFont typeface="+mj-lt"/>
              <a:buAutoNum type="arabicPeriod"/>
            </a:pPr>
            <a:r>
              <a:rPr lang="el-GR" dirty="0" smtClean="0"/>
              <a:t>Απουσία τοπικών ή μακρινών μεταστάσεων</a:t>
            </a:r>
          </a:p>
          <a:p>
            <a:pPr marL="514350" indent="-514350" algn="just">
              <a:buFont typeface="+mj-lt"/>
              <a:buAutoNum type="arabicPeriod"/>
            </a:pPr>
            <a:r>
              <a:rPr lang="el-GR" dirty="0" smtClean="0"/>
              <a:t>Καλή γενική κατάσταση ασθενούς (η ηλικία μόνη της δεν έχει σημασία, απουσία άλλων προβλημάτων υγείας)</a:t>
            </a:r>
          </a:p>
          <a:p>
            <a:pPr marL="514350" indent="-514350" algn="just">
              <a:buFont typeface="+mj-lt"/>
              <a:buAutoNum type="arabicPeriod"/>
            </a:pPr>
            <a:r>
              <a:rPr lang="el-GR" dirty="0" smtClean="0"/>
              <a:t>Απουσία διηθήσεως παρακείμενων οργάνων</a:t>
            </a:r>
          </a:p>
          <a:p>
            <a:pPr marL="514350" indent="-514350" algn="just">
              <a:buNone/>
            </a:pPr>
            <a:r>
              <a:rPr lang="el-GR" dirty="0" smtClean="0"/>
              <a:t>Το μέγεθος του όγκου δεν αποτελεί αντένδειξη για τη ριζική χειρουργική αντιμετώπιση, εφόσον ο όγκος εντοπίζεται σε μέρος του ήπατος που μπορεί να αφαιρεθεί (τμήμα ή λοβός) και εφόσον δεν διηθεί ζωτικής σημασίας παρακείμενα ανατομικά μόρια (π.χ. πυλαία φλέβα, χοληδόχο πόρο, κάτω κοίλη φλέβα κλπ.)</a:t>
            </a:r>
          </a:p>
          <a:p>
            <a:pPr marL="514350" indent="-514350" algn="just">
              <a:buNone/>
            </a:pPr>
            <a:r>
              <a:rPr lang="el-GR" dirty="0" smtClean="0"/>
              <a:t>Η χημειοθεραπεία, για τη συμπληρωματική θεραπεία ή και για πρώτη θεραπεία σε ανεγχείρητες περιπτώσεις απέκτησε τελευταία κάποια σημασία για πιθανή σμίκρυνση του όγκου, και μετεγχειρητικά για την αντιμετώπιση ορισμένων όγκων του ήπατος, όπως είναι π.χ. το </a:t>
            </a:r>
            <a:r>
              <a:rPr lang="el-GR" dirty="0" err="1" smtClean="0"/>
              <a:t>ηπατοβλάστωμα</a:t>
            </a:r>
            <a:r>
              <a:rPr lang="el-GR" dirty="0" smtClean="0"/>
              <a:t>. </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571504"/>
          </a:xfrm>
        </p:spPr>
        <p:txBody>
          <a:bodyPr>
            <a:normAutofit/>
          </a:bodyPr>
          <a:lstStyle/>
          <a:p>
            <a:pPr algn="ctr"/>
            <a:r>
              <a:rPr lang="el-GR" sz="2800" b="1" dirty="0" smtClean="0"/>
              <a:t>ΠΡΩΤΟΠΑΘΗ ΚΑΚΟΗΘΗ ΝΕΟΠΛΑΣΜΑΤΑ ΤΟΥ ΗΠΑΤΟΣ</a:t>
            </a:r>
            <a:endParaRPr lang="el-GR" sz="2800" dirty="0"/>
          </a:p>
        </p:txBody>
      </p:sp>
      <p:sp>
        <p:nvSpPr>
          <p:cNvPr id="3" name="2 - Θέση περιεχομένου"/>
          <p:cNvSpPr>
            <a:spLocks noGrp="1"/>
          </p:cNvSpPr>
          <p:nvPr>
            <p:ph idx="1"/>
          </p:nvPr>
        </p:nvSpPr>
        <p:spPr>
          <a:xfrm>
            <a:off x="457200" y="1428736"/>
            <a:ext cx="8229600" cy="5143536"/>
          </a:xfrm>
        </p:spPr>
        <p:txBody>
          <a:bodyPr>
            <a:normAutofit fontScale="85000" lnSpcReduction="20000"/>
          </a:bodyPr>
          <a:lstStyle/>
          <a:p>
            <a:r>
              <a:rPr lang="el-GR" b="1" i="1" u="sng" dirty="0" smtClean="0"/>
              <a:t>Πρόγνωση </a:t>
            </a:r>
          </a:p>
          <a:p>
            <a:pPr algn="just">
              <a:buNone/>
            </a:pPr>
            <a:r>
              <a:rPr lang="el-GR" dirty="0" smtClean="0"/>
              <a:t>Η πρόγνωση των νεοπλασμάτων του ήπατος εξαρτάται:</a:t>
            </a:r>
          </a:p>
          <a:p>
            <a:pPr marL="514350" indent="-514350" algn="just">
              <a:buFont typeface="+mj-lt"/>
              <a:buAutoNum type="arabicPeriod"/>
            </a:pPr>
            <a:r>
              <a:rPr lang="el-GR" dirty="0" smtClean="0"/>
              <a:t>Το είδος του νεοπλάσματος</a:t>
            </a:r>
          </a:p>
          <a:p>
            <a:pPr marL="514350" indent="-514350" algn="just">
              <a:buFont typeface="+mj-lt"/>
              <a:buAutoNum type="arabicPeriod"/>
            </a:pPr>
            <a:r>
              <a:rPr lang="el-GR" dirty="0" smtClean="0"/>
              <a:t>Την κατάσταση του ασθενούς</a:t>
            </a:r>
          </a:p>
          <a:p>
            <a:pPr marL="514350" indent="-514350" algn="just">
              <a:buFont typeface="+mj-lt"/>
              <a:buAutoNum type="arabicPeriod"/>
            </a:pPr>
            <a:r>
              <a:rPr lang="el-GR" dirty="0" smtClean="0"/>
              <a:t>Την </a:t>
            </a:r>
            <a:r>
              <a:rPr lang="el-GR" dirty="0" err="1" smtClean="0"/>
              <a:t>εφαρμοσθείσα</a:t>
            </a:r>
            <a:r>
              <a:rPr lang="el-GR" dirty="0" smtClean="0"/>
              <a:t> θεραπεία</a:t>
            </a:r>
          </a:p>
          <a:p>
            <a:pPr marL="514350" indent="-514350" algn="just">
              <a:buNone/>
            </a:pPr>
            <a:r>
              <a:rPr lang="el-GR" dirty="0" smtClean="0"/>
              <a:t>Η </a:t>
            </a:r>
            <a:r>
              <a:rPr lang="el-GR" dirty="0" err="1" smtClean="0"/>
              <a:t>περιεγχειρητική</a:t>
            </a:r>
            <a:r>
              <a:rPr lang="el-GR" dirty="0" smtClean="0"/>
              <a:t> θνητότητα των ηπατεκτομών θεωρείται σήμερα πολύ καλή. Για τις </a:t>
            </a:r>
            <a:r>
              <a:rPr lang="el-GR" dirty="0" err="1" smtClean="0"/>
              <a:t>τμηματεκτομές</a:t>
            </a:r>
            <a:r>
              <a:rPr lang="el-GR" dirty="0" smtClean="0"/>
              <a:t> /</a:t>
            </a:r>
            <a:r>
              <a:rPr lang="el-GR" dirty="0" err="1" smtClean="0"/>
              <a:t>λοβεκτομές</a:t>
            </a:r>
            <a:r>
              <a:rPr lang="el-GR" dirty="0" smtClean="0"/>
              <a:t> κυμαίνεται από 0,2%-3% ενώ για τις ευρείες ηπατεκτομές, την αφαίρεση δηλαδή του 60%-80% του ηπατικού ιστού, κυμαίνεται περί το 5%. Από τους ασθενείς που θα επιβιώσουν μιας ριζικής χειρουργικής επεμβάσεως, υπολογίζεται ότι το 15%-20% θα προσεγγίσει την πενταετή επιβίωση, ενώ για τη δεκαετή επιβίωση το ποσοστό είναι κάπως μικρότερο. </a:t>
            </a:r>
          </a:p>
          <a:p>
            <a:pPr marL="514350" indent="-514350" algn="just">
              <a:buNone/>
            </a:pPr>
            <a:r>
              <a:rPr lang="el-GR" dirty="0" smtClean="0"/>
              <a:t>Χωρίς θεραπεία τα πρωτοπαθή νεοπλάσματα του ήπατος έχουν κακή πρόγνωση και η επιβίωση σπανίως υπερβαίνει τους 6 μήνες από της ενάρξεως των συμπτωμάτων.    </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b="1" dirty="0" smtClean="0"/>
              <a:t>ΕΧΙΝΟΚΟΚΚΟΣ ΚΥΣΤΗ</a:t>
            </a:r>
            <a:endParaRPr lang="el-GR" b="1" dirty="0"/>
          </a:p>
        </p:txBody>
      </p:sp>
      <p:sp>
        <p:nvSpPr>
          <p:cNvPr id="3" name="2 - Θέση περιεχομένου"/>
          <p:cNvSpPr>
            <a:spLocks noGrp="1"/>
          </p:cNvSpPr>
          <p:nvPr>
            <p:ph idx="1"/>
          </p:nvPr>
        </p:nvSpPr>
        <p:spPr>
          <a:xfrm>
            <a:off x="457200" y="1857364"/>
            <a:ext cx="8229600" cy="4467236"/>
          </a:xfrm>
        </p:spPr>
        <p:txBody>
          <a:bodyPr>
            <a:normAutofit fontScale="55000" lnSpcReduction="20000"/>
          </a:bodyPr>
          <a:lstStyle/>
          <a:p>
            <a:pPr algn="just"/>
            <a:r>
              <a:rPr lang="el-GR" dirty="0" smtClean="0"/>
              <a:t>Η εχινοκοκκίαση στην Ελλάδα (αλλά και την Αυστραλία, τη Νότιο Αμερική, τη Νότιο Αφρική, την Ισλανδία και τη Νέα Ζηλανδία) προκαλείται κατ’ εξοχήν από το παράσιτο </a:t>
            </a:r>
            <a:r>
              <a:rPr lang="en-US" i="1" dirty="0" err="1" smtClean="0"/>
              <a:t>Echinococcus</a:t>
            </a:r>
            <a:r>
              <a:rPr lang="en-US" i="1" dirty="0" smtClean="0"/>
              <a:t> </a:t>
            </a:r>
            <a:r>
              <a:rPr lang="en-US" i="1" dirty="0" err="1" smtClean="0"/>
              <a:t>granulosus</a:t>
            </a:r>
            <a:r>
              <a:rPr lang="en-US" dirty="0" smtClean="0"/>
              <a:t> </a:t>
            </a:r>
            <a:r>
              <a:rPr lang="el-GR" dirty="0" smtClean="0"/>
              <a:t>που μοιάζει με ταινία («ταινία η εχινόκοκκος»)</a:t>
            </a:r>
          </a:p>
          <a:p>
            <a:pPr algn="just"/>
            <a:r>
              <a:rPr lang="el-GR" b="1" i="1" u="sng" dirty="0" smtClean="0"/>
              <a:t>Παθολογική φυσιολογία</a:t>
            </a:r>
          </a:p>
          <a:p>
            <a:pPr algn="just">
              <a:buNone/>
            </a:pPr>
            <a:r>
              <a:rPr lang="el-GR" dirty="0" smtClean="0"/>
              <a:t>Μεταδίδεται στον άνθρωπο με τα λαχανικά, τα φρούτα κλπ. τα οποία μολύνονται με τα ωά του παρασίτου από τα κόπρανα του σκύλου, στο έντερο του οποίου ζει «φυσιολογικά» η </a:t>
            </a:r>
            <a:r>
              <a:rPr lang="el-GR" dirty="0" err="1" smtClean="0"/>
              <a:t>εχινοκοκκινή</a:t>
            </a:r>
            <a:r>
              <a:rPr lang="el-GR" dirty="0" smtClean="0"/>
              <a:t> ταινία. Με τον ίδιο τρόπο μολύνεται ο άνθρωπος, μολύνεται και το πρόβατο.</a:t>
            </a:r>
          </a:p>
          <a:p>
            <a:pPr algn="just">
              <a:buNone/>
            </a:pPr>
            <a:r>
              <a:rPr lang="el-GR" dirty="0" smtClean="0"/>
              <a:t>Τα ωά του παρασίτου προσλαμβάνονται από τον άνθρωπο από το στόμα, φθάνουν στο στόμαχο και από εκεί στο δωδεκαδάκτυλο, όπου με την επίδραση διαφόρων ενζύμων διασπάται το κέλυφός τους και απελευθερώνεται το </a:t>
            </a:r>
            <a:r>
              <a:rPr lang="el-GR" i="1" dirty="0" err="1" smtClean="0"/>
              <a:t>εξάκανθο</a:t>
            </a:r>
            <a:r>
              <a:rPr lang="el-GR" i="1" dirty="0" smtClean="0"/>
              <a:t> έμβρυο, </a:t>
            </a:r>
            <a:r>
              <a:rPr lang="el-GR" dirty="0" smtClean="0"/>
              <a:t>το οποίο εισέρχεται στην πυλαία κυκλοφορία και φθάνει στο ήπαρ όπου είναι και ο πρώτος σταθμός. Αν περάσει από το τριχοειδικό δίκτυο της πυλαίας και δεν εγκατασταθεί εκεί μπαίνει στην κάτω κοίλη φλέβα. Δεύτερος επόμενος σταθμός είναι το τριχοειδικό δίκτυο του </a:t>
            </a:r>
            <a:r>
              <a:rPr lang="el-GR" i="1" dirty="0" smtClean="0"/>
              <a:t>πνεύμονα</a:t>
            </a:r>
            <a:r>
              <a:rPr lang="el-GR" dirty="0" smtClean="0"/>
              <a:t>. Εάν δεν εγκατασταθεί εκεί θα εισέλθει στην αρτηριακή κυκλοφορία και θα εγκατασταθεί σε οποιοδήποτε </a:t>
            </a:r>
            <a:r>
              <a:rPr lang="el-GR" i="1" dirty="0" smtClean="0"/>
              <a:t>όργανο</a:t>
            </a:r>
            <a:r>
              <a:rPr lang="el-GR" dirty="0" smtClean="0"/>
              <a:t> του σώματος όπου θα σχηματίσει κύστεις εχινόκοκκου.</a:t>
            </a:r>
          </a:p>
          <a:p>
            <a:pPr algn="just">
              <a:buNone/>
            </a:pPr>
            <a:r>
              <a:rPr lang="el-GR" dirty="0" smtClean="0"/>
              <a:t>Το 70% των περιπτώσεων αφορά στο ήπαρ, 25% στους πνεύμονες και 5% σε όλα τα άλλα όργανα. Στο 40% των περιπτώσεων εχινοκοκκιάσεων του πνεύμονα συνυπάρχει και εχινόκοκκος του ήπατος. Στο 25% των περιπτώσεων το παράσιτο θανατώνεται και το τοίχωμα της κύστεως </a:t>
            </a:r>
            <a:r>
              <a:rPr lang="el-GR" dirty="0" err="1" smtClean="0"/>
              <a:t>αποτιτανώνεται</a:t>
            </a:r>
            <a:r>
              <a:rPr lang="el-GR" dirty="0" smtClean="0"/>
              <a:t> οπότε δεν χρειάζεται ειδική θεραπεία. </a:t>
            </a:r>
          </a:p>
          <a:p>
            <a:pPr algn="just">
              <a:buNone/>
            </a:pPr>
            <a:r>
              <a:rPr lang="el-GR" dirty="0" smtClean="0"/>
              <a:t>Στο 85% των περιπτώσεων βρίσκεται στο δεξιό λοβό του ήπατος, ενώ στο 25% - 30% υπάρχουν δύο ή περισσότερες κύστεις. </a:t>
            </a:r>
          </a:p>
          <a:p>
            <a:pPr algn="just">
              <a:buNone/>
            </a:pPr>
            <a:r>
              <a:rPr lang="el-GR" dirty="0" smtClean="0"/>
              <a:t>Ιδιάζουσα  περίπτωση είναι εκείνη του </a:t>
            </a:r>
            <a:r>
              <a:rPr lang="el-GR" dirty="0" err="1" smtClean="0"/>
              <a:t>πολυκυστικού</a:t>
            </a:r>
            <a:r>
              <a:rPr lang="el-GR" dirty="0" smtClean="0"/>
              <a:t> εχινόκοκκου του ήπατος (πολλές μικρές κύστεις στον ένα ή και στους δύο λοβούς του ήπατος) που παρατηρείται στις χώρες της Βόρειας Ευρώπης και προκαλείται από άλλο είδους </a:t>
            </a:r>
            <a:r>
              <a:rPr lang="el-GR" dirty="0" err="1" smtClean="0"/>
              <a:t>εχινοκοκκικό</a:t>
            </a:r>
            <a:r>
              <a:rPr lang="el-GR" dirty="0" smtClean="0"/>
              <a:t> παράσιτο, τον </a:t>
            </a:r>
            <a:r>
              <a:rPr lang="en-US" i="1" dirty="0" err="1" smtClean="0"/>
              <a:t>Echinococus</a:t>
            </a:r>
            <a:r>
              <a:rPr lang="en-US" i="1" dirty="0" smtClean="0"/>
              <a:t> </a:t>
            </a:r>
            <a:r>
              <a:rPr lang="en-US" i="1" dirty="0" err="1" smtClean="0"/>
              <a:t>multiocularis</a:t>
            </a:r>
            <a:r>
              <a:rPr lang="en-US" i="1" dirty="0" smtClean="0"/>
              <a:t> </a:t>
            </a:r>
            <a:r>
              <a:rPr lang="el-GR" i="1" dirty="0" smtClean="0"/>
              <a:t>ή</a:t>
            </a:r>
            <a:r>
              <a:rPr lang="en-US" i="1" dirty="0" smtClean="0"/>
              <a:t> </a:t>
            </a:r>
            <a:r>
              <a:rPr lang="en-US" i="1" dirty="0" err="1" smtClean="0"/>
              <a:t>alveolaris</a:t>
            </a:r>
            <a:r>
              <a:rPr lang="el-GR" i="1" dirty="0" smtClean="0"/>
              <a:t>      </a:t>
            </a:r>
          </a:p>
          <a:p>
            <a:pPr algn="just">
              <a:buNone/>
            </a:pPr>
            <a:endParaRPr lang="el-GR" i="1" dirty="0" smtClean="0"/>
          </a:p>
          <a:p>
            <a:pPr algn="just">
              <a:buNone/>
            </a:pPr>
            <a:endParaRPr lang="el-GR"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785818"/>
          </a:xfrm>
        </p:spPr>
        <p:txBody>
          <a:bodyPr>
            <a:noAutofit/>
          </a:bodyPr>
          <a:lstStyle/>
          <a:p>
            <a:pPr algn="ctr"/>
            <a:r>
              <a:rPr lang="el-GR" sz="2800" b="1" dirty="0" smtClean="0"/>
              <a:t>ΜΕΤΑΣΤΑΤΙΚΑ (ΔΕΥΤΕΡΟΠΑΘΗ) </a:t>
            </a:r>
            <a:br>
              <a:rPr lang="el-GR" sz="2800" b="1" dirty="0" smtClean="0"/>
            </a:br>
            <a:r>
              <a:rPr lang="el-GR" sz="2800" b="1" dirty="0" smtClean="0"/>
              <a:t>ΝΕΟΠΛΑΣΜΑΤΑ ΤΟΥ ΗΠΑΤΟΣ</a:t>
            </a:r>
            <a:endParaRPr lang="el-GR" sz="2800" b="1" dirty="0"/>
          </a:p>
        </p:txBody>
      </p:sp>
      <p:sp>
        <p:nvSpPr>
          <p:cNvPr id="3" name="2 - Θέση περιεχομένου"/>
          <p:cNvSpPr>
            <a:spLocks noGrp="1"/>
          </p:cNvSpPr>
          <p:nvPr>
            <p:ph idx="1"/>
          </p:nvPr>
        </p:nvSpPr>
        <p:spPr>
          <a:xfrm>
            <a:off x="457200" y="1571612"/>
            <a:ext cx="8229600" cy="5143536"/>
          </a:xfrm>
        </p:spPr>
        <p:txBody>
          <a:bodyPr>
            <a:normAutofit lnSpcReduction="10000"/>
          </a:bodyPr>
          <a:lstStyle/>
          <a:p>
            <a:pPr marL="514350" indent="-514350" algn="just">
              <a:buNone/>
            </a:pPr>
            <a:r>
              <a:rPr lang="el-GR" dirty="0" smtClean="0"/>
              <a:t>Τα μεταστατικά νεοπλάσματα του ήπατος είναι 20 φορές περίπου πιο συχνά από τα πρωτοπαθή. Στο 50% των περιπτώσεων προέρχονται από πρωτοπαθές νεόπλασμα του πεπτικού συστήματος και στο 90% των περιπτώσεων υπάρχουν μεταστάσεις και σε άλλο όργανο. Στο ήπαρ δίνουν συνήθως μεταστάσεις πρωτοπαθή νεοπλάσματα του μαστού, του νεφρού, των ωοθηκών και των βρόγχων. </a:t>
            </a:r>
          </a:p>
          <a:p>
            <a:pPr marL="514350" indent="-514350" algn="just"/>
            <a:r>
              <a:rPr lang="el-GR" b="1" i="1" u="sng" dirty="0" smtClean="0"/>
              <a:t>Εργαστηριακά </a:t>
            </a:r>
          </a:p>
          <a:p>
            <a:pPr marL="514350" indent="-514350" algn="just">
              <a:buNone/>
            </a:pPr>
            <a:r>
              <a:rPr lang="el-GR" dirty="0" smtClean="0"/>
              <a:t>Η αλκαλική </a:t>
            </a:r>
            <a:r>
              <a:rPr lang="el-GR" dirty="0" err="1" smtClean="0"/>
              <a:t>φωσφατάση</a:t>
            </a:r>
            <a:r>
              <a:rPr lang="el-GR" dirty="0" smtClean="0"/>
              <a:t> του ορού βρίσκεται αυξημένη σε ποσοστό πάνω από 80% των περιπτώσεων. Το υπερηχογράφημα και η αξονική τομογραφία απεικονίζουν τη διάγνωση. </a:t>
            </a:r>
          </a:p>
          <a:p>
            <a:pPr marL="514350" indent="-514350" algn="just">
              <a:buNone/>
            </a:pP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857256"/>
          </a:xfrm>
        </p:spPr>
        <p:txBody>
          <a:bodyPr>
            <a:noAutofit/>
          </a:bodyPr>
          <a:lstStyle/>
          <a:p>
            <a:pPr algn="ctr"/>
            <a:r>
              <a:rPr lang="el-GR" sz="2800" b="1" dirty="0" smtClean="0"/>
              <a:t>ΜΕΤΑΣΤΑΤΙΚΑ (ΔΕΥΤΕΡΟΠΑΘΗ) </a:t>
            </a:r>
            <a:br>
              <a:rPr lang="el-GR" sz="2800" b="1" dirty="0" smtClean="0"/>
            </a:br>
            <a:r>
              <a:rPr lang="el-GR" sz="2800" b="1" dirty="0" smtClean="0"/>
              <a:t>ΝΕΟΠΛΑΣΜΑΤΑ ΤΟΥ ΗΠΑΤΟΣ</a:t>
            </a:r>
            <a:endParaRPr lang="el-GR" sz="2800" b="1" dirty="0"/>
          </a:p>
        </p:txBody>
      </p:sp>
      <p:sp>
        <p:nvSpPr>
          <p:cNvPr id="3" name="2 - Θέση περιεχομένου"/>
          <p:cNvSpPr>
            <a:spLocks noGrp="1"/>
          </p:cNvSpPr>
          <p:nvPr>
            <p:ph idx="1"/>
          </p:nvPr>
        </p:nvSpPr>
        <p:spPr>
          <a:xfrm>
            <a:off x="457200" y="1500174"/>
            <a:ext cx="8229600" cy="5072098"/>
          </a:xfrm>
        </p:spPr>
        <p:txBody>
          <a:bodyPr>
            <a:normAutofit fontScale="62500" lnSpcReduction="20000"/>
          </a:bodyPr>
          <a:lstStyle/>
          <a:p>
            <a:r>
              <a:rPr lang="el-GR" b="1" i="1" u="sng" dirty="0" smtClean="0"/>
              <a:t>Θεραπεία </a:t>
            </a:r>
          </a:p>
          <a:p>
            <a:pPr algn="just">
              <a:buNone/>
            </a:pPr>
            <a:r>
              <a:rPr lang="el-GR" dirty="0" smtClean="0"/>
              <a:t>Η θεραπευτική αντιμετώπιση των μεταστατικών νεοπλασμάτων του ήπατος μπορεί σήμερα να είναι </a:t>
            </a:r>
            <a:r>
              <a:rPr lang="el-GR" b="1" u="sng" dirty="0" smtClean="0"/>
              <a:t>χειρουργική ή συντηρητική</a:t>
            </a:r>
            <a:r>
              <a:rPr lang="el-GR" dirty="0" smtClean="0"/>
              <a:t>. </a:t>
            </a:r>
          </a:p>
          <a:p>
            <a:pPr algn="just">
              <a:buNone/>
            </a:pPr>
            <a:r>
              <a:rPr lang="el-GR" dirty="0" smtClean="0"/>
              <a:t>Προϋποθέσεις χειρουργικής θεραπείας μεταστατικών νεοπλασμάτων του ήπατος:</a:t>
            </a:r>
          </a:p>
          <a:p>
            <a:pPr marL="514350" indent="-514350" algn="just">
              <a:buFont typeface="+mj-lt"/>
              <a:buAutoNum type="arabicPeriod"/>
            </a:pPr>
            <a:r>
              <a:rPr lang="el-GR" dirty="0" smtClean="0"/>
              <a:t>Να υπάρχει (ή να μπορεί να γίνει) ριζική χειρουργική αντιμετώπιση της πρωτοπαθούς εστίας</a:t>
            </a:r>
          </a:p>
          <a:p>
            <a:pPr marL="514350" indent="-514350" algn="just">
              <a:buFont typeface="+mj-lt"/>
              <a:buAutoNum type="arabicPeriod"/>
            </a:pPr>
            <a:r>
              <a:rPr lang="el-GR" dirty="0" smtClean="0"/>
              <a:t>Να μην υπάρχουν άλλες εστίες νεοπλάσματος στην κοιλία ή μεταστάσεις σε άλλα όργανα του σώματος.</a:t>
            </a:r>
          </a:p>
          <a:p>
            <a:pPr marL="514350" indent="-514350" algn="just">
              <a:buFont typeface="+mj-lt"/>
              <a:buAutoNum type="arabicPeriod"/>
            </a:pPr>
            <a:r>
              <a:rPr lang="el-GR" dirty="0" smtClean="0"/>
              <a:t>Η εντόπιση των μεταστάσεων στο ήπαρ να είναι τέτοια ώστε (με την </a:t>
            </a:r>
            <a:r>
              <a:rPr lang="el-GR" dirty="0" err="1" smtClean="0"/>
              <a:t>εκτομή</a:t>
            </a:r>
            <a:r>
              <a:rPr lang="el-GR" dirty="0" smtClean="0"/>
              <a:t> που προγραμματίζεται να γίνει) να μπορούν να αφαιρεθούν ολοκληρωτικά, χωρίς να μείνει υπολειπόμενη μεταστατική </a:t>
            </a:r>
            <a:r>
              <a:rPr lang="el-GR" dirty="0" err="1" smtClean="0"/>
              <a:t>νεοπλασματική</a:t>
            </a:r>
            <a:r>
              <a:rPr lang="el-GR" dirty="0" smtClean="0"/>
              <a:t> νόσος στο ήπαρ.</a:t>
            </a:r>
          </a:p>
          <a:p>
            <a:pPr marL="514350" indent="-514350" algn="just">
              <a:buFont typeface="+mj-lt"/>
              <a:buAutoNum type="arabicPeriod"/>
            </a:pPr>
            <a:r>
              <a:rPr lang="el-GR" dirty="0" smtClean="0"/>
              <a:t>Η γενική κατάσταση του ασθενούς να είναι τέτοια, ώστε να μπορεί να αντέξει την απαραίτητη επέμβαση ηπατεκτομής. </a:t>
            </a:r>
          </a:p>
          <a:p>
            <a:pPr algn="just">
              <a:buNone/>
            </a:pPr>
            <a:r>
              <a:rPr lang="el-GR" dirty="0" smtClean="0"/>
              <a:t>Η χειρουργική θεραπεία, δηλαδή η </a:t>
            </a:r>
            <a:r>
              <a:rPr lang="el-GR" dirty="0" err="1" smtClean="0"/>
              <a:t>εκτομή</a:t>
            </a:r>
            <a:r>
              <a:rPr lang="el-GR" dirty="0" smtClean="0"/>
              <a:t> των μεταστάσεων του ήπατος με κάποιου είδους </a:t>
            </a:r>
            <a:r>
              <a:rPr lang="el-GR" dirty="0" err="1" smtClean="0"/>
              <a:t>τμηματεκτομή</a:t>
            </a:r>
            <a:r>
              <a:rPr lang="el-GR" dirty="0" smtClean="0"/>
              <a:t>/</a:t>
            </a:r>
            <a:r>
              <a:rPr lang="el-GR" dirty="0" err="1" smtClean="0"/>
              <a:t>λοβοεκτομή</a:t>
            </a:r>
            <a:r>
              <a:rPr lang="el-GR" dirty="0" smtClean="0"/>
              <a:t>, έχει αποδείξει την ιδιαίτερη αξία της σε πρωτοπαθή νεοπλάσματα του </a:t>
            </a:r>
            <a:r>
              <a:rPr lang="el-GR" dirty="0" err="1" smtClean="0"/>
              <a:t>παχέος</a:t>
            </a:r>
            <a:r>
              <a:rPr lang="el-GR" dirty="0" smtClean="0"/>
              <a:t> εντέρου και στους όγκους του </a:t>
            </a:r>
            <a:r>
              <a:rPr lang="en-US" dirty="0" err="1" smtClean="0"/>
              <a:t>Wilms</a:t>
            </a:r>
            <a:r>
              <a:rPr lang="en-US" dirty="0" smtClean="0"/>
              <a:t> </a:t>
            </a:r>
            <a:r>
              <a:rPr lang="el-GR" dirty="0" smtClean="0"/>
              <a:t>(νεοπλάσματα του νεφρού που κατά κανόνα παρουσιάζονται σε παιδιά και συνήθως σε ηλικία </a:t>
            </a:r>
            <a:r>
              <a:rPr lang="el-GR" dirty="0" err="1" smtClean="0"/>
              <a:t>κάτων</a:t>
            </a:r>
            <a:r>
              <a:rPr lang="el-GR" dirty="0" smtClean="0"/>
              <a:t> των 2 ετών). Η χειρουργική θεραπεία μεταστατικής νόσου του ήπατος έχει αποδειχθεί, ότι προκειμένου για πρωτοπαθή νεοπλάσματα του </a:t>
            </a:r>
            <a:r>
              <a:rPr lang="el-GR" dirty="0" err="1" smtClean="0"/>
              <a:t>παχέος</a:t>
            </a:r>
            <a:r>
              <a:rPr lang="el-GR" dirty="0" smtClean="0"/>
              <a:t> εντέρου, μπορεί να συστηθεί και να εφαρμοσθεί μόνο στο 10% περίπου των ασθενών εκείνων που έχουν μεταστάσεις στο ήπαρ. </a:t>
            </a:r>
          </a:p>
          <a:p>
            <a:pPr algn="just">
              <a:buNone/>
            </a:pPr>
            <a:r>
              <a:rPr lang="el-GR" dirty="0" smtClean="0"/>
              <a:t>Στις μη χειρουργήσιμες περιπτώσεις μπορεί να εφαρμοσθεί ενδοφλεβίως ή </a:t>
            </a:r>
            <a:r>
              <a:rPr lang="el-GR" dirty="0" err="1" smtClean="0"/>
              <a:t>ενδοαρτηριακώς</a:t>
            </a:r>
            <a:r>
              <a:rPr lang="el-GR" dirty="0" smtClean="0"/>
              <a:t> μέσω της ηπατικής αρτηρίας, χημειοθεραπεία με </a:t>
            </a:r>
            <a:r>
              <a:rPr lang="el-GR" dirty="0" err="1" smtClean="0"/>
              <a:t>φλοξουριδίνη</a:t>
            </a:r>
            <a:r>
              <a:rPr lang="el-GR" dirty="0" smtClean="0"/>
              <a:t> (</a:t>
            </a:r>
            <a:r>
              <a:rPr lang="en-US" dirty="0" smtClean="0"/>
              <a:t>FUDR)</a:t>
            </a:r>
            <a:r>
              <a:rPr lang="el-GR" dirty="0" smtClean="0"/>
              <a:t> και </a:t>
            </a:r>
            <a:r>
              <a:rPr lang="el-GR" dirty="0" err="1" smtClean="0"/>
              <a:t>μιτομυσίνη</a:t>
            </a:r>
            <a:r>
              <a:rPr lang="el-GR" dirty="0" smtClean="0"/>
              <a:t> </a:t>
            </a:r>
            <a:r>
              <a:rPr lang="en-US" dirty="0" smtClean="0"/>
              <a:t>C</a:t>
            </a:r>
            <a:r>
              <a:rPr lang="el-GR" dirty="0" smtClean="0"/>
              <a:t> ή και με άλλα </a:t>
            </a:r>
            <a:r>
              <a:rPr lang="el-GR" dirty="0" err="1" smtClean="0"/>
              <a:t>χημειοθεραπευτικά</a:t>
            </a:r>
            <a:r>
              <a:rPr lang="el-GR" dirty="0" smtClean="0"/>
              <a:t> σχήματα.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642918"/>
            <a:ext cx="8229600" cy="857256"/>
          </a:xfrm>
        </p:spPr>
        <p:txBody>
          <a:bodyPr>
            <a:noAutofit/>
          </a:bodyPr>
          <a:lstStyle/>
          <a:p>
            <a:pPr algn="ctr"/>
            <a:r>
              <a:rPr lang="el-GR" sz="2800" b="1" dirty="0" smtClean="0"/>
              <a:t>ΜΕΤΑΣΤΑΤΙΚΑ (ΔΕΥΤΕΡΟΠΑΘΗ) </a:t>
            </a:r>
            <a:br>
              <a:rPr lang="el-GR" sz="2800" b="1" dirty="0" smtClean="0"/>
            </a:br>
            <a:r>
              <a:rPr lang="el-GR" sz="2800" b="1" dirty="0" smtClean="0"/>
              <a:t>ΝΕΟΠΛΑΣΜΑΤΑ ΤΟΥ ΗΠΑΤΟΣ</a:t>
            </a:r>
            <a:endParaRPr lang="el-GR" sz="2800" b="1" dirty="0"/>
          </a:p>
        </p:txBody>
      </p:sp>
      <p:sp>
        <p:nvSpPr>
          <p:cNvPr id="3" name="2 - Θέση περιεχομένου"/>
          <p:cNvSpPr>
            <a:spLocks noGrp="1"/>
          </p:cNvSpPr>
          <p:nvPr>
            <p:ph idx="1"/>
          </p:nvPr>
        </p:nvSpPr>
        <p:spPr>
          <a:xfrm>
            <a:off x="457200" y="1500174"/>
            <a:ext cx="8229600" cy="4824426"/>
          </a:xfrm>
        </p:spPr>
        <p:txBody>
          <a:bodyPr>
            <a:normAutofit fontScale="92500"/>
          </a:bodyPr>
          <a:lstStyle/>
          <a:p>
            <a:r>
              <a:rPr lang="el-GR" b="1" i="1" u="sng" dirty="0" smtClean="0"/>
              <a:t>Πρόγνωση </a:t>
            </a:r>
          </a:p>
          <a:p>
            <a:pPr algn="just">
              <a:buNone/>
            </a:pPr>
            <a:r>
              <a:rPr lang="el-GR" dirty="0" smtClean="0"/>
              <a:t>Η πρόγνωση της μεταστατικής νόσου του ήπατος είναι, κατά κανόνα, δυσμενής και εξαρτάται από τη βασική νόσο, την ύπαρξη άλλων μεταστάσεων, την ανταπόκριση στη θεραπεία κλπ. Επί ανταποκρίσεως στη χημειοθεραπεία, που συμβαίνει στο 80% περίπου των ασθενών με μεταστάσεις στο ήπαρ από νεοπλάσματα του </a:t>
            </a:r>
            <a:r>
              <a:rPr lang="el-GR" dirty="0" err="1" smtClean="0"/>
              <a:t>παχέος</a:t>
            </a:r>
            <a:r>
              <a:rPr lang="el-GR" dirty="0" smtClean="0"/>
              <a:t> εντέρου, η επιβίωση του ασθενούς μπορεί να παραταθεί επί 6 έως 10 μήνες. </a:t>
            </a:r>
          </a:p>
          <a:p>
            <a:pPr algn="just">
              <a:buNone/>
            </a:pPr>
            <a:r>
              <a:rPr lang="el-GR" dirty="0" smtClean="0"/>
              <a:t>Στους ασθενείς που υπήρχε η ένδειξη για εγχειρητική αντιμετώπιση των μεταστάσεων και έγινε συνδυασμός εγχειρήσεως και χημειοθεραπείας αναφέρονται ποσοστά πενταετούς επιβιώσεως που κυμαίνονται από 30% έως 40%.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571504"/>
          </a:xfrm>
        </p:spPr>
        <p:txBody>
          <a:bodyPr>
            <a:normAutofit fontScale="90000"/>
          </a:bodyPr>
          <a:lstStyle/>
          <a:p>
            <a:pPr algn="ctr"/>
            <a:r>
              <a:rPr lang="el-GR" b="1" dirty="0" smtClean="0"/>
              <a:t>ΧΟΛΟΛΙΘΙΑΣΗ</a:t>
            </a:r>
            <a:endParaRPr lang="el-GR" b="1" dirty="0"/>
          </a:p>
        </p:txBody>
      </p:sp>
      <p:sp>
        <p:nvSpPr>
          <p:cNvPr id="3" name="2 - Θέση περιεχομένου"/>
          <p:cNvSpPr>
            <a:spLocks noGrp="1"/>
          </p:cNvSpPr>
          <p:nvPr>
            <p:ph idx="1"/>
          </p:nvPr>
        </p:nvSpPr>
        <p:spPr>
          <a:xfrm>
            <a:off x="457200" y="1142984"/>
            <a:ext cx="8229600" cy="5500726"/>
          </a:xfrm>
        </p:spPr>
        <p:txBody>
          <a:bodyPr>
            <a:normAutofit fontScale="70000" lnSpcReduction="20000"/>
          </a:bodyPr>
          <a:lstStyle/>
          <a:p>
            <a:r>
              <a:rPr lang="el-GR" b="1" i="1" u="sng" dirty="0" smtClean="0"/>
              <a:t>Επιδημιολογία </a:t>
            </a:r>
          </a:p>
          <a:p>
            <a:pPr algn="just">
              <a:buNone/>
            </a:pPr>
            <a:r>
              <a:rPr lang="el-GR" dirty="0" smtClean="0"/>
              <a:t>Οι παθήσεις των χοληφόρων αποτελούν ένα μεγάλο μέρος της δραστηριότητας του γενικού χειρουργού. Υπολογίζεται ότι το 17% του γενικού πληθυσμού, πάνω από την ηλικία των 40 ετών, έχει χολολιθίαση. Στις γυναίκες μεταξύ 20 και 30 ετών, </a:t>
            </a:r>
            <a:r>
              <a:rPr lang="el-GR" dirty="0" err="1" smtClean="0"/>
              <a:t>υπερηχογραφικά</a:t>
            </a:r>
            <a:r>
              <a:rPr lang="el-GR" dirty="0" smtClean="0"/>
              <a:t> ανευρίσκεται σε ποσοστό 2,5%. Μετά την ηλικία των 60 ετών η συχνότητα φτάνει στο 30%. Η συχνότητα της χολολιθιάσεως παρουσιάζει σταθερή αύξηση τα τελευταία 40 χρόνια.</a:t>
            </a:r>
          </a:p>
          <a:p>
            <a:pPr algn="just">
              <a:buNone/>
            </a:pPr>
            <a:r>
              <a:rPr lang="el-GR" dirty="0" smtClean="0"/>
              <a:t>Επιδημιολογικά, η συχνότητα της χολολιθιάσεως σχετίζεται με την ηλικία, το φύλο, τη φυλή, τη δίαιτα και διάφορες παθολογικές καταστάσεις, όπως η παχυσαρκία, η </a:t>
            </a:r>
            <a:r>
              <a:rPr lang="el-GR" dirty="0" err="1" smtClean="0"/>
              <a:t>υπερλιπιδαιμία</a:t>
            </a:r>
            <a:r>
              <a:rPr lang="el-GR" dirty="0" smtClean="0"/>
              <a:t>, ο σακχαρώδης διαβήτης, η κίρρωση του ήπατος, οι αιμολυτικές αναιμίες, οι φλεγμονώδες παθήσεις του εντέρου, η </a:t>
            </a:r>
            <a:r>
              <a:rPr lang="el-GR" dirty="0" err="1" smtClean="0"/>
              <a:t>εντερεκτομές</a:t>
            </a:r>
            <a:r>
              <a:rPr lang="el-GR" dirty="0" smtClean="0"/>
              <a:t> και οι γαστρεκτομές. </a:t>
            </a:r>
          </a:p>
          <a:p>
            <a:pPr algn="just">
              <a:buNone/>
            </a:pPr>
            <a:r>
              <a:rPr lang="el-GR" dirty="0" smtClean="0"/>
              <a:t>Η αυξημένη συχνότητα στις γυναίκες είναι αποτέλεσμα του ορμονικού κλίματος. Νεαρές γυναίκες που λαμβάνουν αντισυλληπτικά ή πολύτοκες γυναίκες προσβάλλονται συχνότερα. Οι ορμόνες εκτός από τη σύνθεση της χολής επηρεάζουν και την κινητικότητα της χοληδόχου κύστεως. Χαρακτηριστικά αυξημένη είναι η πιθανότητα χολολιθιάσεως σε γυναίκες πάνω από 40 ετών, παχύσαρκες, ξανθές και πολύτοκες. </a:t>
            </a:r>
          </a:p>
          <a:p>
            <a:pPr algn="just">
              <a:buNone/>
            </a:pPr>
            <a:r>
              <a:rPr lang="el-GR" dirty="0" smtClean="0"/>
              <a:t>Η παχυσαρκία είναι ένας παράγοντας που αυξάνει κατά 3 φορές την πιθανότητα </a:t>
            </a:r>
            <a:r>
              <a:rPr lang="el-GR" dirty="0" err="1" smtClean="0"/>
              <a:t>λιθογενέσεως</a:t>
            </a:r>
            <a:r>
              <a:rPr lang="el-GR" dirty="0" smtClean="0"/>
              <a:t> και αυτό οφείλεται στον κορεσμό της χολής σε χοληστερίνη ενώ η παραγωγή των χολικών αλάτων παραμένει σταθερή. </a:t>
            </a:r>
          </a:p>
          <a:p>
            <a:pPr>
              <a:buNone/>
            </a:pPr>
            <a:r>
              <a:rPr lang="el-GR" dirty="0" smtClean="0"/>
              <a:t>.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571504"/>
          </a:xfrm>
        </p:spPr>
        <p:txBody>
          <a:bodyPr>
            <a:noAutofit/>
          </a:bodyPr>
          <a:lstStyle/>
          <a:p>
            <a:pPr algn="ctr"/>
            <a:r>
              <a:rPr lang="el-GR" sz="4000" b="1" dirty="0" smtClean="0"/>
              <a:t>ΧΟΛΟΛΙΘΙΑΣΗ</a:t>
            </a:r>
            <a:endParaRPr lang="el-GR" sz="4000" b="1" dirty="0"/>
          </a:p>
        </p:txBody>
      </p:sp>
      <p:sp>
        <p:nvSpPr>
          <p:cNvPr id="3" name="2 - Θέση περιεχομένου"/>
          <p:cNvSpPr>
            <a:spLocks noGrp="1"/>
          </p:cNvSpPr>
          <p:nvPr>
            <p:ph idx="1"/>
          </p:nvPr>
        </p:nvSpPr>
        <p:spPr/>
        <p:txBody>
          <a:bodyPr>
            <a:normAutofit fontScale="85000" lnSpcReduction="20000"/>
          </a:bodyPr>
          <a:lstStyle/>
          <a:p>
            <a:pPr algn="just">
              <a:buNone/>
            </a:pPr>
            <a:r>
              <a:rPr lang="el-GR" dirty="0" smtClean="0"/>
              <a:t>Στους </a:t>
            </a:r>
            <a:r>
              <a:rPr lang="el-GR" dirty="0" err="1" smtClean="0"/>
              <a:t>κιρρωτικούς</a:t>
            </a:r>
            <a:r>
              <a:rPr lang="el-GR" dirty="0" smtClean="0"/>
              <a:t> ασθενείς ην αυξημένη </a:t>
            </a:r>
            <a:r>
              <a:rPr lang="el-GR" dirty="0" err="1" smtClean="0"/>
              <a:t>λιθογένεση</a:t>
            </a:r>
            <a:r>
              <a:rPr lang="el-GR" dirty="0" smtClean="0"/>
              <a:t> σχετίζεται με την αυξημένη </a:t>
            </a:r>
            <a:r>
              <a:rPr lang="el-GR" dirty="0" err="1" smtClean="0"/>
              <a:t>αιμόλυση</a:t>
            </a:r>
            <a:r>
              <a:rPr lang="el-GR" dirty="0" smtClean="0"/>
              <a:t>, γι αυτό οι λίθοι είναι κυρίως </a:t>
            </a:r>
            <a:r>
              <a:rPr lang="el-GR" dirty="0" err="1" smtClean="0"/>
              <a:t>χολερυθρινικοί</a:t>
            </a:r>
            <a:r>
              <a:rPr lang="el-GR" dirty="0" smtClean="0"/>
              <a:t>.</a:t>
            </a:r>
          </a:p>
          <a:p>
            <a:pPr algn="just">
              <a:buNone/>
            </a:pPr>
            <a:r>
              <a:rPr lang="el-GR" dirty="0" smtClean="0"/>
              <a:t>Οι παθήσεις του τελικού ειλεού, προκαλούν διαταραχή του </a:t>
            </a:r>
            <a:r>
              <a:rPr lang="el-GR" dirty="0" err="1" smtClean="0"/>
              <a:t>εντεροηπατικού</a:t>
            </a:r>
            <a:r>
              <a:rPr lang="el-GR" dirty="0" smtClean="0"/>
              <a:t> κύκλου και μείωση της δεξαμενής των χολικών αλάτων. </a:t>
            </a:r>
          </a:p>
          <a:p>
            <a:pPr algn="just">
              <a:buNone/>
            </a:pPr>
            <a:r>
              <a:rPr lang="el-GR" dirty="0" smtClean="0"/>
              <a:t>Σε ορισμένες φυλές, όπως στους ινδιάνους της Αμερικής παρουσιάζεται υψηλό ποσοστό χολολιθιάσεως (50% των γυναικών άνω των 40 ετών) και αυτό σχετίζεται με γενετικούς παράγοντες που καθορίζουν τη σύνθεση της χολής, αλλά και διαιτητικές συνήθειες. Στην Ιαπωνία και άλλες χώρες της Άπω Ανατολής είναι πολύ αυξημένο το ποσοστό των </a:t>
            </a:r>
            <a:r>
              <a:rPr lang="el-GR" dirty="0" err="1" smtClean="0"/>
              <a:t>χολερυθρινικών</a:t>
            </a:r>
            <a:r>
              <a:rPr lang="el-GR" dirty="0" smtClean="0"/>
              <a:t> λίθων, λόγω υψηλού ποσοστού παρασιτικών νοσημάτων των χοληφόρων και φλεγμονών από κολοβακτηρίδιο που προκαλεί καθίζηση της </a:t>
            </a:r>
            <a:r>
              <a:rPr lang="el-GR" dirty="0" err="1" smtClean="0"/>
              <a:t>χολερυθρίνης</a:t>
            </a:r>
            <a:r>
              <a:rPr lang="el-GR" dirty="0" smtClean="0"/>
              <a:t> </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fontScale="90000"/>
          </a:bodyPr>
          <a:lstStyle/>
          <a:p>
            <a:pPr algn="ctr"/>
            <a:r>
              <a:rPr lang="el-GR" b="1" dirty="0" smtClean="0"/>
              <a:t>ΧΟΛΟΛΙΘΙΑΣΗ</a:t>
            </a:r>
            <a:endParaRPr lang="el-GR" b="1" dirty="0"/>
          </a:p>
        </p:txBody>
      </p:sp>
      <p:sp>
        <p:nvSpPr>
          <p:cNvPr id="3" name="2 - Θέση περιεχομένου"/>
          <p:cNvSpPr>
            <a:spLocks noGrp="1"/>
          </p:cNvSpPr>
          <p:nvPr>
            <p:ph idx="1"/>
          </p:nvPr>
        </p:nvSpPr>
        <p:spPr>
          <a:xfrm>
            <a:off x="457200" y="1643050"/>
            <a:ext cx="8229600" cy="4681550"/>
          </a:xfrm>
        </p:spPr>
        <p:txBody>
          <a:bodyPr>
            <a:normAutofit fontScale="92500" lnSpcReduction="10000"/>
          </a:bodyPr>
          <a:lstStyle/>
          <a:p>
            <a:pPr marL="514350" indent="-514350"/>
            <a:r>
              <a:rPr lang="el-GR" b="1" i="1" u="sng" dirty="0" err="1" smtClean="0"/>
              <a:t>Παθολογοφυσιολογία</a:t>
            </a:r>
            <a:r>
              <a:rPr lang="el-GR" b="1" i="1" u="sng" dirty="0" smtClean="0"/>
              <a:t> της </a:t>
            </a:r>
            <a:r>
              <a:rPr lang="el-GR" b="1" i="1" u="sng" dirty="0" err="1" smtClean="0"/>
              <a:t>λιθογενέσεως</a:t>
            </a:r>
            <a:endParaRPr lang="el-GR" b="1" i="1" u="sng" dirty="0" smtClean="0"/>
          </a:p>
          <a:p>
            <a:pPr marL="514350" indent="-514350" algn="just">
              <a:buFont typeface="+mj-lt"/>
              <a:buAutoNum type="arabicPeriod"/>
            </a:pPr>
            <a:r>
              <a:rPr lang="el-GR" dirty="0" smtClean="0"/>
              <a:t>Οι </a:t>
            </a:r>
            <a:r>
              <a:rPr lang="el-GR" dirty="0" err="1" smtClean="0"/>
              <a:t>χοληστερινικοί</a:t>
            </a:r>
            <a:r>
              <a:rPr lang="el-GR" dirty="0" smtClean="0"/>
              <a:t> λίθοι είναι μονήρεις ή πολλαπλοί και εύθρυπτοι, έχουν λεία επιφάνεια με </a:t>
            </a:r>
            <a:r>
              <a:rPr lang="el-GR" dirty="0" err="1" smtClean="0"/>
              <a:t>εντυπώματα</a:t>
            </a:r>
            <a:r>
              <a:rPr lang="el-GR" dirty="0" smtClean="0"/>
              <a:t> από την πίεση παρακειμένων λίθων και το χρώμα τους είναι κιτρινωπό. </a:t>
            </a:r>
          </a:p>
          <a:p>
            <a:pPr marL="514350" indent="-514350" algn="just">
              <a:buFont typeface="+mj-lt"/>
              <a:buAutoNum type="arabicPeriod"/>
            </a:pPr>
            <a:r>
              <a:rPr lang="el-GR" dirty="0" smtClean="0"/>
              <a:t>Οι </a:t>
            </a:r>
            <a:r>
              <a:rPr lang="el-GR" dirty="0" err="1" smtClean="0"/>
              <a:t>χολερυθρινικοί</a:t>
            </a:r>
            <a:r>
              <a:rPr lang="el-GR" dirty="0" smtClean="0"/>
              <a:t> λίθοι είναι μικρότεροι, με ακανόνιστο σχήμα και ανώμαλη επιφάνεια, σκληροί με σκούρο καφέ ή μαύρο χρώμα. </a:t>
            </a:r>
          </a:p>
          <a:p>
            <a:pPr marL="514350" indent="-514350" algn="just">
              <a:buNone/>
            </a:pPr>
            <a:r>
              <a:rPr lang="el-GR" dirty="0" smtClean="0"/>
              <a:t>Μεγαλύτερες ποσότητες αλάτων ασβεστίου περιέχουν οι </a:t>
            </a:r>
            <a:r>
              <a:rPr lang="el-GR" dirty="0" err="1" smtClean="0"/>
              <a:t>χολερυθρινικοί</a:t>
            </a:r>
            <a:r>
              <a:rPr lang="el-GR" dirty="0" smtClean="0"/>
              <a:t> χολόλιθοι γι αυτό και είναι </a:t>
            </a:r>
            <a:r>
              <a:rPr lang="el-GR" dirty="0" err="1" smtClean="0"/>
              <a:t>ακτινοσκιεροί</a:t>
            </a:r>
            <a:r>
              <a:rPr lang="el-GR" dirty="0" smtClean="0"/>
              <a:t>.</a:t>
            </a:r>
          </a:p>
          <a:p>
            <a:pPr marL="514350" indent="-514350" algn="just">
              <a:buNone/>
            </a:pPr>
            <a:r>
              <a:rPr lang="el-GR" dirty="0" smtClean="0"/>
              <a:t>Στο 75% των λίθων που ανευρίσκονται είναι καθ’ υπεροχή </a:t>
            </a:r>
            <a:r>
              <a:rPr lang="el-GR" dirty="0" err="1" smtClean="0"/>
              <a:t>χοληστερινικοί</a:t>
            </a:r>
            <a:r>
              <a:rPr lang="el-GR" dirty="0" smtClean="0"/>
              <a:t>, ενώ το 25% καθ’ υπεροχή </a:t>
            </a:r>
            <a:r>
              <a:rPr lang="el-GR" dirty="0" err="1" smtClean="0"/>
              <a:t>χολερυθρινικοί</a:t>
            </a:r>
            <a:r>
              <a:rPr lang="el-GR" dirty="0" smtClean="0"/>
              <a:t>. </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867524"/>
          </a:xfrm>
        </p:spPr>
        <p:txBody>
          <a:bodyPr/>
          <a:lstStyle/>
          <a:p>
            <a:pPr algn="ctr"/>
            <a:r>
              <a:rPr lang="el-GR" b="1" dirty="0" smtClean="0"/>
              <a:t>ΧΟΛΟΛΙΘΙΑΣΗ</a:t>
            </a:r>
            <a:endParaRPr lang="el-GR" dirty="0"/>
          </a:p>
        </p:txBody>
      </p:sp>
      <p:sp>
        <p:nvSpPr>
          <p:cNvPr id="3" name="2 - Θέση περιεχομένου"/>
          <p:cNvSpPr>
            <a:spLocks noGrp="1"/>
          </p:cNvSpPr>
          <p:nvPr>
            <p:ph idx="1"/>
          </p:nvPr>
        </p:nvSpPr>
        <p:spPr>
          <a:xfrm>
            <a:off x="457200" y="1714488"/>
            <a:ext cx="8229600" cy="4610112"/>
          </a:xfrm>
        </p:spPr>
        <p:txBody>
          <a:bodyPr/>
          <a:lstStyle/>
          <a:p>
            <a:r>
              <a:rPr lang="el-GR" b="1" i="1" u="sng" dirty="0" smtClean="0"/>
              <a:t>Φυσική εξέλιξη των </a:t>
            </a:r>
            <a:r>
              <a:rPr lang="el-GR" b="1" i="1" u="sng" dirty="0" err="1" smtClean="0"/>
              <a:t>χολολίθων</a:t>
            </a:r>
            <a:endParaRPr lang="el-GR" b="1" i="1" u="sng" dirty="0" smtClean="0"/>
          </a:p>
          <a:p>
            <a:pPr algn="just">
              <a:buNone/>
            </a:pPr>
            <a:r>
              <a:rPr lang="el-GR" dirty="0" smtClean="0"/>
              <a:t>Στις περισσότερες περιπτώσεις η χολολιθίαση παραμένει </a:t>
            </a:r>
            <a:r>
              <a:rPr lang="el-GR" dirty="0" err="1" smtClean="0"/>
              <a:t>ασυμπτωματική</a:t>
            </a:r>
            <a:r>
              <a:rPr lang="el-GR" dirty="0" smtClean="0"/>
              <a:t>. Από την παρακολούθηση ασθενών με σιωπηλή λιθίαση βρέθηκε ότι ένα ποσοστό 15%-18% εμφανίζει συμπτώματα τα επόμενα 10-20 χρόνια. </a:t>
            </a:r>
          </a:p>
          <a:p>
            <a:pPr algn="just">
              <a:buNone/>
            </a:pPr>
            <a:r>
              <a:rPr lang="el-GR" dirty="0" smtClean="0"/>
              <a:t>Οι ασθενείς που αντιμετωπίζονται χειρουργικά για συμπτωματική χολολιθίαση είναι μια μικρή αναλογία μπροστά στη μάζα των ασθενών που ποτέ στη ζωή τους δεν εμφανίζουν έντονα ενοχλήματα και πιστεύεται ότι φτάνει το 87%.</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b="1" dirty="0" smtClean="0"/>
              <a:t>ΧΟΛΟΛΙΘΙΑΣΗ</a:t>
            </a:r>
            <a:endParaRPr lang="el-GR" dirty="0"/>
          </a:p>
        </p:txBody>
      </p:sp>
      <p:sp>
        <p:nvSpPr>
          <p:cNvPr id="3" name="2 - Θέση περιεχομένου"/>
          <p:cNvSpPr>
            <a:spLocks noGrp="1"/>
          </p:cNvSpPr>
          <p:nvPr>
            <p:ph idx="1"/>
          </p:nvPr>
        </p:nvSpPr>
        <p:spPr>
          <a:xfrm>
            <a:off x="457200" y="1571612"/>
            <a:ext cx="8229600" cy="5000660"/>
          </a:xfrm>
        </p:spPr>
        <p:txBody>
          <a:bodyPr>
            <a:normAutofit fontScale="77500" lnSpcReduction="20000"/>
          </a:bodyPr>
          <a:lstStyle/>
          <a:p>
            <a:r>
              <a:rPr lang="el-GR" b="1" i="1" u="sng" dirty="0" err="1" smtClean="0"/>
              <a:t>Ασυμπτωματική</a:t>
            </a:r>
            <a:r>
              <a:rPr lang="el-GR" b="1" i="1" u="sng" dirty="0" smtClean="0"/>
              <a:t> χολολιθίαση </a:t>
            </a:r>
          </a:p>
          <a:p>
            <a:pPr algn="just">
              <a:buNone/>
            </a:pPr>
            <a:r>
              <a:rPr lang="el-GR" dirty="0" smtClean="0"/>
              <a:t>Η μη συμπτωματική χολολιθίαση διαπιστώνεται τυχαία μέσω υπερήχων. Από τους </a:t>
            </a:r>
            <a:r>
              <a:rPr lang="el-GR" dirty="0" err="1" smtClean="0"/>
              <a:t>ασυμπτωματικούς</a:t>
            </a:r>
            <a:r>
              <a:rPr lang="el-GR" dirty="0" smtClean="0"/>
              <a:t> ασθενείς, ένα ποσοστό 2% κάθε χρόνο βρέθηκε ότι εμφανίζει συμπτώματα. Η πρώτη εκδήλωση στο 90% των περιπτώσεων είναι του τύπου του «κολικού των χοληφόρων» και μόνο στο 10% είναι μια σοβαρή επιπλοκή. Πολλά </a:t>
            </a:r>
            <a:r>
              <a:rPr lang="el-GR" dirty="0" err="1" smtClean="0"/>
              <a:t>δυσπεπτικά</a:t>
            </a:r>
            <a:r>
              <a:rPr lang="el-GR" dirty="0" smtClean="0"/>
              <a:t> ενοχλήματα που αποδίδονται στη χολολιθίαση, μπορεί να οφείλονται σε άλλες παθολογικές καταστάσεις, γιατί αναφέρονται το ίδιο συχνά σε παρόμοιες ομάδες ατόμων χωρίς χολολιθίαση. </a:t>
            </a:r>
          </a:p>
          <a:p>
            <a:pPr algn="just">
              <a:buNone/>
            </a:pPr>
            <a:r>
              <a:rPr lang="el-GR" dirty="0" smtClean="0"/>
              <a:t>Στο ερώτημα αν η </a:t>
            </a:r>
            <a:r>
              <a:rPr lang="el-GR" dirty="0" err="1" smtClean="0"/>
              <a:t>ασυμπτωματική</a:t>
            </a:r>
            <a:r>
              <a:rPr lang="el-GR" dirty="0" smtClean="0"/>
              <a:t> λιθίαση θα πρέπει να χειρουργείται, επικρατεί η άποψη ότι η τακτική της αναμονής είναι προτιμότερη, λαμβάνοντας υπόψη τα μικρά ποσοστά μεταπτώσεως σε συμπτωματική ή </a:t>
            </a:r>
            <a:r>
              <a:rPr lang="el-GR" dirty="0" err="1" smtClean="0"/>
              <a:t>επιπλακείσα</a:t>
            </a:r>
            <a:r>
              <a:rPr lang="el-GR" dirty="0" smtClean="0"/>
              <a:t> χολολιθίαση, και το τεράστιο κόστος για τη συντηρητική (φάρμακα κλπ.) ή χειρουργική αντιμετώπιση μεγάλων ομάδων ασθενών με σιωπηλή λιθίαση. Ο κίνδυνος αναπτύξεως καρκινώματος σε </a:t>
            </a:r>
            <a:r>
              <a:rPr lang="el-GR" dirty="0" err="1" smtClean="0"/>
              <a:t>λιθοφόρο</a:t>
            </a:r>
            <a:r>
              <a:rPr lang="el-GR" dirty="0" smtClean="0"/>
              <a:t> χοληδόχο κύστη είναι μικρότερος από 1%-2%. Αντίθετα, παρατηρείται αύξηση της συχνότητας του καρκινώματος στο παχύ έντερο μετά από </a:t>
            </a:r>
            <a:r>
              <a:rPr lang="el-GR" dirty="0" err="1" smtClean="0"/>
              <a:t>χολοκυστεκτομή</a:t>
            </a:r>
            <a:r>
              <a:rPr lang="el-GR" dirty="0" smtClean="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24648"/>
          </a:xfrm>
        </p:spPr>
        <p:txBody>
          <a:bodyPr>
            <a:normAutofit fontScale="90000"/>
          </a:bodyPr>
          <a:lstStyle/>
          <a:p>
            <a:pPr algn="ctr"/>
            <a:r>
              <a:rPr lang="el-GR" b="1" dirty="0" smtClean="0"/>
              <a:t>ΧΟΛΟΛΙΘΙΑΣΗ</a:t>
            </a:r>
            <a:endParaRPr lang="el-GR" dirty="0"/>
          </a:p>
        </p:txBody>
      </p:sp>
      <p:sp>
        <p:nvSpPr>
          <p:cNvPr id="3" name="2 - Θέση περιεχομένου"/>
          <p:cNvSpPr>
            <a:spLocks noGrp="1"/>
          </p:cNvSpPr>
          <p:nvPr>
            <p:ph idx="1"/>
          </p:nvPr>
        </p:nvSpPr>
        <p:spPr>
          <a:xfrm>
            <a:off x="457200" y="1571612"/>
            <a:ext cx="8229600" cy="5072098"/>
          </a:xfrm>
        </p:spPr>
        <p:txBody>
          <a:bodyPr>
            <a:normAutofit fontScale="70000" lnSpcReduction="20000"/>
          </a:bodyPr>
          <a:lstStyle/>
          <a:p>
            <a:pPr algn="just">
              <a:buNone/>
            </a:pPr>
            <a:r>
              <a:rPr lang="el-GR" dirty="0" smtClean="0"/>
              <a:t>Επιλεκτικά θα πρέπει να χειρουργείται η </a:t>
            </a:r>
            <a:r>
              <a:rPr lang="el-GR" dirty="0" err="1" smtClean="0"/>
              <a:t>ασυμπτωματική</a:t>
            </a:r>
            <a:r>
              <a:rPr lang="el-GR" dirty="0" smtClean="0"/>
              <a:t> χολολιθίαση:</a:t>
            </a:r>
          </a:p>
          <a:p>
            <a:pPr marL="514350" indent="-514350" algn="just">
              <a:buFont typeface="+mj-lt"/>
              <a:buAutoNum type="arabicPeriod"/>
            </a:pPr>
            <a:r>
              <a:rPr lang="el-GR" dirty="0" smtClean="0"/>
              <a:t>Αν οι χολόλιθοι έχουν διάμετρο μεγαλύτερη από 2,5</a:t>
            </a:r>
            <a:r>
              <a:rPr lang="en-US" dirty="0" smtClean="0"/>
              <a:t>cm, </a:t>
            </a:r>
            <a:r>
              <a:rPr lang="el-GR" dirty="0" smtClean="0"/>
              <a:t>τότε ο κίνδυνος επιπλοκών (εμπύημα, συρίγγιο, ειλεός εκ </a:t>
            </a:r>
            <a:r>
              <a:rPr lang="el-GR" dirty="0" err="1" smtClean="0"/>
              <a:t>χολολίθου</a:t>
            </a:r>
            <a:r>
              <a:rPr lang="el-GR" dirty="0" smtClean="0"/>
              <a:t>) είναι μεγαλύτερος, γι αυτό δικαιολογείται η </a:t>
            </a:r>
            <a:r>
              <a:rPr lang="el-GR" dirty="0" err="1" smtClean="0"/>
              <a:t>χολοκυστεκτομή</a:t>
            </a:r>
            <a:r>
              <a:rPr lang="el-GR" dirty="0" smtClean="0"/>
              <a:t> έστω κι αν δεν υπάρχουν ενοχλήματα. </a:t>
            </a:r>
          </a:p>
          <a:p>
            <a:pPr marL="514350" indent="-514350" algn="just">
              <a:buFont typeface="+mj-lt"/>
              <a:buAutoNum type="arabicPeriod"/>
            </a:pPr>
            <a:r>
              <a:rPr lang="el-GR" dirty="0" smtClean="0"/>
              <a:t>Η </a:t>
            </a:r>
            <a:r>
              <a:rPr lang="el-GR" dirty="0" err="1" smtClean="0"/>
              <a:t>επασβεστωμένη</a:t>
            </a:r>
            <a:r>
              <a:rPr lang="el-GR" dirty="0" smtClean="0"/>
              <a:t> χοληδόχος κύστη επίσης έχει μεγαλύτερες πιθανότητες αναπτύξεως καρκινώματος</a:t>
            </a:r>
          </a:p>
          <a:p>
            <a:pPr marL="514350" indent="-514350" algn="just">
              <a:buFont typeface="+mj-lt"/>
              <a:buAutoNum type="arabicPeriod"/>
            </a:pPr>
            <a:r>
              <a:rPr lang="el-GR" dirty="0" smtClean="0"/>
              <a:t>Σε ασθενείς με σακχαρώδη διαβήτη, η δημιουργία γαγγραινώδους χολοκυστίτιδας είναι ένας σοβαρός κίνδυνος με μεγάλη θνητότητα. </a:t>
            </a:r>
          </a:p>
          <a:p>
            <a:pPr marL="514350" indent="-514350" algn="just">
              <a:buFont typeface="+mj-lt"/>
              <a:buAutoNum type="arabicPeriod"/>
            </a:pPr>
            <a:r>
              <a:rPr lang="el-GR" dirty="0" smtClean="0"/>
              <a:t>Το ίδιο μπορεί να συμβεί σε ασθενείς που λαμβάνουν </a:t>
            </a:r>
            <a:r>
              <a:rPr lang="el-GR" dirty="0" err="1" smtClean="0"/>
              <a:t>ανοσοκατασταλτικά</a:t>
            </a:r>
            <a:r>
              <a:rPr lang="el-GR" dirty="0" smtClean="0"/>
              <a:t> ή πρόκειται να υποστούν μεταμόσχευση κάποιου οργάνου. Η </a:t>
            </a:r>
            <a:r>
              <a:rPr lang="el-GR" dirty="0" err="1" smtClean="0"/>
              <a:t>χολοκυστίδα</a:t>
            </a:r>
            <a:r>
              <a:rPr lang="el-GR" dirty="0" smtClean="0"/>
              <a:t> είναι πιθανόν να </a:t>
            </a:r>
            <a:r>
              <a:rPr lang="el-GR" dirty="0" err="1" smtClean="0"/>
              <a:t>διαδράμει</a:t>
            </a:r>
            <a:r>
              <a:rPr lang="el-GR" dirty="0" smtClean="0"/>
              <a:t> </a:t>
            </a:r>
            <a:r>
              <a:rPr lang="el-GR" dirty="0" err="1" smtClean="0"/>
              <a:t>ασυμπτωματικά</a:t>
            </a:r>
            <a:r>
              <a:rPr lang="el-GR" dirty="0" smtClean="0"/>
              <a:t> θέτοντας σε κίνδυνο τη ζωή του ασθενούς. </a:t>
            </a:r>
          </a:p>
          <a:p>
            <a:pPr marL="514350" indent="-514350" algn="just">
              <a:buFont typeface="+mj-lt"/>
              <a:buAutoNum type="arabicPeriod"/>
            </a:pPr>
            <a:r>
              <a:rPr lang="el-GR" dirty="0" smtClean="0"/>
              <a:t>Σε ασθενείς που προγραμματίζονται για μακροχρόνια ολική παρεντερική σίτιση, η αφαίρεση της </a:t>
            </a:r>
            <a:r>
              <a:rPr lang="el-GR" dirty="0" err="1" smtClean="0"/>
              <a:t>λιθοφόρου</a:t>
            </a:r>
            <a:r>
              <a:rPr lang="el-GR" dirty="0" smtClean="0"/>
              <a:t> </a:t>
            </a:r>
            <a:r>
              <a:rPr lang="el-GR" dirty="0" err="1" smtClean="0"/>
              <a:t>ασυμπτωματικής</a:t>
            </a:r>
            <a:r>
              <a:rPr lang="el-GR" dirty="0" smtClean="0"/>
              <a:t> χοληδόχου κύστεως κρίνεται σκόπιμη, γιατί η πιθανότητα οξείας χολοκυστίτιδας λόγω της </a:t>
            </a:r>
            <a:r>
              <a:rPr lang="el-GR" dirty="0" err="1" smtClean="0"/>
              <a:t>χολοκυστατονίας</a:t>
            </a:r>
            <a:r>
              <a:rPr lang="el-GR" dirty="0" smtClean="0"/>
              <a:t> κατά τη διάρκεια της παρεντερικής θρέψεως, είναι αυξημένη </a:t>
            </a:r>
          </a:p>
          <a:p>
            <a:pPr marL="514350" indent="-514350" algn="just">
              <a:buFont typeface="+mj-lt"/>
              <a:buAutoNum type="arabicPeriod"/>
            </a:pPr>
            <a:r>
              <a:rPr lang="el-GR" dirty="0" smtClean="0"/>
              <a:t>Η </a:t>
            </a:r>
            <a:r>
              <a:rPr lang="el-GR" dirty="0" err="1" smtClean="0"/>
              <a:t>εκτομή</a:t>
            </a:r>
            <a:r>
              <a:rPr lang="el-GR" dirty="0" smtClean="0"/>
              <a:t> επίσης μιας </a:t>
            </a:r>
            <a:r>
              <a:rPr lang="el-GR" dirty="0" err="1" smtClean="0"/>
              <a:t>ασυμπτωματικής</a:t>
            </a:r>
            <a:r>
              <a:rPr lang="el-GR" dirty="0" smtClean="0"/>
              <a:t> </a:t>
            </a:r>
            <a:r>
              <a:rPr lang="el-GR" dirty="0" err="1" smtClean="0"/>
              <a:t>λιθοφόρου</a:t>
            </a:r>
            <a:r>
              <a:rPr lang="el-GR" dirty="0" smtClean="0"/>
              <a:t> χοληδόχου κύστεως δικαιολογείται στα πλαίσια μιας λαπαροτομίας για άλλη πάθηση εφόσον η γενική κατάσταση του ασθενούς και το είδος της επεμβάσεως το επιτρέπει .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81772"/>
          </a:xfrm>
        </p:spPr>
        <p:txBody>
          <a:bodyPr>
            <a:normAutofit fontScale="90000"/>
          </a:bodyPr>
          <a:lstStyle/>
          <a:p>
            <a:pPr algn="ctr"/>
            <a:r>
              <a:rPr lang="el-GR" b="1" dirty="0" smtClean="0"/>
              <a:t>ΧΟΛΟΛΙΘΙΑΣΗ</a:t>
            </a:r>
            <a:endParaRPr lang="el-GR" dirty="0"/>
          </a:p>
        </p:txBody>
      </p:sp>
      <p:sp>
        <p:nvSpPr>
          <p:cNvPr id="3" name="2 - Θέση περιεχομένου"/>
          <p:cNvSpPr>
            <a:spLocks noGrp="1"/>
          </p:cNvSpPr>
          <p:nvPr>
            <p:ph idx="1"/>
          </p:nvPr>
        </p:nvSpPr>
        <p:spPr>
          <a:xfrm>
            <a:off x="457200" y="1428736"/>
            <a:ext cx="8229600" cy="4895864"/>
          </a:xfrm>
        </p:spPr>
        <p:txBody>
          <a:bodyPr>
            <a:normAutofit fontScale="92500" lnSpcReduction="10000"/>
          </a:bodyPr>
          <a:lstStyle/>
          <a:p>
            <a:r>
              <a:rPr lang="el-GR" b="1" i="1" u="sng" dirty="0" smtClean="0"/>
              <a:t>Συμπτωματική χολολιθίαση</a:t>
            </a:r>
          </a:p>
          <a:p>
            <a:pPr algn="just">
              <a:buNone/>
            </a:pPr>
            <a:r>
              <a:rPr lang="el-GR" dirty="0" smtClean="0"/>
              <a:t>Η χολολιθίαση εκδηλώνεται κλινικά με συμπτώματα που προκαλούνται συνήθως από χρόνια φλεγμονή, σπανιότερα από οξεία φλεγμονή. </a:t>
            </a:r>
          </a:p>
          <a:p>
            <a:pPr algn="just">
              <a:buFont typeface="Wingdings" pitchFamily="2" charset="2"/>
              <a:buChar char="Ø"/>
            </a:pPr>
            <a:r>
              <a:rPr lang="el-GR" dirty="0" err="1" smtClean="0"/>
              <a:t>Ύδρωπας</a:t>
            </a:r>
            <a:endParaRPr lang="el-GR" dirty="0" smtClean="0"/>
          </a:p>
          <a:p>
            <a:pPr algn="just">
              <a:buFont typeface="Wingdings" pitchFamily="2" charset="2"/>
              <a:buChar char="Ø"/>
            </a:pPr>
            <a:r>
              <a:rPr lang="el-GR" dirty="0" smtClean="0"/>
              <a:t>Εμπύημα της χοληδόχου κύστεως</a:t>
            </a:r>
          </a:p>
          <a:p>
            <a:pPr algn="just">
              <a:buFont typeface="Wingdings" pitchFamily="2" charset="2"/>
              <a:buChar char="Ø"/>
            </a:pPr>
            <a:r>
              <a:rPr lang="el-GR" dirty="0" smtClean="0"/>
              <a:t>Αποφρακτικός ίκτερος</a:t>
            </a:r>
          </a:p>
          <a:p>
            <a:pPr algn="just">
              <a:buFont typeface="Wingdings" pitchFamily="2" charset="2"/>
              <a:buChar char="Ø"/>
            </a:pPr>
            <a:r>
              <a:rPr lang="el-GR" dirty="0" smtClean="0"/>
              <a:t>Οξεία </a:t>
            </a:r>
            <a:r>
              <a:rPr lang="el-GR" dirty="0" err="1" smtClean="0"/>
              <a:t>χολολιθιασική</a:t>
            </a:r>
            <a:r>
              <a:rPr lang="el-GR" dirty="0" smtClean="0"/>
              <a:t> παγκρεατίτιδα</a:t>
            </a:r>
          </a:p>
          <a:p>
            <a:pPr algn="just">
              <a:buFont typeface="Wingdings" pitchFamily="2" charset="2"/>
              <a:buChar char="Ø"/>
            </a:pPr>
            <a:r>
              <a:rPr lang="el-GR" dirty="0" err="1" smtClean="0"/>
              <a:t>Χολοπεπτικό</a:t>
            </a:r>
            <a:r>
              <a:rPr lang="el-GR" dirty="0" smtClean="0"/>
              <a:t> συρίγγιο</a:t>
            </a:r>
          </a:p>
          <a:p>
            <a:pPr algn="just">
              <a:buFont typeface="Wingdings" pitchFamily="2" charset="2"/>
              <a:buChar char="Ø"/>
            </a:pPr>
            <a:r>
              <a:rPr lang="el-GR" dirty="0" smtClean="0"/>
              <a:t>Ειλεός εκ </a:t>
            </a:r>
            <a:r>
              <a:rPr lang="el-GR" dirty="0" err="1" smtClean="0"/>
              <a:t>χολολίθου</a:t>
            </a:r>
            <a:r>
              <a:rPr lang="el-GR" dirty="0" smtClean="0"/>
              <a:t> </a:t>
            </a:r>
          </a:p>
          <a:p>
            <a:pPr algn="just">
              <a:buFont typeface="Wingdings" pitchFamily="2" charset="2"/>
              <a:buChar char="Ø"/>
            </a:pPr>
            <a:r>
              <a:rPr lang="el-GR" dirty="0" err="1" smtClean="0"/>
              <a:t>Χολοπεριτόναιο</a:t>
            </a:r>
            <a:r>
              <a:rPr lang="el-GR" dirty="0" smtClean="0"/>
              <a:t> </a:t>
            </a:r>
          </a:p>
          <a:p>
            <a:pPr algn="just">
              <a:buFont typeface="Wingdings" pitchFamily="2" charset="2"/>
              <a:buChar char="Ø"/>
            </a:pPr>
            <a:r>
              <a:rPr lang="el-GR" dirty="0" smtClean="0"/>
              <a:t>Καρκίνωμα της χοληδόχου κύστεως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714380"/>
          </a:xfrm>
        </p:spPr>
        <p:txBody>
          <a:bodyPr>
            <a:normAutofit fontScale="90000"/>
          </a:bodyPr>
          <a:lstStyle/>
          <a:p>
            <a:pPr algn="ctr"/>
            <a:r>
              <a:rPr lang="el-GR" b="1" dirty="0" smtClean="0"/>
              <a:t>ΕΧΙΝΟΚΟΚΚΟΣ ΚΥΣΤΗ</a:t>
            </a:r>
            <a:endParaRPr lang="el-GR" b="1" dirty="0"/>
          </a:p>
        </p:txBody>
      </p:sp>
      <p:sp>
        <p:nvSpPr>
          <p:cNvPr id="3" name="2 - Θέση περιεχομένου"/>
          <p:cNvSpPr>
            <a:spLocks noGrp="1"/>
          </p:cNvSpPr>
          <p:nvPr>
            <p:ph idx="1"/>
          </p:nvPr>
        </p:nvSpPr>
        <p:spPr>
          <a:xfrm>
            <a:off x="428596" y="1214422"/>
            <a:ext cx="8229600" cy="5500726"/>
          </a:xfrm>
        </p:spPr>
        <p:txBody>
          <a:bodyPr>
            <a:normAutofit fontScale="55000" lnSpcReduction="20000"/>
          </a:bodyPr>
          <a:lstStyle/>
          <a:p>
            <a:pPr marL="514350" indent="-514350" algn="just"/>
            <a:r>
              <a:rPr lang="el-GR" b="1" i="1" u="sng" dirty="0" smtClean="0"/>
              <a:t>Παθολογική ανατομία </a:t>
            </a:r>
          </a:p>
          <a:p>
            <a:pPr marL="514350" indent="-514350" algn="just">
              <a:buNone/>
            </a:pPr>
            <a:r>
              <a:rPr lang="el-GR" dirty="0" smtClean="0"/>
              <a:t>Η εχινόκοκκος κύστη του ήπατος αποτελείται από: </a:t>
            </a:r>
          </a:p>
          <a:p>
            <a:pPr marL="514350" indent="-514350" algn="just">
              <a:buFont typeface="+mj-lt"/>
              <a:buAutoNum type="arabicPeriod"/>
            </a:pPr>
            <a:r>
              <a:rPr lang="el-GR" dirty="0" smtClean="0"/>
              <a:t>Την ινώδη κάψα η οποία παριστά αντιδραστικό ινώδη συνδετικό ιστό.</a:t>
            </a:r>
          </a:p>
          <a:p>
            <a:pPr marL="514350" indent="-514350" algn="just">
              <a:buFont typeface="+mj-lt"/>
              <a:buAutoNum type="arabicPeriod"/>
            </a:pPr>
            <a:r>
              <a:rPr lang="el-GR" dirty="0" smtClean="0"/>
              <a:t>Τη μητρική κάψα η οποία είναι κάπως ελαστική και επενδύεται εσωτερικά από ένα βλαστικό επιθήλιο από το οποίο </a:t>
            </a:r>
            <a:r>
              <a:rPr lang="el-GR" dirty="0" err="1" smtClean="0"/>
              <a:t>εξορμώνται</a:t>
            </a:r>
            <a:r>
              <a:rPr lang="el-GR" dirty="0" smtClean="0"/>
              <a:t> θυγατέρες κύστεις </a:t>
            </a:r>
          </a:p>
          <a:p>
            <a:pPr marL="514350" indent="-514350" algn="just">
              <a:buFont typeface="+mj-lt"/>
              <a:buAutoNum type="arabicPeriod"/>
            </a:pPr>
            <a:r>
              <a:rPr lang="el-GR" dirty="0" smtClean="0"/>
              <a:t>Το </a:t>
            </a:r>
            <a:r>
              <a:rPr lang="el-GR" dirty="0" err="1" smtClean="0"/>
              <a:t>εχινοκοκκινό</a:t>
            </a:r>
            <a:r>
              <a:rPr lang="el-GR" dirty="0" smtClean="0"/>
              <a:t> υγρό το οποίο στις μη </a:t>
            </a:r>
            <a:r>
              <a:rPr lang="el-GR" dirty="0" err="1" smtClean="0"/>
              <a:t>επιπλακείσες</a:t>
            </a:r>
            <a:r>
              <a:rPr lang="el-GR" dirty="0" smtClean="0"/>
              <a:t> περιπτώσεις είναι διαυγές γι αυτό και η </a:t>
            </a:r>
            <a:r>
              <a:rPr lang="el-GR" dirty="0" err="1" smtClean="0"/>
              <a:t>εχινοκοκκική</a:t>
            </a:r>
            <a:r>
              <a:rPr lang="el-GR" dirty="0" smtClean="0"/>
              <a:t> κύστη λέγεται </a:t>
            </a:r>
            <a:r>
              <a:rPr lang="el-GR" dirty="0" err="1" smtClean="0"/>
              <a:t>υδατιδική</a:t>
            </a:r>
            <a:r>
              <a:rPr lang="el-GR" dirty="0" smtClean="0"/>
              <a:t> ή </a:t>
            </a:r>
            <a:r>
              <a:rPr lang="el-GR" dirty="0" err="1" smtClean="0"/>
              <a:t>υδατίς</a:t>
            </a:r>
            <a:r>
              <a:rPr lang="el-GR" dirty="0" smtClean="0"/>
              <a:t> κύστη. Το υγρό περιέχει άγκιστρα και σκώληκες, που προέρχονται από τις θυγατέρες ή θυγατρικές κύστεις. </a:t>
            </a:r>
          </a:p>
          <a:p>
            <a:pPr marL="514350" indent="-514350" algn="just"/>
            <a:r>
              <a:rPr lang="el-GR" b="1" i="1" u="sng" dirty="0" smtClean="0"/>
              <a:t>Επιπλοκές </a:t>
            </a:r>
            <a:r>
              <a:rPr lang="el-GR" dirty="0" smtClean="0"/>
              <a:t> </a:t>
            </a:r>
          </a:p>
          <a:p>
            <a:pPr marL="514350" indent="-514350" algn="just">
              <a:buNone/>
            </a:pPr>
            <a:r>
              <a:rPr lang="el-GR" dirty="0" smtClean="0"/>
              <a:t>1. </a:t>
            </a:r>
            <a:r>
              <a:rPr lang="el-GR" b="1" dirty="0" smtClean="0"/>
              <a:t>ΡΗΞΗ</a:t>
            </a:r>
            <a:r>
              <a:rPr lang="el-GR" dirty="0" smtClean="0"/>
              <a:t>  της εχινοκόκκου κύστεως</a:t>
            </a:r>
          </a:p>
          <a:p>
            <a:pPr marL="514350" indent="-514350" algn="just">
              <a:buFont typeface="Wingdings" pitchFamily="2" charset="2"/>
              <a:buChar char="v"/>
            </a:pPr>
            <a:r>
              <a:rPr lang="el-GR" dirty="0" smtClean="0"/>
              <a:t>Προς τα χοληφόρα στο 5%-10% των περιπτώσεων.</a:t>
            </a:r>
          </a:p>
          <a:p>
            <a:pPr marL="514350" indent="-514350" algn="just">
              <a:buFont typeface="Wingdings" pitchFamily="2" charset="2"/>
              <a:buChar char="v"/>
            </a:pPr>
            <a:r>
              <a:rPr lang="el-GR" dirty="0" smtClean="0"/>
              <a:t>Προς την ελεύθερη περιτοναϊκή κοιλότητα, στο 1%-2% των περιπτώσεων.</a:t>
            </a:r>
          </a:p>
          <a:p>
            <a:pPr marL="514350" indent="-514350" algn="just">
              <a:buFont typeface="Wingdings" pitchFamily="2" charset="2"/>
              <a:buChar char="v"/>
            </a:pPr>
            <a:r>
              <a:rPr lang="el-GR" dirty="0" smtClean="0"/>
              <a:t>Προς το διάφραγμα την </a:t>
            </a:r>
            <a:r>
              <a:rPr lang="el-GR" dirty="0" err="1" smtClean="0"/>
              <a:t>υπεζωκοτική</a:t>
            </a:r>
            <a:r>
              <a:rPr lang="el-GR" dirty="0" smtClean="0"/>
              <a:t> κοιλότητα, τον πνεύμονα και του βρόγχους, στο 1%-2% των περιπτώσεων. </a:t>
            </a:r>
          </a:p>
          <a:p>
            <a:pPr marL="514350" indent="-514350" algn="just">
              <a:buFont typeface="Wingdings" pitchFamily="2" charset="2"/>
              <a:buChar char="v"/>
            </a:pPr>
            <a:r>
              <a:rPr lang="el-GR" dirty="0" smtClean="0"/>
              <a:t>Προς τα παρακείμενα φλεβικά στελέχη: πυλαία, κάτω κοίλη, στο 0,1%-0,2% των περιπτώσεων. </a:t>
            </a:r>
          </a:p>
          <a:p>
            <a:pPr marL="514350" indent="-514350" algn="just">
              <a:buFont typeface="Wingdings" pitchFamily="2" charset="2"/>
              <a:buChar char="v"/>
            </a:pPr>
            <a:r>
              <a:rPr lang="el-GR" dirty="0" smtClean="0"/>
              <a:t>Προς το παρακείμενο τμήμα του πεπτικού σωλήνα, στο 0,1%-0,3% των περιπτώσεων. </a:t>
            </a:r>
          </a:p>
          <a:p>
            <a:pPr marL="514350" indent="-514350" algn="just">
              <a:buNone/>
            </a:pPr>
            <a:r>
              <a:rPr lang="el-GR" dirty="0" smtClean="0"/>
              <a:t>2. </a:t>
            </a:r>
            <a:r>
              <a:rPr lang="el-GR" b="1" dirty="0" smtClean="0"/>
              <a:t>ΔΙΑΠΥΗΣΗ</a:t>
            </a:r>
            <a:r>
              <a:rPr lang="el-GR" dirty="0" smtClean="0"/>
              <a:t> </a:t>
            </a:r>
          </a:p>
          <a:p>
            <a:pPr marL="514350" indent="-514350" algn="just">
              <a:buNone/>
            </a:pPr>
            <a:r>
              <a:rPr lang="el-GR" dirty="0" smtClean="0"/>
              <a:t>3. </a:t>
            </a:r>
            <a:r>
              <a:rPr lang="el-GR" b="1" dirty="0" smtClean="0"/>
              <a:t>ΠΙΕΣΗ </a:t>
            </a:r>
            <a:r>
              <a:rPr lang="el-GR" dirty="0" smtClean="0"/>
              <a:t> </a:t>
            </a:r>
          </a:p>
          <a:p>
            <a:pPr marL="514350" indent="-514350" algn="just">
              <a:buNone/>
            </a:pPr>
            <a:r>
              <a:rPr lang="el-GR" dirty="0" smtClean="0"/>
              <a:t>4. </a:t>
            </a:r>
            <a:r>
              <a:rPr lang="el-GR" b="1" dirty="0" smtClean="0"/>
              <a:t>ΑΛΛΕΡΓΙΚΟ ΣΟΚ</a:t>
            </a:r>
          </a:p>
          <a:p>
            <a:pPr marL="514350" indent="-514350" algn="just">
              <a:buNone/>
            </a:pPr>
            <a:r>
              <a:rPr lang="el-GR" dirty="0" smtClean="0"/>
              <a:t>Από τις επιπλοκές αυτές εξαρτάται και η κλινική εικόνα των ασθενών, διότι οι μη </a:t>
            </a:r>
            <a:r>
              <a:rPr lang="el-GR" dirty="0" err="1" smtClean="0"/>
              <a:t>επιπλακείσες</a:t>
            </a:r>
            <a:r>
              <a:rPr lang="el-GR" dirty="0" smtClean="0"/>
              <a:t> περιπτώσεις είναι κατά κανόνα, </a:t>
            </a:r>
            <a:r>
              <a:rPr lang="el-GR" i="1" dirty="0" err="1" smtClean="0"/>
              <a:t>ασυμπτωματικές</a:t>
            </a:r>
            <a:r>
              <a:rPr lang="el-GR" dirty="0" smtClean="0"/>
              <a:t>. </a:t>
            </a:r>
          </a:p>
          <a:p>
            <a:pPr marL="514350" indent="-514350" algn="just"/>
            <a:r>
              <a:rPr lang="el-GR" b="1" i="1" u="sng" dirty="0" smtClean="0"/>
              <a:t>Αντιδράσεις </a:t>
            </a:r>
          </a:p>
          <a:p>
            <a:pPr marL="571500" indent="-571500" algn="just">
              <a:buFont typeface="+mj-lt"/>
              <a:buAutoNum type="romanLcPeriod"/>
            </a:pPr>
            <a:r>
              <a:rPr lang="el-GR" dirty="0" smtClean="0"/>
              <a:t>Ορολογικές αντιδράσεις (αναζήτηση </a:t>
            </a:r>
            <a:r>
              <a:rPr lang="el-GR" dirty="0" err="1" smtClean="0"/>
              <a:t>αντιεχινοκοκκικών</a:t>
            </a:r>
            <a:r>
              <a:rPr lang="el-GR" dirty="0" smtClean="0"/>
              <a:t> αντισωμάτων στον ορό του αίματος) θετικές στο 90%-95% των περιπτώσεων υπάρξεως ζωντανού παρασίτου και που </a:t>
            </a:r>
            <a:r>
              <a:rPr lang="el-GR" dirty="0" err="1" smtClean="0"/>
              <a:t>αρνητικοποιούνται</a:t>
            </a:r>
            <a:r>
              <a:rPr lang="el-GR" dirty="0" smtClean="0"/>
              <a:t> 2-6 μήνες μετά την αφαίρεση της </a:t>
            </a:r>
            <a:r>
              <a:rPr lang="el-GR" dirty="0" err="1" smtClean="0"/>
              <a:t>εχινοκοκκικής</a:t>
            </a:r>
            <a:r>
              <a:rPr lang="el-GR" dirty="0" smtClean="0"/>
              <a:t> κύστεως ή κύστεων. </a:t>
            </a:r>
          </a:p>
          <a:p>
            <a:pPr marL="571500" indent="-571500" algn="just">
              <a:buFont typeface="+mj-lt"/>
              <a:buAutoNum type="romanLcPeriod"/>
            </a:pPr>
            <a:r>
              <a:rPr lang="el-GR" dirty="0" err="1" smtClean="0"/>
              <a:t>Δερμοαντίδραση</a:t>
            </a:r>
            <a:r>
              <a:rPr lang="el-GR" dirty="0" smtClean="0"/>
              <a:t> </a:t>
            </a:r>
            <a:r>
              <a:rPr lang="en-US" dirty="0" err="1" smtClean="0"/>
              <a:t>Casoni</a:t>
            </a:r>
            <a:r>
              <a:rPr lang="el-GR" dirty="0" smtClean="0"/>
              <a:t> (90% θετική) η οποία μπορεί να εξακολουθήσει να είναι θετική και χρόνια μετά την αφαίρεση της κύστεως ή το θάνατο του παρασίτου. </a:t>
            </a:r>
          </a:p>
          <a:p>
            <a:pPr marL="514350" indent="-514350" algn="just">
              <a:buFont typeface="+mj-lt"/>
              <a:buAutoNum type="romanLcPeriod"/>
            </a:pPr>
            <a:endParaRPr lang="el-GR" dirty="0" smtClean="0"/>
          </a:p>
          <a:p>
            <a:pPr marL="514350" indent="-514350" algn="just">
              <a:buNone/>
            </a:pP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fontScale="90000"/>
          </a:bodyPr>
          <a:lstStyle/>
          <a:p>
            <a:pPr algn="ctr"/>
            <a:r>
              <a:rPr lang="el-GR" b="1" dirty="0" smtClean="0"/>
              <a:t>ΧΟΛΟΛΙΘΙΑΣΗ</a:t>
            </a:r>
            <a:endParaRPr lang="el-GR" dirty="0"/>
          </a:p>
        </p:txBody>
      </p:sp>
      <p:sp>
        <p:nvSpPr>
          <p:cNvPr id="3" name="2 - Θέση περιεχομένου"/>
          <p:cNvSpPr>
            <a:spLocks noGrp="1"/>
          </p:cNvSpPr>
          <p:nvPr>
            <p:ph idx="1"/>
          </p:nvPr>
        </p:nvSpPr>
        <p:spPr>
          <a:xfrm>
            <a:off x="457200" y="1428736"/>
            <a:ext cx="8229600" cy="5429264"/>
          </a:xfrm>
        </p:spPr>
        <p:txBody>
          <a:bodyPr>
            <a:normAutofit fontScale="62500" lnSpcReduction="20000"/>
          </a:bodyPr>
          <a:lstStyle/>
          <a:p>
            <a:r>
              <a:rPr lang="el-GR" b="1" i="1" u="sng" dirty="0" smtClean="0"/>
              <a:t>Χρόνια χολοκυστίτιδα</a:t>
            </a:r>
          </a:p>
          <a:p>
            <a:pPr algn="just">
              <a:buNone/>
            </a:pPr>
            <a:r>
              <a:rPr lang="el-GR" dirty="0" smtClean="0"/>
              <a:t>Το 65-70% των ασθενών με συμπτωματική χολολιθίαση έχουν ενοχλήματα του τύπου </a:t>
            </a:r>
            <a:r>
              <a:rPr lang="el-GR" dirty="0" err="1" smtClean="0"/>
              <a:t>τηε</a:t>
            </a:r>
            <a:r>
              <a:rPr lang="el-GR" dirty="0" smtClean="0"/>
              <a:t> χρόνιας </a:t>
            </a:r>
            <a:r>
              <a:rPr lang="el-GR" dirty="0" err="1" smtClean="0"/>
              <a:t>χολοκυστίτιδος</a:t>
            </a:r>
            <a:r>
              <a:rPr lang="el-GR" dirty="0" smtClean="0"/>
              <a:t>. Ο χρόνιος ερεθισμός από τους λίθους προκαλεί διαφόρου βαθμού φλεγμονή στο βλεννογόνο και τον </a:t>
            </a:r>
            <a:r>
              <a:rPr lang="el-GR" dirty="0" err="1" smtClean="0"/>
              <a:t>υποβλεννογόνιο</a:t>
            </a:r>
            <a:r>
              <a:rPr lang="el-GR" dirty="0" smtClean="0"/>
              <a:t> χιτώνα της χοληδόχου κύστεως, καθώς και </a:t>
            </a:r>
            <a:r>
              <a:rPr lang="el-GR" dirty="0" err="1" smtClean="0"/>
              <a:t>ίνωση</a:t>
            </a:r>
            <a:r>
              <a:rPr lang="el-GR" dirty="0" smtClean="0"/>
              <a:t> στο μυϊκό και ορογόνο χιτώνα. </a:t>
            </a:r>
          </a:p>
          <a:p>
            <a:pPr algn="just">
              <a:buNone/>
            </a:pPr>
            <a:r>
              <a:rPr lang="el-GR" b="1" u="sng" dirty="0" smtClean="0"/>
              <a:t>Κλινική εικόνα </a:t>
            </a:r>
          </a:p>
          <a:p>
            <a:pPr algn="just">
              <a:buNone/>
            </a:pPr>
            <a:r>
              <a:rPr lang="el-GR" dirty="0" smtClean="0"/>
              <a:t>Η χρόνια χολοκυστίτιδα εκδηλώνεται συνήθως με επεισόδια πόνου στο δεξιό υποχόνδριο, ο οποίος επεκτείνεται προς το </a:t>
            </a:r>
            <a:r>
              <a:rPr lang="el-GR" dirty="0" err="1" smtClean="0"/>
              <a:t>επιγάστριο</a:t>
            </a:r>
            <a:r>
              <a:rPr lang="el-GR" dirty="0" smtClean="0"/>
              <a:t> και αντανακλά στη δεξιά </a:t>
            </a:r>
            <a:r>
              <a:rPr lang="el-GR" dirty="0" err="1" smtClean="0"/>
              <a:t>υποπλάτια</a:t>
            </a:r>
            <a:r>
              <a:rPr lang="el-GR" dirty="0" smtClean="0"/>
              <a:t> ή ωμοπλατιαία χώρα. Ο πόνος εισβάλλει ξαφνικά, συνήθως μετά από ένα λιπαρό γεύμα. Παρόλο που ο πόνος αυτός αναφέρεται ως κολικός των χοληφόρων σχεδόν ποτέ δεν έχει τους χαρακτήρες του κολικού, αφού είναι συνεχής και δεν υπάρχουν εξάρσεις και υφέσεις με μεσοδιαστήματα ελεύθερα. Ο πόνος σε αυτές τις περιπτώσεις, προκαλείται από ενσφήνωση του λίθου στον αυχένα του κυστικού πόρου ή στο </a:t>
            </a:r>
            <a:r>
              <a:rPr lang="el-GR" dirty="0" err="1" smtClean="0"/>
              <a:t>θήλακο</a:t>
            </a:r>
            <a:r>
              <a:rPr lang="el-GR" dirty="0" smtClean="0"/>
              <a:t> του </a:t>
            </a:r>
            <a:r>
              <a:rPr lang="en-US" dirty="0" smtClean="0"/>
              <a:t>Hartmann</a:t>
            </a:r>
            <a:r>
              <a:rPr lang="el-GR" dirty="0" smtClean="0"/>
              <a:t> και απότομη διάταση της χοληδόχου κύστεως. Ο πόνος υποχωρεί προοδευτικά μετά τη λύση της αποφράξεως από μετακίνηση του λίθου. </a:t>
            </a:r>
          </a:p>
          <a:p>
            <a:pPr algn="just">
              <a:buNone/>
            </a:pPr>
            <a:r>
              <a:rPr lang="el-GR" dirty="0" smtClean="0"/>
              <a:t>Ο πόνος των χοληφόρων συνοδεύεται τις περισσότερες φορές από ναυτία, τάση για έμετο και εμέτους. Διάφορα </a:t>
            </a:r>
            <a:r>
              <a:rPr lang="el-GR" dirty="0" err="1" smtClean="0"/>
              <a:t>δυσπεπτικά</a:t>
            </a:r>
            <a:r>
              <a:rPr lang="el-GR" dirty="0" smtClean="0"/>
              <a:t> ενοχλήματα, όπως φούσκωμα ή βάρος στο </a:t>
            </a:r>
            <a:r>
              <a:rPr lang="el-GR" dirty="0" err="1" smtClean="0"/>
              <a:t>επιγάστριο</a:t>
            </a:r>
            <a:r>
              <a:rPr lang="el-GR" dirty="0" smtClean="0"/>
              <a:t>, </a:t>
            </a:r>
            <a:r>
              <a:rPr lang="el-GR" dirty="0" err="1" smtClean="0"/>
              <a:t>ερυγές</a:t>
            </a:r>
            <a:r>
              <a:rPr lang="el-GR" dirty="0" smtClean="0"/>
              <a:t> κλπ. που αποδίδονται στη χολολιθίαση δεν είναι αξιόπιστα, γιατί αναφέρονται στο ίδιο ποσοστό και σε ασθενείς χωρίς χολολιθίαση. </a:t>
            </a:r>
          </a:p>
          <a:p>
            <a:pPr algn="just">
              <a:buNone/>
            </a:pPr>
            <a:r>
              <a:rPr lang="el-GR" dirty="0" smtClean="0"/>
              <a:t>Η ανεύρεση ευαισθησίας στην εν των </a:t>
            </a:r>
            <a:r>
              <a:rPr lang="el-GR" dirty="0" err="1" smtClean="0"/>
              <a:t>βάθει</a:t>
            </a:r>
            <a:r>
              <a:rPr lang="el-GR" dirty="0" smtClean="0"/>
              <a:t> ψηλάφηση του δεξιού υποχονδρίου είναι το μόνο κλινικό σημείο που συνηγορεί για χρόνια χολοκυστίτιδα. Η χρόνια χολοκυστίτιδα είναι δυνατόν να μεταπέσει σε οξεία χολοκυστίτιδα, </a:t>
            </a:r>
            <a:r>
              <a:rPr lang="el-GR" dirty="0" err="1" smtClean="0"/>
              <a:t>ύδρωπα</a:t>
            </a:r>
            <a:r>
              <a:rPr lang="el-GR" dirty="0" smtClean="0"/>
              <a:t> ή εμπύημα της χοληδόχου κύστεως. Η μετανάστευση του λίθου στο χοληδόχο πόρο μπορεί να οδηγήσει σε αποφρακτικό ίκτερο, σηπτική </a:t>
            </a:r>
            <a:r>
              <a:rPr lang="el-GR" dirty="0" err="1" smtClean="0"/>
              <a:t>χολαγγειίτιδα</a:t>
            </a:r>
            <a:r>
              <a:rPr lang="el-GR" dirty="0" smtClean="0"/>
              <a:t> ή οξεία παγκρεατίτιδα. Η χρόνια παρουσία των </a:t>
            </a:r>
            <a:r>
              <a:rPr lang="el-GR" dirty="0" err="1" smtClean="0"/>
              <a:t>χολολίθων</a:t>
            </a:r>
            <a:r>
              <a:rPr lang="el-GR" dirty="0" smtClean="0"/>
              <a:t> στη χοληδόχο κύστη ενοχοποιείται για την ανάπτυξη καρκινώματος σε ένα ποσοστό μέχρι 2%  </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24648"/>
          </a:xfrm>
        </p:spPr>
        <p:txBody>
          <a:bodyPr>
            <a:normAutofit fontScale="90000"/>
          </a:bodyPr>
          <a:lstStyle/>
          <a:p>
            <a:pPr algn="ctr"/>
            <a:r>
              <a:rPr lang="el-GR" b="1" dirty="0" smtClean="0"/>
              <a:t>ΧΟΛΟΛΙΘΙΑΣΗ</a:t>
            </a:r>
            <a:endParaRPr lang="el-GR" dirty="0"/>
          </a:p>
        </p:txBody>
      </p:sp>
      <p:sp>
        <p:nvSpPr>
          <p:cNvPr id="3" name="2 - Θέση περιεχομένου"/>
          <p:cNvSpPr>
            <a:spLocks noGrp="1"/>
          </p:cNvSpPr>
          <p:nvPr>
            <p:ph idx="1"/>
          </p:nvPr>
        </p:nvSpPr>
        <p:spPr>
          <a:xfrm>
            <a:off x="457200" y="1643050"/>
            <a:ext cx="8229600" cy="4681550"/>
          </a:xfrm>
        </p:spPr>
        <p:txBody>
          <a:bodyPr>
            <a:normAutofit fontScale="70000" lnSpcReduction="20000"/>
          </a:bodyPr>
          <a:lstStyle/>
          <a:p>
            <a:r>
              <a:rPr lang="el-GR" b="1" i="1" u="sng" dirty="0" err="1" smtClean="0"/>
              <a:t>Παρακλινικές</a:t>
            </a:r>
            <a:r>
              <a:rPr lang="el-GR" b="1" i="1" u="sng" dirty="0" smtClean="0"/>
              <a:t> εξετάσεις</a:t>
            </a:r>
          </a:p>
          <a:p>
            <a:pPr algn="just">
              <a:buNone/>
            </a:pPr>
            <a:r>
              <a:rPr lang="el-GR" b="1" u="sng" dirty="0" smtClean="0"/>
              <a:t>Απλή ακτινογραφία </a:t>
            </a:r>
          </a:p>
          <a:p>
            <a:pPr algn="just">
              <a:buNone/>
            </a:pPr>
            <a:r>
              <a:rPr lang="el-GR" dirty="0" smtClean="0"/>
              <a:t>Στην απλή ακτινογραφία δεξιού υποχονδρίου μπορεί να φανούν </a:t>
            </a:r>
            <a:r>
              <a:rPr lang="el-GR" dirty="0" err="1" smtClean="0"/>
              <a:t>ακτινοσκιεροί</a:t>
            </a:r>
            <a:r>
              <a:rPr lang="el-GR" dirty="0" smtClean="0"/>
              <a:t> λίθοι σε ένα μικρό ποσοστό, 10%-15%. Η </a:t>
            </a:r>
            <a:r>
              <a:rPr lang="el-GR" dirty="0" err="1" smtClean="0"/>
              <a:t>χολορυθρινικοί</a:t>
            </a:r>
            <a:r>
              <a:rPr lang="el-GR" dirty="0" smtClean="0"/>
              <a:t> λίθοι είναι συχνότερα </a:t>
            </a:r>
            <a:r>
              <a:rPr lang="el-GR" dirty="0" err="1" smtClean="0"/>
              <a:t>ακτινοσκιεροί</a:t>
            </a:r>
            <a:r>
              <a:rPr lang="el-GR" dirty="0" smtClean="0"/>
              <a:t>, γιατί περιέχουν μεγαλύτερες ποσότητες αλάτων ασβεστίου. </a:t>
            </a:r>
          </a:p>
          <a:p>
            <a:pPr algn="just">
              <a:buNone/>
            </a:pPr>
            <a:r>
              <a:rPr lang="el-GR" b="1" u="sng" dirty="0" smtClean="0"/>
              <a:t>Υπερηχογράφημα</a:t>
            </a:r>
          </a:p>
          <a:p>
            <a:pPr algn="just">
              <a:buNone/>
            </a:pPr>
            <a:r>
              <a:rPr lang="el-GR" dirty="0" smtClean="0"/>
              <a:t>Το υπερηχογράφημα είναι η πιο ακριβής μέθοδος για τη διαπίστωση λίθων στη χοληδόχο κύστη και παρόλο που η διαγνωστική του ακρίβεια εξαρτάται από την πείρα του εξεταστή, κυμαίνεται γύρω στο 95%. Η εξέταση γίνεται με νηστικό τον ασθενή, γιατί μετά από γεύμα η χοληδόχος κύστη συσπάται και είναι δύσκολο να απεικονιστεί. Μεγάλη πάχυνση του τοιχώματος σημαίνει φλεγμονή ή νεόπλασμα. </a:t>
            </a:r>
          </a:p>
          <a:p>
            <a:pPr algn="just"/>
            <a:r>
              <a:rPr lang="el-GR" b="1" i="1" u="sng" dirty="0" smtClean="0"/>
              <a:t>Διαφορική διάγνωση</a:t>
            </a:r>
          </a:p>
          <a:p>
            <a:pPr algn="just">
              <a:buNone/>
            </a:pPr>
            <a:r>
              <a:rPr lang="el-GR" dirty="0" smtClean="0"/>
              <a:t>Τα ενοχλήματα πολλές φορές είναι άτυπα και θα πρέπει να γίνει διαφορική διάγνωση από άλλες παθήσεις της άνω κοιλίας, όπως </a:t>
            </a:r>
            <a:r>
              <a:rPr lang="el-GR" dirty="0" err="1" smtClean="0"/>
              <a:t>διαφραγματοκοίλη</a:t>
            </a:r>
            <a:r>
              <a:rPr lang="el-GR" dirty="0" smtClean="0"/>
              <a:t>, </a:t>
            </a:r>
            <a:r>
              <a:rPr lang="el-GR" dirty="0" err="1" smtClean="0"/>
              <a:t>γαστροδωδεκαδακτυλικό</a:t>
            </a:r>
            <a:r>
              <a:rPr lang="el-GR" dirty="0" smtClean="0"/>
              <a:t> έλκος, υποτροπιάζουσα παγκρεατίτιδα, σπαστική κολίτιδα ή και νεφρικό κολικό. Συχνά δημιουργείται </a:t>
            </a:r>
            <a:r>
              <a:rPr lang="el-GR" dirty="0" err="1" smtClean="0"/>
              <a:t>διαφοροδιαγνωστικό</a:t>
            </a:r>
            <a:r>
              <a:rPr lang="el-GR" dirty="0" smtClean="0"/>
              <a:t> πρόβλημα μεταξύ των χοληφόρων και της στηθάγχης οπότε ο </a:t>
            </a:r>
            <a:r>
              <a:rPr lang="el-GR" dirty="0" err="1" smtClean="0"/>
              <a:t>ηλεκτροκαρδιογραφικός</a:t>
            </a:r>
            <a:r>
              <a:rPr lang="el-GR" dirty="0" smtClean="0"/>
              <a:t> έλεγχος επιβάλλεται. </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438896"/>
          </a:xfrm>
        </p:spPr>
        <p:txBody>
          <a:bodyPr>
            <a:normAutofit fontScale="90000"/>
          </a:bodyPr>
          <a:lstStyle/>
          <a:p>
            <a:pPr algn="ctr"/>
            <a:r>
              <a:rPr lang="el-GR" b="1" dirty="0" smtClean="0"/>
              <a:t>ΧΟΛΟΛΙΘΙΑΣΗ</a:t>
            </a:r>
            <a:endParaRPr lang="el-GR" dirty="0"/>
          </a:p>
        </p:txBody>
      </p:sp>
      <p:sp>
        <p:nvSpPr>
          <p:cNvPr id="3" name="2 - Θέση περιεχομένου"/>
          <p:cNvSpPr>
            <a:spLocks noGrp="1"/>
          </p:cNvSpPr>
          <p:nvPr>
            <p:ph idx="1"/>
          </p:nvPr>
        </p:nvSpPr>
        <p:spPr>
          <a:xfrm>
            <a:off x="457200" y="1285860"/>
            <a:ext cx="8229600" cy="5038740"/>
          </a:xfrm>
        </p:spPr>
        <p:txBody>
          <a:bodyPr>
            <a:normAutofit fontScale="70000" lnSpcReduction="20000"/>
          </a:bodyPr>
          <a:lstStyle/>
          <a:p>
            <a:r>
              <a:rPr lang="el-GR" b="1" i="1" u="sng" dirty="0" smtClean="0"/>
              <a:t>Θεραπεία</a:t>
            </a:r>
          </a:p>
          <a:p>
            <a:pPr algn="just">
              <a:buNone/>
            </a:pPr>
            <a:r>
              <a:rPr lang="el-GR" dirty="0" smtClean="0"/>
              <a:t>Περιλαμβάνει τη συντηρητική θεραπεία και τη εγχειρητική. </a:t>
            </a:r>
          </a:p>
          <a:p>
            <a:pPr algn="just">
              <a:buNone/>
            </a:pPr>
            <a:r>
              <a:rPr lang="el-GR" b="1" u="sng" dirty="0" smtClean="0"/>
              <a:t>Συντηρητική θεραπεία</a:t>
            </a:r>
          </a:p>
          <a:p>
            <a:pPr algn="just">
              <a:buNone/>
            </a:pPr>
            <a:r>
              <a:rPr lang="el-GR" dirty="0" smtClean="0"/>
              <a:t>Αυτή συνίσταται σε </a:t>
            </a:r>
            <a:r>
              <a:rPr lang="el-GR" dirty="0" err="1" smtClean="0"/>
              <a:t>άλιπο</a:t>
            </a:r>
            <a:r>
              <a:rPr lang="el-GR" dirty="0" smtClean="0"/>
              <a:t> δίαιτα και σπασμολυτικά φάρμακα.</a:t>
            </a:r>
          </a:p>
          <a:p>
            <a:pPr algn="just">
              <a:buNone/>
            </a:pPr>
            <a:r>
              <a:rPr lang="el-GR" b="1" u="sng" dirty="0" smtClean="0"/>
              <a:t>Χειρουργική θεραπεία</a:t>
            </a:r>
          </a:p>
          <a:p>
            <a:pPr algn="just">
              <a:buNone/>
            </a:pPr>
            <a:r>
              <a:rPr lang="el-GR" dirty="0" smtClean="0"/>
              <a:t>Στη συμπτωματική χρόνια </a:t>
            </a:r>
            <a:r>
              <a:rPr lang="el-GR" dirty="0" err="1" smtClean="0"/>
              <a:t>λιθιασική</a:t>
            </a:r>
            <a:r>
              <a:rPr lang="el-GR" dirty="0" smtClean="0"/>
              <a:t> χολοκυστίτιδα υπάρχει απόλυτη ένδειξη χειρουργικής θεραπείας που συνίσταται σε </a:t>
            </a:r>
            <a:r>
              <a:rPr lang="el-GR" dirty="0" err="1" smtClean="0"/>
              <a:t>χολοκυστεκτομή</a:t>
            </a:r>
            <a:r>
              <a:rPr lang="el-GR" dirty="0" smtClean="0"/>
              <a:t>. Η αναβολή της επεμβάσεως για μακρά χρονικά διαστήματα αυξάνει την πιθανότητα μεταπτώσεως σε οξεία χολοκυστίτιδα ή εμφάνιση κάποιας επιπλοκής, όπως εμπύημα, αποφρακτικός ίκτερος ή οξεία παγκρεατίτιδα, οπότε ο εγχειρητικός κίνδυνος είναι μεγαλύτερος. Η </a:t>
            </a:r>
            <a:r>
              <a:rPr lang="el-GR" dirty="0" err="1" smtClean="0"/>
              <a:t>χολοκυστεκτομή</a:t>
            </a:r>
            <a:r>
              <a:rPr lang="el-GR" dirty="0" smtClean="0"/>
              <a:t> για χρόνια μη </a:t>
            </a:r>
            <a:r>
              <a:rPr lang="el-GR" dirty="0" err="1" smtClean="0"/>
              <a:t>επιπλακείσα</a:t>
            </a:r>
            <a:r>
              <a:rPr lang="el-GR" dirty="0" smtClean="0"/>
              <a:t> χολοκυστίτιδα, είναι μικρού σχετικά κινδύνου επέμβαση αφού η νοσηρότητα σε γενικές γραμμές δεν ξεπερνάει το 5% και η θνητότητα, κάτω από τις καλύτερες προϋποθέσεις, κυμαίνεται γύρω στο 0,5%. Ο εγχειρητικός κίνδυνος πάντως αυξάνει με την αύξηση της ηλικίας, την παρουσία οξείας φλεγμονής ή τη συνύπαρξη άλλων παθήσεων ιδίως του καρδιαγγειακού συστήματος, του αναπνευστικού συστήματος, του ήπατος και των νεφρών. Ο σακχαρώδης διαβήτης και η χρήση </a:t>
            </a:r>
            <a:r>
              <a:rPr lang="el-GR" dirty="0" err="1" smtClean="0"/>
              <a:t>ανοσοκατασταλτικών</a:t>
            </a:r>
            <a:r>
              <a:rPr lang="el-GR" dirty="0" smtClean="0"/>
              <a:t> φαρμάκων επιβαρύνουν κατά πολύ την πρόγνωση. Ιδιαίτερα επικίνδυνη είναι η </a:t>
            </a:r>
            <a:r>
              <a:rPr lang="el-GR" dirty="0" err="1" smtClean="0"/>
              <a:t>χολοκυστεκτομή</a:t>
            </a:r>
            <a:r>
              <a:rPr lang="el-GR" dirty="0" smtClean="0"/>
              <a:t> σε </a:t>
            </a:r>
            <a:r>
              <a:rPr lang="el-GR" dirty="0" err="1" smtClean="0"/>
              <a:t>κιρρωτικούς</a:t>
            </a:r>
            <a:r>
              <a:rPr lang="el-GR" dirty="0" smtClean="0"/>
              <a:t> ασθενείς. </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fontScale="90000"/>
          </a:bodyPr>
          <a:lstStyle/>
          <a:p>
            <a:pPr algn="ctr"/>
            <a:r>
              <a:rPr lang="el-GR" b="1" dirty="0" smtClean="0"/>
              <a:t>ΧΟΛΟΛΙΘΙΑΣΗ</a:t>
            </a:r>
            <a:endParaRPr lang="el-GR" dirty="0"/>
          </a:p>
        </p:txBody>
      </p:sp>
      <p:sp>
        <p:nvSpPr>
          <p:cNvPr id="3" name="2 - Θέση περιεχομένου"/>
          <p:cNvSpPr>
            <a:spLocks noGrp="1"/>
          </p:cNvSpPr>
          <p:nvPr>
            <p:ph idx="1"/>
          </p:nvPr>
        </p:nvSpPr>
        <p:spPr>
          <a:xfrm>
            <a:off x="457200" y="1571612"/>
            <a:ext cx="8229600" cy="4752988"/>
          </a:xfrm>
        </p:spPr>
        <p:txBody>
          <a:bodyPr/>
          <a:lstStyle/>
          <a:p>
            <a:r>
              <a:rPr lang="el-GR" b="1" i="1" u="sng" dirty="0" err="1" smtClean="0"/>
              <a:t>Χολοκυστεκτομή</a:t>
            </a:r>
            <a:r>
              <a:rPr lang="el-GR" b="1" i="1" u="sng" dirty="0" smtClean="0"/>
              <a:t> </a:t>
            </a:r>
          </a:p>
          <a:p>
            <a:pPr algn="just">
              <a:buNone/>
            </a:pPr>
            <a:r>
              <a:rPr lang="el-GR" dirty="0" smtClean="0"/>
              <a:t>Ο μεγαλύτερος αριθμός </a:t>
            </a:r>
            <a:r>
              <a:rPr lang="el-GR" dirty="0" err="1" smtClean="0"/>
              <a:t>χολοκυστεκτομών</a:t>
            </a:r>
            <a:r>
              <a:rPr lang="el-GR" dirty="0" smtClean="0"/>
              <a:t> εκτελείται για χρόνια </a:t>
            </a:r>
            <a:r>
              <a:rPr lang="el-GR" dirty="0" err="1" smtClean="0"/>
              <a:t>λιθιασική</a:t>
            </a:r>
            <a:r>
              <a:rPr lang="el-GR" dirty="0" smtClean="0"/>
              <a:t> χολοκυστίτιδα και ακολουθεί η οξεία χολοκυστίτιδα και οι επιπλοκές της, η μη </a:t>
            </a:r>
            <a:r>
              <a:rPr lang="el-GR" dirty="0" err="1" smtClean="0"/>
              <a:t>λιθιασική</a:t>
            </a:r>
            <a:r>
              <a:rPr lang="el-GR" dirty="0" smtClean="0"/>
              <a:t> χολοκυστίτιδα, η </a:t>
            </a:r>
            <a:r>
              <a:rPr lang="el-GR" dirty="0" err="1" smtClean="0"/>
              <a:t>αδενωμάτωση</a:t>
            </a:r>
            <a:r>
              <a:rPr lang="el-GR" dirty="0" smtClean="0"/>
              <a:t> της χοληδόχου κύστεως και το καρκίνωμα.</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24648"/>
          </a:xfrm>
        </p:spPr>
        <p:txBody>
          <a:bodyPr>
            <a:normAutofit fontScale="90000"/>
          </a:bodyPr>
          <a:lstStyle/>
          <a:p>
            <a:pPr algn="ctr"/>
            <a:r>
              <a:rPr lang="el-GR" b="1" dirty="0" smtClean="0"/>
              <a:t>ΧΟΛΟΛΙΘΙΑΣΗ - ΕΠΙΠΛΟΚΕΣ</a:t>
            </a:r>
            <a:endParaRPr lang="el-GR" dirty="0"/>
          </a:p>
        </p:txBody>
      </p:sp>
      <p:sp>
        <p:nvSpPr>
          <p:cNvPr id="3" name="2 - Θέση περιεχομένου"/>
          <p:cNvSpPr>
            <a:spLocks noGrp="1"/>
          </p:cNvSpPr>
          <p:nvPr>
            <p:ph idx="1"/>
          </p:nvPr>
        </p:nvSpPr>
        <p:spPr>
          <a:xfrm>
            <a:off x="457200" y="1571612"/>
            <a:ext cx="8229600" cy="4929222"/>
          </a:xfrm>
        </p:spPr>
        <p:txBody>
          <a:bodyPr>
            <a:normAutofit fontScale="77500" lnSpcReduction="20000"/>
          </a:bodyPr>
          <a:lstStyle/>
          <a:p>
            <a:pPr>
              <a:buNone/>
            </a:pPr>
            <a:r>
              <a:rPr lang="el-GR" b="1" u="sng" dirty="0" smtClean="0"/>
              <a:t>1. Οξεία χολοκυστίτιδα </a:t>
            </a:r>
          </a:p>
          <a:p>
            <a:pPr algn="just">
              <a:buNone/>
            </a:pPr>
            <a:r>
              <a:rPr lang="el-GR" i="1" u="sng" dirty="0" smtClean="0"/>
              <a:t>Παθογένεια </a:t>
            </a:r>
          </a:p>
          <a:p>
            <a:pPr algn="just">
              <a:buNone/>
            </a:pPr>
            <a:r>
              <a:rPr lang="el-GR" dirty="0" smtClean="0"/>
              <a:t>Η οξεία χολοκυστίτιδα στο 95% των περιπτώσεων είναι </a:t>
            </a:r>
            <a:r>
              <a:rPr lang="el-GR" dirty="0" err="1" smtClean="0"/>
              <a:t>λιθιασικής</a:t>
            </a:r>
            <a:r>
              <a:rPr lang="el-GR" dirty="0" smtClean="0"/>
              <a:t> αιτιολογίας και στο υπόλοιπο 5% είναι οξεία μη </a:t>
            </a:r>
            <a:r>
              <a:rPr lang="el-GR" dirty="0" err="1" smtClean="0"/>
              <a:t>λιθιασική</a:t>
            </a:r>
            <a:r>
              <a:rPr lang="el-GR" dirty="0" smtClean="0"/>
              <a:t> χολοκυστίτιδα. Παρόλο που σε όλες σχεδόν τις περιπτώσεις προηγείται απόφραξη του κυστικού πόρου από λίθο, φαίνεται ότι μόνο αυτό δεν είναι αρκετό για την πρόκληση οξείας φλεγμονής, η οποία αρχικά είναι χημική και στη συνέχεια, σε μεγάλο ποσοστό, εξελίσσεται σε μικροβιακή και στο 90%-95% πρόκειται για αερόβια μικρόβια (</a:t>
            </a:r>
            <a:r>
              <a:rPr lang="en-US" dirty="0" smtClean="0"/>
              <a:t>Escherichia Coli, </a:t>
            </a:r>
            <a:r>
              <a:rPr lang="en-US" dirty="0" err="1" smtClean="0"/>
              <a:t>Klebsiela</a:t>
            </a:r>
            <a:r>
              <a:rPr lang="en-US" dirty="0" smtClean="0"/>
              <a:t>, </a:t>
            </a:r>
            <a:r>
              <a:rPr lang="en-US" dirty="0" err="1" smtClean="0"/>
              <a:t>Aerobacter</a:t>
            </a:r>
            <a:r>
              <a:rPr lang="en-US" dirty="0" smtClean="0"/>
              <a:t>, </a:t>
            </a:r>
            <a:r>
              <a:rPr lang="el-GR" dirty="0" smtClean="0"/>
              <a:t>εντερόκοκκοι και σταφυλόκοκκοι). Η μόλυνση φαίνεται ότι είναι ανιούσα κυρίως με </a:t>
            </a:r>
            <a:r>
              <a:rPr lang="en-US" dirty="0" smtClean="0"/>
              <a:t>Gram </a:t>
            </a:r>
            <a:r>
              <a:rPr lang="el-GR" dirty="0" smtClean="0"/>
              <a:t>αρνητικά βακτηρίδια. </a:t>
            </a:r>
          </a:p>
          <a:p>
            <a:pPr algn="just">
              <a:buNone/>
            </a:pPr>
            <a:r>
              <a:rPr lang="el-GR" dirty="0" smtClean="0"/>
              <a:t>Για την έναρξη της χημικής φλεγμονής ενοχοποιείται η απόφραξη του κυστικού πόρου, αλλά πιστεύεται ότι θα πρέπει να συνυπάρχει και κορεσμένη με χοληστερίνη χολή (λιθογόνος χολή), η οποία είναι δυνατόν να επηρεάσει την κινητική λειτουργία της χοληδόχου κύστεως και συγχρόνως να επηρεάσει το βλεννογόνο. Η ενεργοποίηση επίσης της </a:t>
            </a:r>
            <a:r>
              <a:rPr lang="el-GR" dirty="0" err="1" smtClean="0"/>
              <a:t>φωσφολιπάσης</a:t>
            </a:r>
            <a:r>
              <a:rPr lang="el-GR" dirty="0" smtClean="0"/>
              <a:t> Α, που παράγεται από το επιθήλιο, είναι δυνατόν να μετατρέψει τη λεκιθίνη της χολής σε </a:t>
            </a:r>
            <a:r>
              <a:rPr lang="el-GR" dirty="0" err="1" smtClean="0"/>
              <a:t>λυσολεκιθίνη</a:t>
            </a:r>
            <a:r>
              <a:rPr lang="el-GR" dirty="0" smtClean="0"/>
              <a:t>, που είναι τοξική για τους ιστούς.     </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fontScale="90000"/>
          </a:bodyPr>
          <a:lstStyle/>
          <a:p>
            <a:pPr algn="ctr"/>
            <a:r>
              <a:rPr lang="el-GR" b="1" dirty="0" smtClean="0"/>
              <a:t>ΧΟΛΟΛΙΘΙΑΣΗ – ΕΠΙΠΛΟΚΕΣ </a:t>
            </a:r>
            <a:endParaRPr lang="el-GR" dirty="0"/>
          </a:p>
        </p:txBody>
      </p:sp>
      <p:sp>
        <p:nvSpPr>
          <p:cNvPr id="3" name="2 - Θέση περιεχομένου"/>
          <p:cNvSpPr>
            <a:spLocks noGrp="1"/>
          </p:cNvSpPr>
          <p:nvPr>
            <p:ph idx="1"/>
          </p:nvPr>
        </p:nvSpPr>
        <p:spPr>
          <a:xfrm>
            <a:off x="457200" y="1285860"/>
            <a:ext cx="8229600" cy="5572140"/>
          </a:xfrm>
        </p:spPr>
        <p:txBody>
          <a:bodyPr>
            <a:normAutofit fontScale="62500" lnSpcReduction="20000"/>
          </a:bodyPr>
          <a:lstStyle/>
          <a:p>
            <a:pPr>
              <a:buNone/>
            </a:pPr>
            <a:r>
              <a:rPr lang="el-GR" i="1" u="sng" dirty="0" smtClean="0"/>
              <a:t>Κλινική εικόνα</a:t>
            </a:r>
          </a:p>
          <a:p>
            <a:pPr algn="just">
              <a:buNone/>
            </a:pPr>
            <a:r>
              <a:rPr lang="el-GR" dirty="0" smtClean="0"/>
              <a:t>Ο οξεία χολοκυστίτιδα εκδηλώνεται με πόνο στο δεξιό υποχόνδριο που μοιάζει με τις προηγούμενες προσβολές πόνου της χρόνιας </a:t>
            </a:r>
            <a:r>
              <a:rPr lang="el-GR" dirty="0" err="1" smtClean="0"/>
              <a:t>λιθιασικής</a:t>
            </a:r>
            <a:r>
              <a:rPr lang="el-GR" dirty="0" smtClean="0"/>
              <a:t> χολοκυστίτιδας, αλλά μεγαλύτερης διάρκειας. Ο πόνος συνοδεύεται από ναυτία που πάντα ακολουθεί και εμέτους. Στις περισσότερες περιπτώσεις υπάρχει πυρετός, εκτός από τα πολύ εξασθενημένα ηλικιωμένα άτομα. </a:t>
            </a:r>
          </a:p>
          <a:p>
            <a:pPr algn="just">
              <a:buNone/>
            </a:pPr>
            <a:r>
              <a:rPr lang="el-GR" dirty="0" smtClean="0"/>
              <a:t>Στη φυσική εξέταση, ο πόνος φαίνεται ότι επηρεάζεται από τις ξαφνικές κινήσεις του ασθενούς, το βήχα ή τα βαθιά εισπνοή. Υπάρχει έντονη ευαισθησία στην ψηλάφηση του δεξιού υποχονδρίου και το σημείο </a:t>
            </a:r>
            <a:r>
              <a:rPr lang="en-US" dirty="0" smtClean="0"/>
              <a:t>Murphy</a:t>
            </a:r>
            <a:r>
              <a:rPr lang="el-GR" dirty="0" smtClean="0"/>
              <a:t> είναι θετικό (διακοπή της εισπνευστικής κινήσεως, αν ο εξεταστής τοποθετήσει το χέρι του στο σημείο συναντήσεως του δεξιού πλευρικού τόξου με την υποκείμενη χοληδόχο κύστη από πρόκληση πόνου). Μυϊκή αντίσταση υπάρχει εφόσον η φλεγμονή έχει μεταδοθεί στο τοιχωματικό περιτόναιο, όπως επίσης και παλίνδρομη ευαισθησία. Ψηλαφητή επώδυνη μάζα από εμπύημα, περί </a:t>
            </a:r>
            <a:r>
              <a:rPr lang="el-GR" dirty="0" err="1" smtClean="0"/>
              <a:t>χολοκυστικό</a:t>
            </a:r>
            <a:r>
              <a:rPr lang="el-GR" dirty="0" smtClean="0"/>
              <a:t> </a:t>
            </a:r>
            <a:r>
              <a:rPr lang="el-GR" dirty="0" err="1" smtClean="0"/>
              <a:t>φλέγμονα</a:t>
            </a:r>
            <a:r>
              <a:rPr lang="el-GR" dirty="0" smtClean="0"/>
              <a:t> ή καρκίνωμα διαπιστώνεται στο 25% περίπου των περιπτώσεων. Μετεωρισμός λόγω τοπικού παραλυτικού ειλεού, υπάρχει σε μερικές περιπτώσεις. Στο 20%-25% των ασθενών με οξεία χολοκυστίτιδα διακρίνεται η </a:t>
            </a:r>
            <a:r>
              <a:rPr lang="el-GR" dirty="0" err="1" smtClean="0"/>
              <a:t>πικτερική</a:t>
            </a:r>
            <a:r>
              <a:rPr lang="el-GR" dirty="0" smtClean="0"/>
              <a:t> χροιά που πιστεύεται ότι οφείλεται σε απορρόφηση της </a:t>
            </a:r>
            <a:r>
              <a:rPr lang="el-GR" dirty="0" err="1" smtClean="0"/>
              <a:t>χολερυθρίνης</a:t>
            </a:r>
            <a:r>
              <a:rPr lang="el-GR" dirty="0" smtClean="0"/>
              <a:t> από το βλεννογόνο της </a:t>
            </a:r>
            <a:r>
              <a:rPr lang="el-GR" dirty="0" err="1" smtClean="0"/>
              <a:t>φλεγμένουσας</a:t>
            </a:r>
            <a:r>
              <a:rPr lang="el-GR" dirty="0" smtClean="0"/>
              <a:t> χοληδόχου κύστεως από μετάδοση της φλεγμονής και του οιδήματος στο παρακείμενο χοληδόχο πόρο ή από εξωτερική πίεση του κοινού ηπατικού πόρου από το λίθο που είναι </a:t>
            </a:r>
            <a:r>
              <a:rPr lang="el-GR" dirty="0" err="1" smtClean="0"/>
              <a:t>ενφηνωμένος</a:t>
            </a:r>
            <a:r>
              <a:rPr lang="el-GR" dirty="0" smtClean="0"/>
              <a:t> στο θύλακο του </a:t>
            </a:r>
            <a:r>
              <a:rPr lang="en-US" dirty="0" smtClean="0"/>
              <a:t>Hartmann</a:t>
            </a:r>
            <a:r>
              <a:rPr lang="el-GR" dirty="0" smtClean="0"/>
              <a:t> (σύνδρομο </a:t>
            </a:r>
            <a:r>
              <a:rPr lang="en-US" dirty="0" err="1" smtClean="0"/>
              <a:t>Mirizzi</a:t>
            </a:r>
            <a:r>
              <a:rPr lang="el-GR" dirty="0" smtClean="0"/>
              <a:t>). Σε σπάνιες περιπτώσεις οξεία χολοκυστίτιδα εκδηλώνεται από την αρχή με σηπτική καταπληξία. </a:t>
            </a:r>
          </a:p>
          <a:p>
            <a:pPr algn="just">
              <a:buNone/>
            </a:pPr>
            <a:r>
              <a:rPr lang="el-GR" dirty="0" smtClean="0"/>
              <a:t>Από τις </a:t>
            </a:r>
            <a:r>
              <a:rPr lang="el-GR" dirty="0" err="1" smtClean="0"/>
              <a:t>παρακλινικές</a:t>
            </a:r>
            <a:r>
              <a:rPr lang="el-GR" dirty="0" smtClean="0"/>
              <a:t> εξετάσεις ανευρίσκεται </a:t>
            </a:r>
            <a:r>
              <a:rPr lang="el-GR" dirty="0" err="1" smtClean="0"/>
              <a:t>λευκοκυττάρωση</a:t>
            </a:r>
            <a:r>
              <a:rPr lang="el-GR" dirty="0" smtClean="0"/>
              <a:t>, της τάξεως των 12.000 με 15.000 </a:t>
            </a:r>
            <a:r>
              <a:rPr lang="en-US" dirty="0" smtClean="0"/>
              <a:t>mm, </a:t>
            </a:r>
            <a:r>
              <a:rPr lang="el-GR" dirty="0" smtClean="0"/>
              <a:t>με </a:t>
            </a:r>
            <a:r>
              <a:rPr lang="el-GR" dirty="0" err="1" smtClean="0"/>
              <a:t>πολυμορφοπυρήνωση</a:t>
            </a:r>
            <a:r>
              <a:rPr lang="el-GR" dirty="0" smtClean="0"/>
              <a:t>.</a:t>
            </a:r>
          </a:p>
          <a:p>
            <a:pPr algn="just">
              <a:buNone/>
            </a:pPr>
            <a:r>
              <a:rPr lang="el-GR" dirty="0" smtClean="0"/>
              <a:t>Η </a:t>
            </a:r>
            <a:r>
              <a:rPr lang="el-GR" dirty="0" err="1" smtClean="0"/>
              <a:t>χολερυθρίνη</a:t>
            </a:r>
            <a:r>
              <a:rPr lang="el-GR" dirty="0" smtClean="0"/>
              <a:t> συχνά ανευρίσκεται αυξημένη (20%-25%), αλλά όχι περισσότερο από 6</a:t>
            </a:r>
            <a:r>
              <a:rPr lang="en-US" dirty="0" smtClean="0"/>
              <a:t>mg/dl. </a:t>
            </a:r>
            <a:r>
              <a:rPr lang="el-GR" dirty="0" smtClean="0"/>
              <a:t>Μεγαλύτερες τιμές υποδηλώνουν συνήθως </a:t>
            </a:r>
            <a:r>
              <a:rPr lang="el-GR" dirty="0" err="1" smtClean="0"/>
              <a:t>χοληδοχολιθίαση</a:t>
            </a:r>
            <a:r>
              <a:rPr lang="el-GR" dirty="0" smtClean="0"/>
              <a:t>. Μέτρια αύξηση επίσης της αλκαλικής </a:t>
            </a:r>
            <a:r>
              <a:rPr lang="el-GR" dirty="0" err="1" smtClean="0"/>
              <a:t>φωσφατασης</a:t>
            </a:r>
            <a:r>
              <a:rPr lang="el-GR" dirty="0" smtClean="0"/>
              <a:t>, της </a:t>
            </a:r>
            <a:r>
              <a:rPr lang="el-GR" dirty="0" err="1" smtClean="0"/>
              <a:t>γλουταμινικής</a:t>
            </a:r>
            <a:r>
              <a:rPr lang="el-GR" dirty="0" smtClean="0"/>
              <a:t> </a:t>
            </a:r>
            <a:r>
              <a:rPr lang="el-GR" dirty="0" err="1" smtClean="0"/>
              <a:t>οξαλοξεικής</a:t>
            </a:r>
            <a:r>
              <a:rPr lang="el-GR" dirty="0" smtClean="0"/>
              <a:t> </a:t>
            </a:r>
            <a:r>
              <a:rPr lang="el-GR" dirty="0" err="1" smtClean="0"/>
              <a:t>τρανσαμινάσης</a:t>
            </a:r>
            <a:r>
              <a:rPr lang="el-GR" dirty="0" smtClean="0"/>
              <a:t> </a:t>
            </a:r>
            <a:r>
              <a:rPr lang="en-US" dirty="0" smtClean="0"/>
              <a:t>(SGOT)</a:t>
            </a:r>
            <a:r>
              <a:rPr lang="el-GR" dirty="0" smtClean="0"/>
              <a:t> και της </a:t>
            </a:r>
            <a:r>
              <a:rPr lang="el-GR" dirty="0" err="1" smtClean="0"/>
              <a:t>αμιλάσης</a:t>
            </a:r>
            <a:r>
              <a:rPr lang="el-GR" dirty="0" smtClean="0"/>
              <a:t> υπάρχει σε αρκετές περιπτώσεις. </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fontScale="90000"/>
          </a:bodyPr>
          <a:lstStyle/>
          <a:p>
            <a:pPr algn="ctr"/>
            <a:r>
              <a:rPr lang="el-GR" b="1" dirty="0" smtClean="0"/>
              <a:t>ΧΟΛΟΛΙΘΙΑΣΗ - ΕΠΙΠΛΟΚΕΣ</a:t>
            </a:r>
            <a:endParaRPr lang="el-GR" dirty="0"/>
          </a:p>
        </p:txBody>
      </p:sp>
      <p:sp>
        <p:nvSpPr>
          <p:cNvPr id="3" name="2 - Θέση περιεχομένου"/>
          <p:cNvSpPr>
            <a:spLocks noGrp="1"/>
          </p:cNvSpPr>
          <p:nvPr>
            <p:ph idx="1"/>
          </p:nvPr>
        </p:nvSpPr>
        <p:spPr>
          <a:xfrm>
            <a:off x="457200" y="1643050"/>
            <a:ext cx="8229600" cy="4929222"/>
          </a:xfrm>
        </p:spPr>
        <p:txBody>
          <a:bodyPr>
            <a:normAutofit fontScale="77500" lnSpcReduction="20000"/>
          </a:bodyPr>
          <a:lstStyle/>
          <a:p>
            <a:pPr>
              <a:buNone/>
            </a:pPr>
            <a:r>
              <a:rPr lang="el-GR" i="1" u="sng" dirty="0" smtClean="0"/>
              <a:t>Απεικονιστικές εξετάσεις</a:t>
            </a:r>
          </a:p>
          <a:p>
            <a:pPr algn="just">
              <a:buNone/>
            </a:pPr>
            <a:r>
              <a:rPr lang="el-GR" dirty="0" smtClean="0"/>
              <a:t>Στον απλό ακτινολογικό έλεγχο είναι δυνατόν να φανεί η </a:t>
            </a:r>
            <a:r>
              <a:rPr lang="el-GR" dirty="0" err="1" smtClean="0"/>
              <a:t>διατεταμένη</a:t>
            </a:r>
            <a:r>
              <a:rPr lang="el-GR" dirty="0" smtClean="0"/>
              <a:t> χοληδόχος κύστη ως μάζα μαλακών μορίων. </a:t>
            </a:r>
            <a:r>
              <a:rPr lang="el-GR" dirty="0" err="1" smtClean="0"/>
              <a:t>Ακτινοσκιεροί</a:t>
            </a:r>
            <a:r>
              <a:rPr lang="el-GR" dirty="0" smtClean="0"/>
              <a:t> χολόλιθοι διακρίνονται μόνο στο 15% των περιπτώσεων. </a:t>
            </a:r>
          </a:p>
          <a:p>
            <a:pPr algn="just">
              <a:buNone/>
            </a:pPr>
            <a:r>
              <a:rPr lang="el-GR" dirty="0" smtClean="0"/>
              <a:t>Το υπερηχογράφημα έχει μεγάλη διαγνωστική ακρίβεια. Η </a:t>
            </a:r>
            <a:r>
              <a:rPr lang="el-GR" dirty="0" err="1" smtClean="0"/>
              <a:t>υπερηχογραφική</a:t>
            </a:r>
            <a:r>
              <a:rPr lang="el-GR" dirty="0" smtClean="0"/>
              <a:t> εικόνα της οξείας χολοκυστίτιδας είναι χαρακτηριστική. Η χοληδόχος κύστη είναι </a:t>
            </a:r>
            <a:r>
              <a:rPr lang="el-GR" dirty="0" err="1" smtClean="0"/>
              <a:t>διατεταμένη</a:t>
            </a:r>
            <a:r>
              <a:rPr lang="el-GR" dirty="0" smtClean="0"/>
              <a:t> με παχύ τοίχωμα , περιέχει δε λίθους και ίζημα. </a:t>
            </a:r>
            <a:r>
              <a:rPr lang="el-GR" dirty="0" err="1" smtClean="0"/>
              <a:t>Περιχολοκυστικό</a:t>
            </a:r>
            <a:r>
              <a:rPr lang="el-GR" dirty="0" smtClean="0"/>
              <a:t> οίδημα υπάρχει επίσης σε πολλές περιπτώσεις. </a:t>
            </a:r>
          </a:p>
          <a:p>
            <a:pPr algn="just">
              <a:buNone/>
            </a:pPr>
            <a:r>
              <a:rPr lang="el-GR" i="1" u="sng" dirty="0" smtClean="0"/>
              <a:t>Διαφορική διάγνωση</a:t>
            </a:r>
          </a:p>
          <a:p>
            <a:pPr algn="just">
              <a:buNone/>
            </a:pPr>
            <a:r>
              <a:rPr lang="el-GR" dirty="0" smtClean="0"/>
              <a:t>Η οξεία χολοκυστίτιδα είναι δυνατόν να προσποιηθεί άλλες παθήσεις του θώρακος και της κοιλίας (οξεία παγκρεατίτιδα, καλυμμένη διάτρηση </a:t>
            </a:r>
            <a:r>
              <a:rPr lang="el-GR" dirty="0" err="1" smtClean="0"/>
              <a:t>γαστροδωδεκαδακτυλικού</a:t>
            </a:r>
            <a:r>
              <a:rPr lang="el-GR" dirty="0" smtClean="0"/>
              <a:t> έλκους, οξεία </a:t>
            </a:r>
            <a:r>
              <a:rPr lang="el-GR" dirty="0" err="1" smtClean="0"/>
              <a:t>οπίσθοτυφλική</a:t>
            </a:r>
            <a:r>
              <a:rPr lang="el-GR" dirty="0" smtClean="0"/>
              <a:t> ανιούσα σκωληκοειδίτιδα, το οξύ έμφραγμα του μυοκαρδίου και η πνευμονία των βάσεων).</a:t>
            </a:r>
          </a:p>
          <a:p>
            <a:pPr algn="just">
              <a:buNone/>
            </a:pPr>
            <a:r>
              <a:rPr lang="el-GR" dirty="0" smtClean="0"/>
              <a:t>Το ιστορικό, η ακτινογραφία θώρακος, το ΗΚΓ και η μέτρηση των ενζύμων είναι απαραίτητες εξετάσεις εφόσον υπάρχουν αμφιβολίες για τη διάγνωση. </a:t>
            </a:r>
            <a:r>
              <a:rPr lang="el-GR" i="1" u="sng" dirty="0" smtClean="0"/>
              <a:t> </a:t>
            </a:r>
            <a:endParaRPr lang="el-GR" i="1" u="sng"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b="1" dirty="0" smtClean="0"/>
              <a:t>ΧΟΛΟΛΙΘΙΑΣΗ – ΕΠΙΠΛΟΚΕΣ </a:t>
            </a:r>
            <a:endParaRPr lang="el-GR" dirty="0"/>
          </a:p>
        </p:txBody>
      </p:sp>
      <p:sp>
        <p:nvSpPr>
          <p:cNvPr id="3" name="2 - Θέση περιεχομένου"/>
          <p:cNvSpPr>
            <a:spLocks noGrp="1"/>
          </p:cNvSpPr>
          <p:nvPr>
            <p:ph idx="1"/>
          </p:nvPr>
        </p:nvSpPr>
        <p:spPr/>
        <p:txBody>
          <a:bodyPr>
            <a:normAutofit fontScale="62500" lnSpcReduction="20000"/>
          </a:bodyPr>
          <a:lstStyle/>
          <a:p>
            <a:pPr>
              <a:buNone/>
            </a:pPr>
            <a:r>
              <a:rPr lang="el-GR" i="1" u="sng" dirty="0" smtClean="0"/>
              <a:t>Θεραπεία </a:t>
            </a:r>
          </a:p>
          <a:p>
            <a:pPr algn="just">
              <a:buNone/>
            </a:pPr>
            <a:r>
              <a:rPr lang="el-GR" dirty="0" smtClean="0"/>
              <a:t>Μετά τη διάγνωση της οξείας χολοκυστίτιδας και την εκτίμηση της τοπικής και γενικής καταστάσεως του ασθενούς, τοποθετείται </a:t>
            </a:r>
            <a:r>
              <a:rPr lang="el-GR" dirty="0" err="1" smtClean="0"/>
              <a:t>ρινογαστρικός</a:t>
            </a:r>
            <a:r>
              <a:rPr lang="el-GR" dirty="0" smtClean="0"/>
              <a:t> και φλεβικός καθετήρας για αποσυμφόρηση του στομάχου και χορήγηση ηλεκτρολυτικών διαλυμάτων, αντιβιοτικών ευρέως φάσματος και αναλγητικών. Από τα αντιβιοτικά προτιμώνται οι </a:t>
            </a:r>
            <a:r>
              <a:rPr lang="el-GR" dirty="0" err="1" smtClean="0"/>
              <a:t>κεφαλοσπορίνες</a:t>
            </a:r>
            <a:r>
              <a:rPr lang="el-GR" dirty="0" smtClean="0"/>
              <a:t>, σε συνδυασμό με </a:t>
            </a:r>
            <a:r>
              <a:rPr lang="el-GR" dirty="0" err="1" smtClean="0"/>
              <a:t>μετρονιδαζόλη</a:t>
            </a:r>
            <a:r>
              <a:rPr lang="el-GR" dirty="0" smtClean="0"/>
              <a:t>, εφόσον πρόκειται για αναερόβια φλεγμονή (γαγγραινώδης – </a:t>
            </a:r>
            <a:r>
              <a:rPr lang="el-GR" dirty="0" err="1" smtClean="0"/>
              <a:t>εμφυσηματική</a:t>
            </a:r>
            <a:r>
              <a:rPr lang="el-GR" dirty="0" smtClean="0"/>
              <a:t> χολοκυστίτιδα). Από τα αναλγητικά συνιστάται η </a:t>
            </a:r>
            <a:r>
              <a:rPr lang="el-GR" dirty="0" err="1" smtClean="0"/>
              <a:t>πεθιδίνη</a:t>
            </a:r>
            <a:r>
              <a:rPr lang="el-GR" dirty="0" smtClean="0"/>
              <a:t>, γιατί η μορφίνη προκαλεί σπασμό στο σφιγκτήρα του </a:t>
            </a:r>
            <a:r>
              <a:rPr lang="en-US" dirty="0" err="1" smtClean="0"/>
              <a:t>Oddi</a:t>
            </a:r>
            <a:r>
              <a:rPr lang="en-US" dirty="0" smtClean="0"/>
              <a:t>.</a:t>
            </a:r>
          </a:p>
          <a:p>
            <a:pPr algn="just">
              <a:buNone/>
            </a:pPr>
            <a:r>
              <a:rPr lang="el-GR" dirty="0" smtClean="0"/>
              <a:t>Η καλύτερη τακτική, εφόσον η διάγνωση γίνει μέσα στο πρώτο 48ωρο και η φλεγμονή έχει τάση προς εξέλιξη και όχι προς ύφεση, είναι η επείγουσα </a:t>
            </a:r>
            <a:r>
              <a:rPr lang="el-GR" dirty="0" err="1" smtClean="0"/>
              <a:t>χολοκυστεκτομή</a:t>
            </a:r>
            <a:r>
              <a:rPr lang="el-GR" dirty="0" smtClean="0"/>
              <a:t>. Τα πλεονεκτήματα αυτής της τακτικής είναι ο μικρότερος χρόνος νοσηλείας, το μικρότερο κόστος, η αποφυγή δεύτερης εισαγωγής για επέμβαση και η μείωση της πιθανότητας αναπτύξεως σηπτικών επιπλοκών.</a:t>
            </a:r>
          </a:p>
          <a:p>
            <a:pPr algn="just">
              <a:buNone/>
            </a:pPr>
            <a:r>
              <a:rPr lang="el-GR" dirty="0" smtClean="0"/>
              <a:t>Στοιχεία που βαρύνουν στη λήψη της αποφάσεως για επείγουσα </a:t>
            </a:r>
            <a:r>
              <a:rPr lang="el-GR" dirty="0" err="1" smtClean="0"/>
              <a:t>χολοκυστεκτομή</a:t>
            </a:r>
            <a:r>
              <a:rPr lang="el-GR" dirty="0" smtClean="0"/>
              <a:t> είναι η ύπαρξη εμπυήματος, η </a:t>
            </a:r>
            <a:r>
              <a:rPr lang="el-GR" dirty="0" err="1" smtClean="0"/>
              <a:t>εμφυσηματική</a:t>
            </a:r>
            <a:r>
              <a:rPr lang="el-GR" dirty="0" smtClean="0"/>
              <a:t> χολοκυστίτιδα, τα σημεία περιτονίτιδας ή και σηπτικής καταπληξίας. </a:t>
            </a:r>
          </a:p>
          <a:p>
            <a:pPr algn="just">
              <a:buNone/>
            </a:pPr>
            <a:r>
              <a:rPr lang="el-GR" dirty="0" smtClean="0"/>
              <a:t>Στις περιπτώσεις όπου η φλεγμονή είναι ήπια και έχει τάση προς υποχώρηση, μπορεί αρχικά να ακολουθηθεί συντηρητική αγωγή και να προγραμματισθεί η </a:t>
            </a:r>
            <a:r>
              <a:rPr lang="el-GR" dirty="0" err="1" smtClean="0"/>
              <a:t>χολοκυστεκτομή</a:t>
            </a:r>
            <a:r>
              <a:rPr lang="el-GR" dirty="0" smtClean="0"/>
              <a:t> μετά 2-3 μήνες αφού θα έχει υποχωρήσει η φλεγμονή. Ένας καλός δείκτης υποχωρήσεως της φλεγμονής είναι η επάνοδος των τιμών ταχύτητας καθιζήσεως των ερυθρών αιμοσφαιρίων σε φυσιολογικά επίπεδα.  </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fontScale="90000"/>
          </a:bodyPr>
          <a:lstStyle/>
          <a:p>
            <a:pPr algn="ctr"/>
            <a:r>
              <a:rPr lang="el-GR" b="1" dirty="0" smtClean="0"/>
              <a:t>ΧΟΛΟΛΙΘΙΑΣΗ – ΕΠΙΠΛΟΚΕΣ </a:t>
            </a:r>
            <a:endParaRPr lang="el-GR" dirty="0"/>
          </a:p>
        </p:txBody>
      </p:sp>
      <p:sp>
        <p:nvSpPr>
          <p:cNvPr id="3" name="2 - Θέση περιεχομένου"/>
          <p:cNvSpPr>
            <a:spLocks noGrp="1"/>
          </p:cNvSpPr>
          <p:nvPr>
            <p:ph idx="1"/>
          </p:nvPr>
        </p:nvSpPr>
        <p:spPr>
          <a:xfrm>
            <a:off x="457200" y="1428736"/>
            <a:ext cx="8229600" cy="4895864"/>
          </a:xfrm>
        </p:spPr>
        <p:txBody>
          <a:bodyPr/>
          <a:lstStyle/>
          <a:p>
            <a:pPr>
              <a:buNone/>
            </a:pPr>
            <a:r>
              <a:rPr lang="el-GR" i="1" u="sng" dirty="0" smtClean="0"/>
              <a:t>Πρόγνωση </a:t>
            </a:r>
          </a:p>
          <a:p>
            <a:pPr algn="just">
              <a:buNone/>
            </a:pPr>
            <a:r>
              <a:rPr lang="el-GR" dirty="0" smtClean="0"/>
              <a:t>Η πρόγνωση της οξείας χολοκυστίτιδας εξαρτάται κατά ένα μεγάλο βαθμό από την ηλικία του ασθενούς, τις συνυπάρχουσες παθολογικές καταστάσεις, ιδίως του καρδιαγγειακού συστήματος και τις τοπικές επιπλοκές της οξείας χολοκυστίτιδας, όπως το </a:t>
            </a:r>
            <a:r>
              <a:rPr lang="el-GR" dirty="0" err="1" smtClean="0"/>
              <a:t>περιχολοκυστικό</a:t>
            </a:r>
            <a:r>
              <a:rPr lang="el-GR" dirty="0" smtClean="0"/>
              <a:t> απόστημα, το </a:t>
            </a:r>
            <a:r>
              <a:rPr lang="el-GR" dirty="0" err="1" smtClean="0"/>
              <a:t>χολοπεριτόναιο</a:t>
            </a:r>
            <a:r>
              <a:rPr lang="el-GR" dirty="0" smtClean="0"/>
              <a:t> και την τοπική ή γενικευμένη περιτονίτιδα. </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81772"/>
          </a:xfrm>
        </p:spPr>
        <p:txBody>
          <a:bodyPr>
            <a:normAutofit fontScale="90000"/>
          </a:bodyPr>
          <a:lstStyle/>
          <a:p>
            <a:pPr algn="ctr"/>
            <a:r>
              <a:rPr lang="el-GR" b="1" dirty="0" smtClean="0"/>
              <a:t>ΧΟΛΟΛΙΘΙΑΣΗ – ΕΠΙΠΛΟΚΕΣ </a:t>
            </a:r>
            <a:endParaRPr lang="el-GR" dirty="0"/>
          </a:p>
        </p:txBody>
      </p:sp>
      <p:sp>
        <p:nvSpPr>
          <p:cNvPr id="3" name="2 - Θέση περιεχομένου"/>
          <p:cNvSpPr>
            <a:spLocks noGrp="1"/>
          </p:cNvSpPr>
          <p:nvPr>
            <p:ph idx="1"/>
          </p:nvPr>
        </p:nvSpPr>
        <p:spPr>
          <a:xfrm>
            <a:off x="457200" y="1357298"/>
            <a:ext cx="8229600" cy="5143536"/>
          </a:xfrm>
        </p:spPr>
        <p:txBody>
          <a:bodyPr>
            <a:normAutofit fontScale="85000" lnSpcReduction="20000"/>
          </a:bodyPr>
          <a:lstStyle/>
          <a:p>
            <a:pPr>
              <a:buNone/>
            </a:pPr>
            <a:r>
              <a:rPr lang="el-GR" b="1" i="1" u="sng" dirty="0" smtClean="0"/>
              <a:t>2. Οξεία μη </a:t>
            </a:r>
            <a:r>
              <a:rPr lang="el-GR" b="1" i="1" u="sng" dirty="0" err="1" smtClean="0"/>
              <a:t>λιθιασική</a:t>
            </a:r>
            <a:r>
              <a:rPr lang="el-GR" b="1" i="1" u="sng" dirty="0" smtClean="0"/>
              <a:t> χολοκυστίτιδα.</a:t>
            </a:r>
          </a:p>
          <a:p>
            <a:pPr algn="just">
              <a:buNone/>
            </a:pPr>
            <a:r>
              <a:rPr lang="el-GR" dirty="0" smtClean="0"/>
              <a:t>Η οξεία μη </a:t>
            </a:r>
            <a:r>
              <a:rPr lang="el-GR" dirty="0" err="1" smtClean="0"/>
              <a:t>λιθιασική</a:t>
            </a:r>
            <a:r>
              <a:rPr lang="el-GR" dirty="0" smtClean="0"/>
              <a:t> χολοκυστίτιδα είναι σπάνια (8%) σε σχέση με την οξεία </a:t>
            </a:r>
            <a:r>
              <a:rPr lang="el-GR" dirty="0" err="1" smtClean="0"/>
              <a:t>λιθιασική</a:t>
            </a:r>
            <a:r>
              <a:rPr lang="el-GR" dirty="0" smtClean="0"/>
              <a:t> (αποφρακτική) χολοκυστίτιδα και απαντάται συνήθως σε ασθενείς που βρίσκονται σε βαριά </a:t>
            </a:r>
            <a:r>
              <a:rPr lang="el-GR" dirty="0" err="1" smtClean="0"/>
              <a:t>μετατραυματική</a:t>
            </a:r>
            <a:r>
              <a:rPr lang="el-GR" dirty="0" smtClean="0"/>
              <a:t> ή μετεγχειρητική κατάσταση και έχουν </a:t>
            </a:r>
            <a:r>
              <a:rPr lang="el-GR" dirty="0" err="1" smtClean="0"/>
              <a:t>συνοδά</a:t>
            </a:r>
            <a:r>
              <a:rPr lang="el-GR" dirty="0" smtClean="0"/>
              <a:t> παθολογικά νοσήματα, όπως σακχαρώδη διαβήτη ή καρδιαγγειακά νοσήματα και ρευματοειδή αρθρίτιδα. Η σηπτική κατάσταση και η παρατεταμένη νηστεία, με ή χωρίς ολική παρεντερική σίτιση, φαίνεται ότι είναι παράγοντες που αυξάνουν την πιθανότητα εμφανίσεως της οξείας μη </a:t>
            </a:r>
            <a:r>
              <a:rPr lang="el-GR" dirty="0" err="1" smtClean="0"/>
              <a:t>λιθιασικής</a:t>
            </a:r>
            <a:r>
              <a:rPr lang="el-GR" dirty="0" smtClean="0"/>
              <a:t> χολοκυστίτιδας. Πιστεύεται ότι η αφυδάτωση, η ατονία της χοληδόχου κύστεως (ιδίως σε νηστεία) η συμπύκνωση και καθίζηση της χολής, καθώς και οι θρομβώσεις των αγγείων στο τοίχωμα της χοληδόχου κύστεως είναι παράγοντες που εμπλέκονται στην πρόκληση της φλεγμονής. </a:t>
            </a:r>
          </a:p>
          <a:p>
            <a:pPr algn="just">
              <a:buNone/>
            </a:pPr>
            <a:r>
              <a:rPr lang="el-GR" dirty="0" smtClean="0"/>
              <a:t>Η κλινική εικόνα συχνά </a:t>
            </a:r>
            <a:r>
              <a:rPr lang="el-GR" dirty="0" err="1" smtClean="0"/>
              <a:t>διαδράμει</a:t>
            </a:r>
            <a:r>
              <a:rPr lang="el-GR" dirty="0" smtClean="0"/>
              <a:t> χωρίς έντονη συμπτωματολογία, ιδίως σε βαριά ασθενείς όπου μπορεί να υποκρύπτεται κάτω από άλλα ενοχλήματα όπως το μετεγχειρητικό πόνο.  </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pPr algn="ctr"/>
            <a:r>
              <a:rPr lang="el-GR" b="1" dirty="0" smtClean="0"/>
              <a:t>ΕΧΙΝΟΚΟΚΚΟΣ ΚΥΣΤΗ</a:t>
            </a:r>
            <a:endParaRPr lang="el-GR" b="1" dirty="0"/>
          </a:p>
        </p:txBody>
      </p:sp>
      <p:sp>
        <p:nvSpPr>
          <p:cNvPr id="3" name="2 - Θέση περιεχομένου"/>
          <p:cNvSpPr>
            <a:spLocks noGrp="1"/>
          </p:cNvSpPr>
          <p:nvPr>
            <p:ph idx="1"/>
          </p:nvPr>
        </p:nvSpPr>
        <p:spPr>
          <a:xfrm>
            <a:off x="457200" y="1714488"/>
            <a:ext cx="8229600" cy="4610112"/>
          </a:xfrm>
        </p:spPr>
        <p:txBody>
          <a:bodyPr>
            <a:normAutofit fontScale="62500" lnSpcReduction="20000"/>
          </a:bodyPr>
          <a:lstStyle/>
          <a:p>
            <a:pPr algn="just"/>
            <a:r>
              <a:rPr lang="el-GR" b="1" i="1" u="sng" dirty="0" smtClean="0"/>
              <a:t>Απεικονιστικές  μέθοδοι</a:t>
            </a:r>
          </a:p>
          <a:p>
            <a:pPr algn="just">
              <a:buNone/>
            </a:pPr>
            <a:r>
              <a:rPr lang="el-GR" dirty="0" smtClean="0"/>
              <a:t>Η τεκμηρίωση της διαγνώσεως γίνεται με το υπερηχογράφημα ή/και την αξονική τομογραφία. </a:t>
            </a:r>
          </a:p>
          <a:p>
            <a:pPr algn="just"/>
            <a:r>
              <a:rPr lang="el-GR" b="1" i="1" u="sng" dirty="0" smtClean="0"/>
              <a:t>Θεραπεία</a:t>
            </a:r>
          </a:p>
          <a:p>
            <a:pPr algn="just">
              <a:buNone/>
            </a:pPr>
            <a:r>
              <a:rPr lang="el-GR" dirty="0" smtClean="0"/>
              <a:t>Η θεραπεία της εχινοκόκκου κύστεως ή κύστεων του ήπατος είναι </a:t>
            </a:r>
            <a:r>
              <a:rPr lang="el-GR" i="1" u="sng" dirty="0" smtClean="0"/>
              <a:t>χειρουργική</a:t>
            </a:r>
            <a:r>
              <a:rPr lang="el-GR" dirty="0" smtClean="0"/>
              <a:t>. Συνίσταται στην αφαίρεση της κύστεως ή των κύστεων με μεγάλη προσοχή. Αυτό γίνεται με τη συνεχή χρήση αντιπαρασιτικών παραγόντων και συγκεκριμένα υπερτόνου -10% -20% - διαλύματος χλωριούχου νατρίου ή 0,5% διαλύματος νιτρικού αργύρου. </a:t>
            </a:r>
          </a:p>
          <a:p>
            <a:pPr algn="just">
              <a:buNone/>
            </a:pPr>
            <a:r>
              <a:rPr lang="el-GR" dirty="0" smtClean="0"/>
              <a:t>Οι μικρές αποτιτανωμένες κύστεις με αρνητικές ορολογικές αντιδράσεις δεν χρειάζονται θεραπεία, διότι το παράσιτο έχει θανατωθεί. Πρέπει να τονισθεί όμως ότι η αποτιτάνωση του τοιχώματος της κύστεως πρέπει να είναι πλήρης και αυτό ελέγχεται με απλή ακτινογραφία ή αξονική τομογραφία, ενώ πρέπει να τεκμηριώνεται η θανάτωση του παρασίτου (αρνητικές ορολογικές εξετάσεις). </a:t>
            </a:r>
          </a:p>
          <a:p>
            <a:pPr algn="just">
              <a:buNone/>
            </a:pPr>
            <a:r>
              <a:rPr lang="el-GR" dirty="0" smtClean="0"/>
              <a:t>Τα τελευταία χρόνια έχουν παρασκευαστεί και φάρμακα από του στόματος (</a:t>
            </a:r>
            <a:r>
              <a:rPr lang="en-US" dirty="0" err="1" smtClean="0"/>
              <a:t>Mebendazole</a:t>
            </a:r>
            <a:r>
              <a:rPr lang="en-US" dirty="0" smtClean="0"/>
              <a:t> </a:t>
            </a:r>
            <a:r>
              <a:rPr lang="el-GR" dirty="0" smtClean="0"/>
              <a:t>ή</a:t>
            </a:r>
            <a:r>
              <a:rPr lang="en-US" dirty="0" smtClean="0"/>
              <a:t> </a:t>
            </a:r>
            <a:r>
              <a:rPr lang="en-US" dirty="0" err="1" smtClean="0"/>
              <a:t>Albendazole</a:t>
            </a:r>
            <a:r>
              <a:rPr lang="en-US" dirty="0" smtClean="0"/>
              <a:t>) </a:t>
            </a:r>
            <a:r>
              <a:rPr lang="el-GR" dirty="0" smtClean="0"/>
              <a:t>τα οποία, μετά από αξιολόγηση, βρέθηκε ότι μπορούν να χρησιμοποιηθούν </a:t>
            </a:r>
            <a:r>
              <a:rPr lang="el-GR" dirty="0" err="1" smtClean="0"/>
              <a:t>μετεγχειρητικώς</a:t>
            </a:r>
            <a:r>
              <a:rPr lang="el-GR" dirty="0" smtClean="0"/>
              <a:t> για την πρόληψη υποτροπών. </a:t>
            </a:r>
          </a:p>
          <a:p>
            <a:pPr algn="just"/>
            <a:r>
              <a:rPr lang="el-GR" b="1" i="1" u="sng" dirty="0" smtClean="0"/>
              <a:t>Πρόγνωση  </a:t>
            </a:r>
          </a:p>
          <a:p>
            <a:pPr algn="just">
              <a:buNone/>
            </a:pPr>
            <a:r>
              <a:rPr lang="el-GR" dirty="0" smtClean="0"/>
              <a:t>Η πρόγνωση της νόσου εξαρτάται από το είδος, την έκταση, την αντιμετώπιση και τη γενική κατάσταση του ασθενούς. Η θνητότητα στις περιπτώσεις που θα αντιμετωπισθούν χειρουργικών κυμαίνεται περί το 2%, ενώ η συνολική θνητότητα στην οποία περιλαμβάνονται και οι περιπτώσεις που δεν αντιμετωπισθούν </a:t>
            </a:r>
            <a:r>
              <a:rPr lang="el-GR" dirty="0" err="1" smtClean="0"/>
              <a:t>θεραπευτικώς</a:t>
            </a:r>
            <a:r>
              <a:rPr lang="el-GR" dirty="0" smtClean="0"/>
              <a:t>, φθάνει στο 15%.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24648"/>
          </a:xfrm>
        </p:spPr>
        <p:txBody>
          <a:bodyPr>
            <a:normAutofit fontScale="90000"/>
          </a:bodyPr>
          <a:lstStyle/>
          <a:p>
            <a:pPr algn="ctr"/>
            <a:r>
              <a:rPr lang="el-GR" b="1" dirty="0" smtClean="0"/>
              <a:t>ΧΟΛΟΛΙΘΙΑΣΗ – ΕΠΙΠΛΟΚΕΣ </a:t>
            </a:r>
            <a:endParaRPr lang="el-GR" dirty="0"/>
          </a:p>
        </p:txBody>
      </p:sp>
      <p:sp>
        <p:nvSpPr>
          <p:cNvPr id="3" name="2 - Θέση περιεχομένου"/>
          <p:cNvSpPr>
            <a:spLocks noGrp="1"/>
          </p:cNvSpPr>
          <p:nvPr>
            <p:ph idx="1"/>
          </p:nvPr>
        </p:nvSpPr>
        <p:spPr>
          <a:xfrm>
            <a:off x="457200" y="1643050"/>
            <a:ext cx="8229600" cy="4681550"/>
          </a:xfrm>
        </p:spPr>
        <p:txBody>
          <a:bodyPr>
            <a:normAutofit fontScale="70000" lnSpcReduction="20000"/>
          </a:bodyPr>
          <a:lstStyle/>
          <a:p>
            <a:r>
              <a:rPr lang="el-GR" b="1" i="1" u="sng" dirty="0" err="1" smtClean="0"/>
              <a:t>Χοληδοχολιθίαση</a:t>
            </a:r>
            <a:r>
              <a:rPr lang="el-GR" b="1" i="1" u="sng" dirty="0" smtClean="0"/>
              <a:t> </a:t>
            </a:r>
          </a:p>
          <a:p>
            <a:pPr algn="just">
              <a:buNone/>
            </a:pPr>
            <a:r>
              <a:rPr lang="el-GR" dirty="0" smtClean="0"/>
              <a:t>Η συχνότητα υπάρξεως </a:t>
            </a:r>
            <a:r>
              <a:rPr lang="el-GR" dirty="0" err="1" smtClean="0"/>
              <a:t>χολολίθων</a:t>
            </a:r>
            <a:r>
              <a:rPr lang="el-GR" dirty="0" smtClean="0"/>
              <a:t> στα </a:t>
            </a:r>
            <a:r>
              <a:rPr lang="el-GR" dirty="0" err="1" smtClean="0"/>
              <a:t>εξωηπατικά</a:t>
            </a:r>
            <a:r>
              <a:rPr lang="el-GR" dirty="0" smtClean="0"/>
              <a:t> </a:t>
            </a:r>
            <a:r>
              <a:rPr lang="el-GR" dirty="0" err="1" smtClean="0"/>
              <a:t>χολαγγεία</a:t>
            </a:r>
            <a:r>
              <a:rPr lang="el-GR" dirty="0" smtClean="0"/>
              <a:t>, σε σχέση με τη λιθίαση της </a:t>
            </a:r>
            <a:r>
              <a:rPr lang="el-GR" dirty="0" err="1" smtClean="0"/>
              <a:t>χοληδοόχου</a:t>
            </a:r>
            <a:r>
              <a:rPr lang="el-GR" dirty="0" smtClean="0"/>
              <a:t> κύστεως, κυμαίνεται από 8%-15%, ενώ η ενδοηπατική λιθίαση είναι γύρω στο 5%. Από αυτούς του λίθους, οι περισσότεροι πιστεύεται ότι προέρχονται από λίθους της χοληδόχου κύστεως, που έχουν μεταναστεύσει μέσα από τον κυστικό πόρο πριν ή κατά τη διάρκεια της </a:t>
            </a:r>
            <a:r>
              <a:rPr lang="el-GR" dirty="0" err="1" smtClean="0"/>
              <a:t>χολοκυστεκτομής</a:t>
            </a:r>
            <a:r>
              <a:rPr lang="el-GR" dirty="0" smtClean="0"/>
              <a:t> (διαφυγών λίθος), ενώ σε ένα μικρό ποσοστό θεωρούνται αυτόχθονες λίθοι του χοληδόχου πόρου. Οι λίθοι που προέρχονται από μετανάστευση μοιάζουμε με αυτούς της χοληδόχου κύστεως, είναι δηλαδή σκληροί, κιτρινωποί και έχουν </a:t>
            </a:r>
            <a:r>
              <a:rPr lang="el-GR" dirty="0" err="1" smtClean="0"/>
              <a:t>αποπλατυσμένες</a:t>
            </a:r>
            <a:r>
              <a:rPr lang="el-GR" dirty="0" smtClean="0"/>
              <a:t> επιφάνειες, ενώ οι αυτόχθονες λίθοι συνήθως είναι μονήρεις, ωοειδείς, έχουν σκούρο χρώμα και είναι εύθρυπτοι.  </a:t>
            </a:r>
          </a:p>
          <a:p>
            <a:pPr algn="just">
              <a:buNone/>
            </a:pPr>
            <a:r>
              <a:rPr lang="el-GR" dirty="0" smtClean="0"/>
              <a:t>Η μακροχρόνια ύπαρξη λίθων στο χοληδόχο πόρο δημιουργεί χρόνια φλεγμονή και </a:t>
            </a:r>
            <a:r>
              <a:rPr lang="el-GR" dirty="0" err="1" smtClean="0"/>
              <a:t>ίνωση</a:t>
            </a:r>
            <a:r>
              <a:rPr lang="el-GR" dirty="0" smtClean="0"/>
              <a:t>, εξάρσεις σηπτικής </a:t>
            </a:r>
            <a:r>
              <a:rPr lang="el-GR" dirty="0" err="1" smtClean="0"/>
              <a:t>χολαγγειίτιδας</a:t>
            </a:r>
            <a:r>
              <a:rPr lang="el-GR" dirty="0" smtClean="0"/>
              <a:t> και σε περιπτώσεις παρατεταμένου αποφρακτικού </a:t>
            </a:r>
            <a:r>
              <a:rPr lang="el-GR" dirty="0" err="1" smtClean="0"/>
              <a:t>ικτέρου</a:t>
            </a:r>
            <a:r>
              <a:rPr lang="el-GR" dirty="0" smtClean="0"/>
              <a:t> είναι δυνατόν να δημιουργηθούν στο ήπαρ βλάβες </a:t>
            </a:r>
            <a:r>
              <a:rPr lang="el-GR" dirty="0" err="1" smtClean="0"/>
              <a:t>χολοστατικής</a:t>
            </a:r>
            <a:r>
              <a:rPr lang="el-GR" dirty="0" smtClean="0"/>
              <a:t> κιρρώσεως. </a:t>
            </a:r>
          </a:p>
          <a:p>
            <a:pPr algn="just">
              <a:buNone/>
            </a:pPr>
            <a:r>
              <a:rPr lang="el-GR" dirty="0" smtClean="0"/>
              <a:t>Μερικές φορές, λίθοι μικρότεροι από 3</a:t>
            </a:r>
            <a:r>
              <a:rPr lang="en-US" dirty="0" smtClean="0"/>
              <a:t>mm</a:t>
            </a:r>
            <a:r>
              <a:rPr lang="el-GR" dirty="0" smtClean="0"/>
              <a:t> είναι δυνατόν να περάσουν προς το δωδεκαδάκτυλο ή να </a:t>
            </a:r>
            <a:r>
              <a:rPr lang="el-GR" dirty="0" err="1" smtClean="0"/>
              <a:t>ενφηνωθούν</a:t>
            </a:r>
            <a:r>
              <a:rPr lang="el-GR" dirty="0" smtClean="0"/>
              <a:t> προσωρινά στη </a:t>
            </a:r>
            <a:r>
              <a:rPr lang="el-GR" dirty="0" err="1" smtClean="0"/>
              <a:t>λήκιθο</a:t>
            </a:r>
            <a:r>
              <a:rPr lang="el-GR" dirty="0" smtClean="0"/>
              <a:t> του </a:t>
            </a:r>
            <a:r>
              <a:rPr lang="en-US" dirty="0" err="1" smtClean="0"/>
              <a:t>Vater</a:t>
            </a:r>
            <a:r>
              <a:rPr lang="el-GR" dirty="0" smtClean="0"/>
              <a:t> και να γίνουν αιτία προκλήσεως οξείας παγκρεατίτιδας.  </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81772"/>
          </a:xfrm>
        </p:spPr>
        <p:txBody>
          <a:bodyPr>
            <a:normAutofit fontScale="90000"/>
          </a:bodyPr>
          <a:lstStyle/>
          <a:p>
            <a:pPr algn="ctr"/>
            <a:r>
              <a:rPr lang="el-GR" b="1" smtClean="0"/>
              <a:t>ΧΟΛΟΛΙΘΙΑΣΗ – ΕΠΙΠΛΟΚΕΣ </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b="1" u="sng" dirty="0" smtClean="0"/>
              <a:t>Κλινική εικόνα</a:t>
            </a:r>
          </a:p>
          <a:p>
            <a:pPr algn="just">
              <a:buNone/>
            </a:pPr>
            <a:r>
              <a:rPr lang="el-GR" dirty="0" smtClean="0"/>
              <a:t>Η </a:t>
            </a:r>
            <a:r>
              <a:rPr lang="el-GR" dirty="0" err="1" smtClean="0"/>
              <a:t>χολιδιχολιθίαση</a:t>
            </a:r>
            <a:r>
              <a:rPr lang="el-GR" dirty="0" smtClean="0"/>
              <a:t> για μακρά χρονικά διαστήματα είναι δυνατόν να είναι τελείως </a:t>
            </a:r>
            <a:r>
              <a:rPr lang="el-GR" dirty="0" err="1" smtClean="0"/>
              <a:t>ασυμπτωματική</a:t>
            </a:r>
            <a:r>
              <a:rPr lang="el-GR" dirty="0" smtClean="0"/>
              <a:t> και να διαγιγνώσκεται κατά τη διάρκεια </a:t>
            </a:r>
            <a:r>
              <a:rPr lang="el-GR" dirty="0" err="1" smtClean="0"/>
              <a:t>χολοκυστεκτομής</a:t>
            </a:r>
            <a:r>
              <a:rPr lang="el-GR" dirty="0" smtClean="0"/>
              <a:t> με την ψηλάφηση του χοληδόχου πόρου ή τη </a:t>
            </a:r>
            <a:r>
              <a:rPr lang="el-GR" dirty="0" err="1" smtClean="0"/>
              <a:t>διεγχειρητική</a:t>
            </a:r>
            <a:r>
              <a:rPr lang="el-GR" dirty="0" smtClean="0"/>
              <a:t> </a:t>
            </a:r>
            <a:r>
              <a:rPr lang="el-GR" dirty="0" err="1" smtClean="0"/>
              <a:t>χολοαγγειογραφία</a:t>
            </a:r>
            <a:r>
              <a:rPr lang="el-GR" dirty="0" smtClean="0"/>
              <a:t>. </a:t>
            </a:r>
          </a:p>
          <a:p>
            <a:pPr algn="just">
              <a:buNone/>
            </a:pPr>
            <a:r>
              <a:rPr lang="el-GR" dirty="0" smtClean="0"/>
              <a:t>Η συμπτωματική </a:t>
            </a:r>
            <a:r>
              <a:rPr lang="el-GR" dirty="0" err="1" smtClean="0"/>
              <a:t>χολιδοχολιθίαση</a:t>
            </a:r>
            <a:r>
              <a:rPr lang="el-GR" dirty="0" smtClean="0"/>
              <a:t> εκδηλώνεται με ανώδυνο ή συμπτωματικό ίκτερο. Στην πρώτη περίπτωση, ο ίκτερος που είναι αποφρακτικού τύπου, συνήθως είναι ανώδυνος, μετρίου βαθμού και παρουσιάζει διακυμάνσεις λόγω μετακινήσεως του λίθου ή των λίθων. Υπάρχει επίσης σύγχρονη </a:t>
            </a:r>
            <a:r>
              <a:rPr lang="el-GR" dirty="0" err="1" smtClean="0"/>
              <a:t>υπέρχρωση</a:t>
            </a:r>
            <a:r>
              <a:rPr lang="el-GR" dirty="0" smtClean="0"/>
              <a:t> των ούρων και αποχρωματισμός των κοπράνων. Ο συμπτωματικός ίκτερος είτε συνοδεύεται μόνο από πόνο είτε, εφόσον υπάρχει στάση και επιμόλυνση της χολής, αναπτύσσεται η χαρακτηριστική τριάδα των συμπτωμάτων (τριάδα του </a:t>
            </a:r>
            <a:r>
              <a:rPr lang="en-US" dirty="0" smtClean="0"/>
              <a:t>Charcot)</a:t>
            </a:r>
            <a:r>
              <a:rPr lang="el-GR" dirty="0" smtClean="0"/>
              <a:t>, πόνος, πυρετός με ρίγος και ίκτερος. </a:t>
            </a:r>
          </a:p>
          <a:p>
            <a:pPr algn="just">
              <a:buNone/>
            </a:pPr>
            <a:r>
              <a:rPr lang="el-GR" dirty="0" smtClean="0"/>
              <a:t>Σε περιπτώσεις μακροχρόνιας αδιάγνωστης </a:t>
            </a:r>
            <a:r>
              <a:rPr lang="el-GR" dirty="0" err="1" smtClean="0"/>
              <a:t>χοληδοχολιθιάσεως</a:t>
            </a:r>
            <a:r>
              <a:rPr lang="el-GR" dirty="0" smtClean="0"/>
              <a:t>, ακόμα και χωρίς αποφρακτικό ίκτερο αναπτύσσεται προοδευτικά κίρρωση του ήπατος και πυλαία υπέρταση. Άλλες επιπλοκές είναι η </a:t>
            </a:r>
            <a:r>
              <a:rPr lang="el-GR" dirty="0" err="1" smtClean="0"/>
              <a:t>ίνωση</a:t>
            </a:r>
            <a:r>
              <a:rPr lang="el-GR" dirty="0" smtClean="0"/>
              <a:t> του χοληδόχου πόρου και το </a:t>
            </a:r>
            <a:r>
              <a:rPr lang="el-GR" dirty="0" err="1" smtClean="0"/>
              <a:t>χοληδοχοεντερικό</a:t>
            </a:r>
            <a:r>
              <a:rPr lang="el-GR" dirty="0" smtClean="0"/>
              <a:t> συρίγγιο.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356"/>
            <a:ext cx="8229600" cy="642942"/>
          </a:xfrm>
        </p:spPr>
        <p:txBody>
          <a:bodyPr>
            <a:normAutofit fontScale="90000"/>
          </a:bodyPr>
          <a:lstStyle/>
          <a:p>
            <a:pPr algn="ctr"/>
            <a:r>
              <a:rPr lang="el-GR" sz="5400" b="1" dirty="0" smtClean="0"/>
              <a:t/>
            </a:r>
            <a:br>
              <a:rPr lang="el-GR" sz="5400" b="1" dirty="0" smtClean="0"/>
            </a:br>
            <a:r>
              <a:rPr lang="el-GR" sz="5400" b="1" dirty="0" smtClean="0"/>
              <a:t>ΤΡΑΥΜΑΤΑ ΤΟΥ ΗΠΑΤΟΣ</a:t>
            </a:r>
            <a:endParaRPr lang="el-GR" sz="3300" dirty="0"/>
          </a:p>
        </p:txBody>
      </p:sp>
      <p:sp>
        <p:nvSpPr>
          <p:cNvPr id="3" name="2 - Θέση περιεχομένου"/>
          <p:cNvSpPr>
            <a:spLocks noGrp="1"/>
          </p:cNvSpPr>
          <p:nvPr>
            <p:ph idx="1"/>
          </p:nvPr>
        </p:nvSpPr>
        <p:spPr/>
        <p:txBody>
          <a:bodyPr>
            <a:normAutofit fontScale="85000" lnSpcReduction="20000"/>
          </a:bodyPr>
          <a:lstStyle/>
          <a:p>
            <a:pPr marL="514350" indent="-514350" algn="just">
              <a:buNone/>
            </a:pPr>
            <a:r>
              <a:rPr lang="el-GR" dirty="0" smtClean="0"/>
              <a:t>Μετά τη σπλήνα το ήπαρ είναι το </a:t>
            </a:r>
            <a:r>
              <a:rPr lang="el-GR" dirty="0" err="1" smtClean="0"/>
              <a:t>ενδοκοιλιακό</a:t>
            </a:r>
            <a:r>
              <a:rPr lang="el-GR" dirty="0" smtClean="0"/>
              <a:t> εκείνο όργανο , που υπόκειται συχνότερα σε τραυματικές κακώσεις στα διάφορα ατυχήματα.</a:t>
            </a:r>
          </a:p>
          <a:p>
            <a:pPr marL="514350" indent="-514350" algn="just">
              <a:buNone/>
            </a:pPr>
            <a:r>
              <a:rPr lang="el-GR" dirty="0" smtClean="0"/>
              <a:t>Οι κακώσεις διακρίνονται σε:</a:t>
            </a:r>
          </a:p>
          <a:p>
            <a:pPr marL="514350" indent="-514350" algn="just">
              <a:buFont typeface="+mj-lt"/>
              <a:buAutoNum type="arabicPeriod"/>
            </a:pPr>
            <a:r>
              <a:rPr lang="el-GR" dirty="0" smtClean="0"/>
              <a:t>Κλειστές, τραυματικές κακώσεις του ήπατος που συνοδεύονται συχνά και από κατάγματα των υπερκείμενων πλευρών και από κακώσεις άλλων </a:t>
            </a:r>
            <a:r>
              <a:rPr lang="el-GR" dirty="0" err="1" smtClean="0"/>
              <a:t>ενδοκοιλιακών</a:t>
            </a:r>
            <a:r>
              <a:rPr lang="el-GR" dirty="0" smtClean="0"/>
              <a:t> οργάνων.</a:t>
            </a:r>
          </a:p>
          <a:p>
            <a:pPr marL="514350" indent="-514350" algn="just">
              <a:buFont typeface="+mj-lt"/>
              <a:buAutoNum type="arabicPeriod"/>
            </a:pPr>
            <a:r>
              <a:rPr lang="el-GR" dirty="0" smtClean="0"/>
              <a:t>Ανοικτές, που αντιπροσωπεύουν </a:t>
            </a:r>
            <a:r>
              <a:rPr lang="el-GR" dirty="0" err="1" smtClean="0"/>
              <a:t>διατιτραίνοντα</a:t>
            </a:r>
            <a:r>
              <a:rPr lang="el-GR" dirty="0" smtClean="0"/>
              <a:t> τραύματα και βεβαίως είναι και εδώ πιθανή η συνύπαρξη άλλων </a:t>
            </a:r>
            <a:r>
              <a:rPr lang="el-GR" dirty="0" err="1" smtClean="0"/>
              <a:t>ενδοπεριτοναϊκών</a:t>
            </a:r>
            <a:r>
              <a:rPr lang="el-GR" dirty="0" smtClean="0"/>
              <a:t> κακώσεων</a:t>
            </a:r>
          </a:p>
          <a:p>
            <a:pPr marL="514350" indent="-514350" algn="just">
              <a:buFont typeface="+mj-lt"/>
              <a:buAutoNum type="arabicPeriod"/>
            </a:pPr>
            <a:r>
              <a:rPr lang="el-GR" dirty="0" smtClean="0"/>
              <a:t>Αναφέρεται και η αυτόματη ρήξη του ήπατος που μπορεί να συμβεί στο 8% περίπου των πρωτοπαθών κακοήθων νεοπλασμάτων του ήπατος και στις περιπτώσεις αδενωμάτων του ήπατος στις οποίες συνυπάρχει τοξιναιμία της κυήσεως. </a:t>
            </a:r>
          </a:p>
          <a:p>
            <a:pPr marL="514350" indent="-514350"/>
            <a:endParaRPr lang="el-GR" b="1"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857256"/>
          </a:xfrm>
        </p:spPr>
        <p:txBody>
          <a:bodyPr>
            <a:normAutofit/>
          </a:bodyPr>
          <a:lstStyle/>
          <a:p>
            <a:pPr marL="514350" indent="-514350" algn="ctr"/>
            <a:r>
              <a:rPr lang="el-GR" sz="4800" b="1" dirty="0" smtClean="0"/>
              <a:t>ΤΡΑΥΜΑΤΑ ΤΟΥ ΗΠΑΤΟΣ</a:t>
            </a:r>
          </a:p>
        </p:txBody>
      </p:sp>
      <p:sp>
        <p:nvSpPr>
          <p:cNvPr id="3" name="2 - Θέση περιεχομένου"/>
          <p:cNvSpPr>
            <a:spLocks noGrp="1"/>
          </p:cNvSpPr>
          <p:nvPr>
            <p:ph idx="1"/>
          </p:nvPr>
        </p:nvSpPr>
        <p:spPr>
          <a:xfrm>
            <a:off x="457200" y="1357298"/>
            <a:ext cx="8229600" cy="5500702"/>
          </a:xfrm>
        </p:spPr>
        <p:txBody>
          <a:bodyPr>
            <a:normAutofit fontScale="77500" lnSpcReduction="20000"/>
          </a:bodyPr>
          <a:lstStyle/>
          <a:p>
            <a:pPr marL="571500" indent="-571500"/>
            <a:r>
              <a:rPr lang="el-GR" b="1" i="1" dirty="0" err="1" smtClean="0"/>
              <a:t>Παθοφυσιολογία</a:t>
            </a:r>
            <a:r>
              <a:rPr lang="el-GR" b="1" i="1" dirty="0" smtClean="0"/>
              <a:t>. </a:t>
            </a:r>
          </a:p>
          <a:p>
            <a:pPr marL="571500" indent="-571500" algn="just">
              <a:buNone/>
            </a:pPr>
            <a:r>
              <a:rPr lang="el-GR" dirty="0" smtClean="0"/>
              <a:t>Τα επακόλουθα των τραυματικών κακώσεων του ήπατος εξαρτώνται από το μέγεθος της βλάβης και από αν έχει ή όχι </a:t>
            </a:r>
            <a:r>
              <a:rPr lang="el-GR" dirty="0" err="1" smtClean="0"/>
              <a:t>ραγεί</a:t>
            </a:r>
            <a:r>
              <a:rPr lang="el-GR" dirty="0" smtClean="0"/>
              <a:t> η κάψα του </a:t>
            </a:r>
            <a:r>
              <a:rPr lang="en-US" dirty="0" err="1" smtClean="0"/>
              <a:t>Glisson</a:t>
            </a:r>
            <a:r>
              <a:rPr lang="el-GR" dirty="0" smtClean="0"/>
              <a:t> που προστατεύει, κατά κάποιο τρόπο, το ηπατικό παρέγχυμα. Επί ρήξεως της κάψας του ήπατος δημιουργείται άμεσο πρόβλημα </a:t>
            </a:r>
            <a:r>
              <a:rPr lang="el-GR" dirty="0" err="1" smtClean="0"/>
              <a:t>ενδοπεριτοναϊκής</a:t>
            </a:r>
            <a:r>
              <a:rPr lang="el-GR" dirty="0" smtClean="0"/>
              <a:t> αιμορραγίας, με μεγάλη σημασία για τη ζωή του ασθενούς. Δευτερεύον πρόβλημα αποτελεί και η διαφυγή της χολής προς την περιτοναϊκή κοιλότητα. </a:t>
            </a:r>
          </a:p>
          <a:p>
            <a:pPr marL="571500" indent="-571500" algn="just">
              <a:buNone/>
            </a:pPr>
            <a:r>
              <a:rPr lang="el-GR" dirty="0" smtClean="0"/>
              <a:t>Όταν η κάψα του ήπατος παραμένει ακέραιη τότε δημιουργούνται </a:t>
            </a:r>
            <a:r>
              <a:rPr lang="el-GR" dirty="0" err="1" smtClean="0"/>
              <a:t>υποκάψιες</a:t>
            </a:r>
            <a:r>
              <a:rPr lang="el-GR" dirty="0" smtClean="0"/>
              <a:t> βλάβες (αιματώματα κλπ.) μεταξύ κάψας και ηπατικού παρεγχύματος. </a:t>
            </a:r>
          </a:p>
          <a:p>
            <a:pPr marL="571500" indent="-571500" algn="just">
              <a:buNone/>
            </a:pPr>
            <a:r>
              <a:rPr lang="el-GR" dirty="0" smtClean="0"/>
              <a:t>Είναι δυνατόν να υπάρξουν κακώσεις και μέσα στο κέντρο της παρεγχυματικής μάζας του ήπατος οι οποίες λέγονται και κεντρικές. Όταν είναι </a:t>
            </a:r>
            <a:r>
              <a:rPr lang="el-GR" dirty="0" err="1" smtClean="0"/>
              <a:t>συνθλιπτικές</a:t>
            </a:r>
            <a:r>
              <a:rPr lang="el-GR" dirty="0" smtClean="0"/>
              <a:t> είναι δυνατόν να οδηγήσουν σε εμβολή ηπατικού παρεγχύματος προς τις δεξιές καρδιακές κοιλότητες και τους πνεύμονες με θανατηφόρο αποτέλεσμα. Ιδιάζον επακόλουθο των αιματωμάτων του ήπατος είναι η ρήξη τους προς τα χοληφόρα και η πρόκληση </a:t>
            </a:r>
            <a:r>
              <a:rPr lang="el-GR" dirty="0" err="1" smtClean="0"/>
              <a:t>αιμοχολίας</a:t>
            </a:r>
            <a:r>
              <a:rPr lang="el-GR" dirty="0" smtClean="0"/>
              <a:t>, δηλαδή παρουσία αίματος μέσα στα χοληφόρα. Χαρακτηριστική είναι η πρόκληση 1) αιμορραγίας από το ανώτερο πεπτικό, 2) μελανών κενώσεων, 3) κολικών του δεξιού υποχονδρίου και 4 ) αποφρακτικού ίκτερου ή </a:t>
            </a:r>
            <a:r>
              <a:rPr lang="el-GR" dirty="0" err="1" smtClean="0"/>
              <a:t>υπίκτερου</a:t>
            </a:r>
            <a:r>
              <a:rPr lang="el-GR" dirty="0" smtClean="0"/>
              <a:t>.   </a:t>
            </a:r>
          </a:p>
          <a:p>
            <a:pPr marL="571500" indent="-571500">
              <a:buFont typeface="+mj-lt"/>
              <a:buAutoNum type="romanLcPeriod"/>
            </a:pPr>
            <a:endParaRPr lang="el-GR" dirty="0" smtClean="0"/>
          </a:p>
          <a:p>
            <a:pPr marL="571500" indent="-571500">
              <a:buNone/>
            </a:pPr>
            <a:endParaRPr lang="el-GR" dirty="0" smtClean="0"/>
          </a:p>
          <a:p>
            <a:pPr>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42"/>
            <a:ext cx="8229600" cy="571504"/>
          </a:xfrm>
        </p:spPr>
        <p:txBody>
          <a:bodyPr>
            <a:normAutofit fontScale="90000"/>
          </a:bodyPr>
          <a:lstStyle/>
          <a:p>
            <a:pPr algn="ctr"/>
            <a:r>
              <a:rPr lang="el-GR" dirty="0"/>
              <a:t>	</a:t>
            </a:r>
            <a:r>
              <a:rPr lang="el-GR" dirty="0" smtClean="0"/>
              <a:t>	</a:t>
            </a:r>
            <a:r>
              <a:rPr lang="el-GR" b="1" dirty="0" smtClean="0"/>
              <a:t/>
            </a:r>
            <a:br>
              <a:rPr lang="el-GR" b="1" dirty="0" smtClean="0"/>
            </a:br>
            <a:r>
              <a:rPr lang="el-GR" sz="4000" b="1" dirty="0" smtClean="0"/>
              <a:t>ΤΡΑΥΜΑΤΑ ΤΟΥ ΗΠΑΤΟΣ</a:t>
            </a:r>
            <a:endParaRPr lang="el-GR" sz="4000" dirty="0"/>
          </a:p>
        </p:txBody>
      </p:sp>
      <p:sp>
        <p:nvSpPr>
          <p:cNvPr id="3" name="2 - Θέση περιεχομένου"/>
          <p:cNvSpPr>
            <a:spLocks noGrp="1"/>
          </p:cNvSpPr>
          <p:nvPr>
            <p:ph idx="1"/>
          </p:nvPr>
        </p:nvSpPr>
        <p:spPr>
          <a:xfrm>
            <a:off x="457200" y="1285860"/>
            <a:ext cx="8229600" cy="5357850"/>
          </a:xfrm>
        </p:spPr>
        <p:txBody>
          <a:bodyPr>
            <a:normAutofit fontScale="62500" lnSpcReduction="20000"/>
          </a:bodyPr>
          <a:lstStyle/>
          <a:p>
            <a:r>
              <a:rPr lang="el-GR" b="1" i="1" u="sng" dirty="0" smtClean="0"/>
              <a:t>Κλινική εικόνα.</a:t>
            </a:r>
          </a:p>
          <a:p>
            <a:pPr algn="just">
              <a:buNone/>
            </a:pPr>
            <a:r>
              <a:rPr lang="el-GR" dirty="0" smtClean="0"/>
              <a:t>Η κλινική εικόνα των τραυματικών κακώσεων του ήπατος εξαρτάται από την </a:t>
            </a:r>
            <a:r>
              <a:rPr lang="el-GR" dirty="0" err="1" smtClean="0"/>
              <a:t>υπαρξη</a:t>
            </a:r>
            <a:r>
              <a:rPr lang="el-GR" dirty="0" smtClean="0"/>
              <a:t> ή όχι </a:t>
            </a:r>
            <a:r>
              <a:rPr lang="el-GR" dirty="0" err="1" smtClean="0"/>
              <a:t>ενδοπεριτοναϊκής</a:t>
            </a:r>
            <a:r>
              <a:rPr lang="el-GR" dirty="0" smtClean="0"/>
              <a:t> αιμορραγίας. </a:t>
            </a:r>
          </a:p>
          <a:p>
            <a:pPr algn="just">
              <a:buNone/>
            </a:pPr>
            <a:r>
              <a:rPr lang="el-GR" dirty="0" smtClean="0"/>
              <a:t>Όταν υπάρχει τέτοια αιμορραγία τότε προεξάρχει η εικόνα του αιμορραγικού </a:t>
            </a:r>
            <a:r>
              <a:rPr lang="en-US" dirty="0" smtClean="0"/>
              <a:t>shock</a:t>
            </a:r>
            <a:r>
              <a:rPr lang="el-GR" dirty="0" smtClean="0"/>
              <a:t> με: ταχυσφυγμία, πτώση της αρτηριακής πιέσεως, ελάττωση της διουρήσεως κλπ. </a:t>
            </a:r>
          </a:p>
          <a:p>
            <a:pPr algn="just">
              <a:buNone/>
            </a:pPr>
            <a:r>
              <a:rPr lang="el-GR" dirty="0" smtClean="0"/>
              <a:t>Σε περιπτώσεις </a:t>
            </a:r>
            <a:r>
              <a:rPr lang="el-GR" dirty="0" err="1" smtClean="0"/>
              <a:t>υποκαψίων</a:t>
            </a:r>
            <a:r>
              <a:rPr lang="el-GR" dirty="0" smtClean="0"/>
              <a:t> αιματωμάτων είναι δυνατόν η εκδήλωση της </a:t>
            </a:r>
            <a:r>
              <a:rPr lang="el-GR" dirty="0" err="1" smtClean="0"/>
              <a:t>ενδοπεριτοναϊκής</a:t>
            </a:r>
            <a:r>
              <a:rPr lang="el-GR" dirty="0" smtClean="0"/>
              <a:t> αιμορραγίας να καθυστερήσει επί ώρες ή σπανίως επί ημέρες, μέχρις ότου </a:t>
            </a:r>
            <a:r>
              <a:rPr lang="el-GR" dirty="0" err="1" smtClean="0"/>
              <a:t>ραγεί</a:t>
            </a:r>
            <a:r>
              <a:rPr lang="el-GR" dirty="0" smtClean="0"/>
              <a:t> η κάψα. </a:t>
            </a:r>
          </a:p>
          <a:p>
            <a:pPr algn="just">
              <a:buNone/>
            </a:pPr>
            <a:r>
              <a:rPr lang="el-GR" dirty="0" smtClean="0"/>
              <a:t>Πόνος υπάρχει πάντα συνήθως διάχυτος στην κοιλία. Στην κλινική εξέταση υπάρχει ευαισθησία στην κοιλία και διάχυτη σύσπαση. </a:t>
            </a:r>
          </a:p>
          <a:p>
            <a:pPr algn="just"/>
            <a:r>
              <a:rPr lang="el-GR" b="1" i="1" u="sng" dirty="0" smtClean="0"/>
              <a:t>Εργαστηριακά</a:t>
            </a:r>
            <a:r>
              <a:rPr lang="el-GR" dirty="0" smtClean="0"/>
              <a:t> </a:t>
            </a:r>
          </a:p>
          <a:p>
            <a:pPr algn="just">
              <a:buNone/>
            </a:pPr>
            <a:r>
              <a:rPr lang="el-GR" dirty="0" smtClean="0"/>
              <a:t>Εργαστηριακώς, στις ρήξεις του ήπατος, το </a:t>
            </a:r>
            <a:r>
              <a:rPr lang="el-GR" dirty="0" err="1" smtClean="0"/>
              <a:t>πρωιμότερο</a:t>
            </a:r>
            <a:r>
              <a:rPr lang="el-GR" dirty="0" smtClean="0"/>
              <a:t> και συχνότερο εύρημα είναι η πτώση της τιμής του </a:t>
            </a:r>
            <a:r>
              <a:rPr lang="en-US" dirty="0" smtClean="0"/>
              <a:t>Ht</a:t>
            </a:r>
            <a:r>
              <a:rPr lang="el-GR" dirty="0" smtClean="0"/>
              <a:t> και η </a:t>
            </a:r>
            <a:r>
              <a:rPr lang="el-GR" dirty="0" err="1" smtClean="0"/>
              <a:t>λευκοκυττάρωση</a:t>
            </a:r>
            <a:r>
              <a:rPr lang="el-GR" dirty="0" smtClean="0"/>
              <a:t>. Επί υποψίας </a:t>
            </a:r>
            <a:r>
              <a:rPr lang="el-GR" dirty="0" err="1" smtClean="0"/>
              <a:t>αιμοχολίας</a:t>
            </a:r>
            <a:r>
              <a:rPr lang="el-GR" dirty="0" smtClean="0"/>
              <a:t>, η αγγειογραφία έχει απόλυτη ένδειξη και τεκμηριώνει ουσιαστικώς την κατάσταση. </a:t>
            </a:r>
          </a:p>
          <a:p>
            <a:pPr algn="just">
              <a:buNone/>
            </a:pPr>
            <a:r>
              <a:rPr lang="el-GR" dirty="0" smtClean="0"/>
              <a:t>Ο σχηματισμός αιματώματος ή η συλλογή αίματος διαπιστώνεται στην αξονική τομογραφία. Η </a:t>
            </a:r>
            <a:r>
              <a:rPr lang="el-GR" dirty="0" err="1" smtClean="0"/>
              <a:t>ενδοπεριτοναϊκή</a:t>
            </a:r>
            <a:r>
              <a:rPr lang="el-GR" dirty="0" smtClean="0"/>
              <a:t> αιμορραγία διαπιστώνεται με συνδυασμό κλινικής εξέτασης, όπου υπάρχουν τα ευρήματα του αιμορραγικού </a:t>
            </a:r>
            <a:r>
              <a:rPr lang="en-US" dirty="0" smtClean="0"/>
              <a:t>shock</a:t>
            </a:r>
            <a:r>
              <a:rPr lang="el-GR" dirty="0" smtClean="0"/>
              <a:t>, και παρακεντήσεως της κοιλίας στα τέσσερα τεταρτημόριά της, για την αναρρόφηση αίματος. Η αρνητική παρακέντηση της κοιλίας στα τέσσερα τεταρτημόριά της δεν αποκλείει την αιμορραγία. Γι αυτό επί αρνητικών ευρημάτων παρακεντήσεως και θετικής κλινικής εικόνας / εξετάσεως, γίνεται διαγνωστική </a:t>
            </a:r>
            <a:r>
              <a:rPr lang="el-GR" dirty="0" err="1" smtClean="0"/>
              <a:t>έκπληση</a:t>
            </a:r>
            <a:r>
              <a:rPr lang="el-GR" dirty="0" smtClean="0"/>
              <a:t> της κοιλίας. Στη διαγνωστική </a:t>
            </a:r>
            <a:r>
              <a:rPr lang="el-GR" dirty="0" err="1" smtClean="0"/>
              <a:t>έκπληση</a:t>
            </a:r>
            <a:r>
              <a:rPr lang="el-GR" dirty="0" smtClean="0"/>
              <a:t> </a:t>
            </a:r>
            <a:r>
              <a:rPr lang="el-GR" dirty="0" err="1" smtClean="0"/>
              <a:t>παρακεντάται</a:t>
            </a:r>
            <a:r>
              <a:rPr lang="el-GR" dirty="0" smtClean="0"/>
              <a:t> η κοιλία κάτω από τον ομφαλό και γίνεται έγχυση ενός λίτρου φυσιολογικού ορού ή διαλύματος </a:t>
            </a:r>
            <a:r>
              <a:rPr lang="en-US" dirty="0" smtClean="0"/>
              <a:t>Ringer’s </a:t>
            </a:r>
            <a:r>
              <a:rPr lang="el-GR" dirty="0" smtClean="0"/>
              <a:t>μέσα σ’ αυτήν και στη συνέχεια από την ίδια βελόνα ή καλύτερα μέσω </a:t>
            </a:r>
            <a:r>
              <a:rPr lang="el-GR" dirty="0" err="1" smtClean="0"/>
              <a:t>φλεβοκαθετήρα</a:t>
            </a:r>
            <a:r>
              <a:rPr lang="el-GR" dirty="0" smtClean="0"/>
              <a:t> παρακεντήσεως, </a:t>
            </a:r>
            <a:r>
              <a:rPr lang="el-GR" dirty="0" err="1" smtClean="0"/>
              <a:t>επανασυλλέγεται</a:t>
            </a:r>
            <a:r>
              <a:rPr lang="el-GR" dirty="0" smtClean="0"/>
              <a:t> με τη βαρύτητα το υγρό της εγχύσεως και μετράται ο αιματοκρίτης του. Αρνητικό θεωρείται το αποτέλεσμα όταν ο αιματοκρίτης είναι 0%-1%, αμφίβολο όταν είναι 1%-3% και θετικό όταν είναι πάνω από 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57166"/>
            <a:ext cx="8229600" cy="642942"/>
          </a:xfrm>
        </p:spPr>
        <p:txBody>
          <a:bodyPr>
            <a:normAutofit fontScale="90000"/>
          </a:bodyPr>
          <a:lstStyle/>
          <a:p>
            <a:pPr algn="ctr"/>
            <a:r>
              <a:rPr lang="el-GR" b="1" dirty="0" smtClean="0"/>
              <a:t/>
            </a:r>
            <a:br>
              <a:rPr lang="el-GR" b="1" dirty="0" smtClean="0"/>
            </a:br>
            <a:r>
              <a:rPr lang="el-GR" sz="3300" b="1" dirty="0" smtClean="0"/>
              <a:t>ΤΡΑΥΜΑΤΑ ΤΟΥ ΗΠΑΤΟΣ </a:t>
            </a:r>
            <a:endParaRPr lang="el-GR" sz="3300" dirty="0"/>
          </a:p>
        </p:txBody>
      </p:sp>
      <p:sp>
        <p:nvSpPr>
          <p:cNvPr id="3" name="2 - Θέση περιεχομένου"/>
          <p:cNvSpPr>
            <a:spLocks noGrp="1"/>
          </p:cNvSpPr>
          <p:nvPr>
            <p:ph idx="1"/>
          </p:nvPr>
        </p:nvSpPr>
        <p:spPr>
          <a:xfrm>
            <a:off x="457200" y="1000108"/>
            <a:ext cx="8229600" cy="5857892"/>
          </a:xfrm>
        </p:spPr>
        <p:txBody>
          <a:bodyPr>
            <a:normAutofit fontScale="62500" lnSpcReduction="20000"/>
          </a:bodyPr>
          <a:lstStyle/>
          <a:p>
            <a:pPr algn="just"/>
            <a:r>
              <a:rPr lang="el-GR" b="1" i="1" u="sng" dirty="0" smtClean="0"/>
              <a:t>Θεραπεία</a:t>
            </a:r>
          </a:p>
          <a:p>
            <a:pPr algn="just">
              <a:buNone/>
            </a:pPr>
            <a:r>
              <a:rPr lang="el-GR" dirty="0" smtClean="0"/>
              <a:t>Η θεραπευτική αντιμετώπιση όταν υπάρχει εσωτερική αιμορραγία, είναι εγχειρητική και μάλιστα όσο γίνεται πιο γρήγορα μετά την ανάταξη του ασθενούς (χορήγηση υγρών ενδοφλεβίως, αίματος κλπ.)</a:t>
            </a:r>
          </a:p>
          <a:p>
            <a:pPr algn="just">
              <a:buNone/>
            </a:pPr>
            <a:r>
              <a:rPr lang="el-GR" dirty="0" smtClean="0"/>
              <a:t>Όταν δεν υπάρχει </a:t>
            </a:r>
            <a:r>
              <a:rPr lang="el-GR" dirty="0" err="1" smtClean="0"/>
              <a:t>ανδοπεριτοναϊκή</a:t>
            </a:r>
            <a:r>
              <a:rPr lang="el-GR" dirty="0" smtClean="0"/>
              <a:t> αιμορραγία δικαιολογείται η αναμονή και η παρακολούθηση, οπότε μπορεί να γίνει υπερηχογράφημα ή αξονική τομογραφία. Πρέπει πάντα να υπάρχει η υποψία για συνυπάρχουσες </a:t>
            </a:r>
            <a:r>
              <a:rPr lang="el-GR" dirty="0" err="1" smtClean="0"/>
              <a:t>ενδοπεριτοναϊκές</a:t>
            </a:r>
            <a:r>
              <a:rPr lang="el-GR" dirty="0" smtClean="0"/>
              <a:t> κακώσεις και η παρακολούθηση του ασθενούς αν δεν χειρουργηθεί να είναι στενή.</a:t>
            </a:r>
          </a:p>
          <a:p>
            <a:pPr algn="just">
              <a:buNone/>
            </a:pPr>
            <a:r>
              <a:rPr lang="el-GR" dirty="0" smtClean="0"/>
              <a:t>Η ένδειξη για επείγουσα εγχείρηση είναι η </a:t>
            </a:r>
            <a:r>
              <a:rPr lang="el-GR" dirty="0" err="1" smtClean="0"/>
              <a:t>ενδοπεριτοναϊκή</a:t>
            </a:r>
            <a:r>
              <a:rPr lang="el-GR" dirty="0" smtClean="0"/>
              <a:t> αιμορραγία. Μικρές ρήξεις του ήπατος είναι δυνατόν να </a:t>
            </a:r>
            <a:r>
              <a:rPr lang="el-GR" dirty="0" err="1" smtClean="0"/>
              <a:t>συρραφούν</a:t>
            </a:r>
            <a:r>
              <a:rPr lang="el-GR" dirty="0" smtClean="0"/>
              <a:t>, μεγαλύτερες όμως ίσως να απαιτήσουν κάποιου είδους ηπατεκτομή, αν δεν είναι δυνατόν με τη συρραφή να αντιμετωπισθεί η αιμορραγία. </a:t>
            </a:r>
          </a:p>
          <a:p>
            <a:pPr algn="just">
              <a:buNone/>
            </a:pPr>
            <a:r>
              <a:rPr lang="el-GR" dirty="0" smtClean="0"/>
              <a:t>Στον </a:t>
            </a:r>
            <a:r>
              <a:rPr lang="el-GR" dirty="0" err="1" smtClean="0"/>
              <a:t>αιμοχολία</a:t>
            </a:r>
            <a:r>
              <a:rPr lang="el-GR" dirty="0" smtClean="0"/>
              <a:t> πρέπει να εξασφαλισθεί η επίσχεση της αιμορραγίας και η «στεγανότητα» των χοληφόρων, για την παρεμπόδιση της εισόδου αίματος σε αυτά. </a:t>
            </a:r>
          </a:p>
          <a:p>
            <a:pPr algn="just">
              <a:buNone/>
            </a:pPr>
            <a:r>
              <a:rPr lang="el-GR" dirty="0" smtClean="0"/>
              <a:t>Οι μετεγχειρητικές επιπλοκές παρουσιάζονται στο 50% των περιπτώσεων και οι κυριότερες είναι η αιμορραγία και η λοίμωξη. Ασθενείς με τραυματική κάκωση στις πύλες του ήπατος έχουν κακή πρόγνωση και σπανίως επιβιώνουν. Το ίδιο ισχύει και στις περιπτώσεις ρήξεως της κάτω κοίλης φλέβας.</a:t>
            </a:r>
          </a:p>
          <a:p>
            <a:pPr algn="just">
              <a:buNone/>
            </a:pPr>
            <a:r>
              <a:rPr lang="el-GR" dirty="0" smtClean="0"/>
              <a:t>Η θνητότητα στις τραυματικές κακώσεις του ήπατος κυμαίνεται </a:t>
            </a:r>
            <a:r>
              <a:rPr lang="el-GR" dirty="0" err="1" smtClean="0"/>
              <a:t>περίτο</a:t>
            </a:r>
            <a:r>
              <a:rPr lang="el-GR" dirty="0" smtClean="0"/>
              <a:t> 10%-15% και εξαρτάται:</a:t>
            </a:r>
          </a:p>
          <a:p>
            <a:pPr marL="514350" indent="-514350" algn="just">
              <a:buFont typeface="+mj-lt"/>
              <a:buAutoNum type="arabicPeriod"/>
            </a:pPr>
            <a:r>
              <a:rPr lang="el-GR" dirty="0" smtClean="0"/>
              <a:t>Από το μέγεθος της βλάβης</a:t>
            </a:r>
          </a:p>
          <a:p>
            <a:pPr marL="514350" indent="-514350" algn="just">
              <a:buFont typeface="+mj-lt"/>
              <a:buAutoNum type="arabicPeriod"/>
            </a:pPr>
            <a:r>
              <a:rPr lang="el-GR" dirty="0" smtClean="0"/>
              <a:t>Από τις συνυπάρχουσες κακώσεις</a:t>
            </a:r>
          </a:p>
          <a:p>
            <a:pPr marL="514350" indent="-514350" algn="just">
              <a:buFont typeface="+mj-lt"/>
              <a:buAutoNum type="arabicPeriod"/>
            </a:pPr>
            <a:r>
              <a:rPr lang="el-GR" dirty="0" smtClean="0"/>
              <a:t>Από τον τρόπο και το χρόνο αντιμετωπίσεως</a:t>
            </a:r>
          </a:p>
          <a:p>
            <a:pPr marL="514350" indent="-514350" algn="just">
              <a:buFont typeface="+mj-lt"/>
              <a:buAutoNum type="arabicPeriod"/>
            </a:pPr>
            <a:r>
              <a:rPr lang="el-GR" dirty="0" smtClean="0"/>
              <a:t>Από τις μετεγχειρητικές επιπλοκές</a:t>
            </a:r>
          </a:p>
          <a:p>
            <a:pPr marL="514350" indent="-514350" algn="just">
              <a:buNone/>
            </a:pPr>
            <a:r>
              <a:rPr lang="el-GR" dirty="0" smtClean="0"/>
              <a:t>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438896"/>
          </a:xfrm>
        </p:spPr>
        <p:txBody>
          <a:bodyPr>
            <a:normAutofit fontScale="90000"/>
          </a:bodyPr>
          <a:lstStyle/>
          <a:p>
            <a:pPr algn="ctr"/>
            <a:r>
              <a:rPr lang="el-GR" sz="2800" b="1" dirty="0" smtClean="0"/>
              <a:t/>
            </a:r>
            <a:br>
              <a:rPr lang="el-GR" sz="2800" b="1" dirty="0" smtClean="0"/>
            </a:br>
            <a:r>
              <a:rPr lang="el-GR" sz="3200" b="1" dirty="0" smtClean="0"/>
              <a:t>ΚΑΛΟΗΘΗ ΝΕΟΠΛΑΣΜΑ ΤΟΥ ΗΠΑΤΟΣ</a:t>
            </a:r>
            <a:endParaRPr lang="el-GR" sz="3000" dirty="0"/>
          </a:p>
        </p:txBody>
      </p:sp>
      <p:sp>
        <p:nvSpPr>
          <p:cNvPr id="3" name="2 - Θέση περιεχομένου"/>
          <p:cNvSpPr>
            <a:spLocks noGrp="1"/>
          </p:cNvSpPr>
          <p:nvPr>
            <p:ph idx="1"/>
          </p:nvPr>
        </p:nvSpPr>
        <p:spPr>
          <a:xfrm>
            <a:off x="457200" y="1571612"/>
            <a:ext cx="8229600" cy="4929222"/>
          </a:xfrm>
        </p:spPr>
        <p:txBody>
          <a:bodyPr>
            <a:normAutofit fontScale="77500" lnSpcReduction="20000"/>
          </a:bodyPr>
          <a:lstStyle/>
          <a:p>
            <a:pPr marL="514350" indent="-514350" algn="just">
              <a:buNone/>
            </a:pPr>
            <a:r>
              <a:rPr lang="el-GR" b="1" i="1" u="sng" dirty="0" smtClean="0"/>
              <a:t>1. Αιμαγγειώματα</a:t>
            </a:r>
          </a:p>
          <a:p>
            <a:pPr marL="514350" indent="-514350" algn="just">
              <a:buNone/>
            </a:pPr>
            <a:r>
              <a:rPr lang="el-GR" dirty="0" smtClean="0"/>
              <a:t>Συνιστούν τον συνηθέστερο όζο του ήπατος και είναι συχνότερα στις γυναίκες από ότι στους άντρες σε αναλογία 6/1. Είναι σχεδόν πάντοτε σηραγγώδη. Συχνά συνυπάρχει οζώδης υπερπλασία του ήπατος και του παγκρέατος. Συνήθως είναι </a:t>
            </a:r>
            <a:r>
              <a:rPr lang="el-GR" dirty="0" err="1" smtClean="0"/>
              <a:t>ασυμπτωματικά</a:t>
            </a:r>
            <a:r>
              <a:rPr lang="el-GR" dirty="0" smtClean="0"/>
              <a:t> και η ανακάλυψή τους γίνεται τυχαίως με υπερηχογράφημα ή αξονικής τομογραφίας που γίνεται για άλλο λόγο. Μεγάλα αιμαγγειώματα είναι δυνατόν να προκαλέσουν πιεστικά φαινόμενα ή άτυπους πόνους. Σπάνιες περιπτώσεις είναι η ρήξη του αιμαγγειώματος και η πρόκληση σοβαρής </a:t>
            </a:r>
            <a:r>
              <a:rPr lang="el-GR" dirty="0" err="1" smtClean="0"/>
              <a:t>ενδοπεριτοναϊκής</a:t>
            </a:r>
            <a:r>
              <a:rPr lang="el-GR" dirty="0" smtClean="0"/>
              <a:t> αιμορραγίας και αιμορραγικού </a:t>
            </a:r>
            <a:r>
              <a:rPr lang="en-US" dirty="0" smtClean="0"/>
              <a:t>shock. </a:t>
            </a:r>
          </a:p>
          <a:p>
            <a:pPr marL="514350" indent="-514350" algn="just"/>
            <a:r>
              <a:rPr lang="el-GR" b="1" u="sng" dirty="0" smtClean="0"/>
              <a:t>Διάγνωση </a:t>
            </a:r>
          </a:p>
          <a:p>
            <a:pPr marL="514350" indent="-514350" algn="just">
              <a:buNone/>
            </a:pPr>
            <a:r>
              <a:rPr lang="el-GR" dirty="0" smtClean="0"/>
              <a:t>Με αγγειογραφία και μαγνητική τομογραφία. </a:t>
            </a:r>
          </a:p>
          <a:p>
            <a:pPr marL="514350" indent="-514350" algn="just"/>
            <a:r>
              <a:rPr lang="el-GR" b="1" u="sng" dirty="0" smtClean="0"/>
              <a:t>Θεραπεία </a:t>
            </a:r>
          </a:p>
          <a:p>
            <a:pPr marL="514350" indent="-514350" algn="just">
              <a:buNone/>
            </a:pPr>
            <a:r>
              <a:rPr lang="el-GR" dirty="0" smtClean="0"/>
              <a:t>Τα συμπτωματικά και ευμεγέθη αιμαγγειώματα πρέπει να αφαιρούνται κατά κανόνα με </a:t>
            </a:r>
            <a:r>
              <a:rPr lang="el-GR" dirty="0" err="1" smtClean="0"/>
              <a:t>εκπυρήνιση</a:t>
            </a:r>
            <a:r>
              <a:rPr lang="el-GR" dirty="0" smtClean="0"/>
              <a:t>, σπανιότερα με ηπατεκτομή. Στις περιπτώσεις μεγάλων αιμαγγειωμάτων μερικοί συνιστούν </a:t>
            </a:r>
            <a:r>
              <a:rPr lang="el-GR" dirty="0" err="1" smtClean="0"/>
              <a:t>προεγχειρητική</a:t>
            </a:r>
            <a:r>
              <a:rPr lang="el-GR" dirty="0" smtClean="0"/>
              <a:t> ακτινοβόληση.  </a:t>
            </a:r>
          </a:p>
          <a:p>
            <a:pPr marL="514350" indent="-514350" algn="just">
              <a:buNone/>
            </a:pPr>
            <a:endParaRPr lang="el-GR" b="1" u="sng"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1415</TotalTime>
  <Words>6393</Words>
  <Application>Microsoft Office PowerPoint</Application>
  <PresentationFormat>Προβολή στην οθόνη (4:3)</PresentationFormat>
  <Paragraphs>271</Paragraphs>
  <Slides>41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41</vt:i4>
      </vt:variant>
    </vt:vector>
  </HeadingPairs>
  <TitlesOfParts>
    <vt:vector size="42" baseType="lpstr">
      <vt:lpstr>Ροή</vt:lpstr>
      <vt:lpstr>      ΠΑΘΗΣΕΙΣ ΗΠΑΤΟΣ ΚΑΙ ΧΟΛΗΦΟΡΩΝ  ΕΧΙΝΟΚΟΚΚΟΣ ΚΥΣΤΗ  ΚΑΚΩΣΕΙΣ – ΤΡΑΥΜΑΤΑ ΗΠΑΤΟΣ  ΝΕΟΠΛΑΣΜΑΤΑ ΗΠΑΤΟΣ ΧΟΛΟΛΙΘΙΑΣΗ ΚΑΙ ΕΠΙΠΛΟΚΕΣ</vt:lpstr>
      <vt:lpstr>ΕΧΙΝΟΚΟΚΚΟΣ ΚΥΣΤΗ</vt:lpstr>
      <vt:lpstr>ΕΧΙΝΟΚΟΚΚΟΣ ΚΥΣΤΗ</vt:lpstr>
      <vt:lpstr>ΕΧΙΝΟΚΟΚΚΟΣ ΚΥΣΤΗ</vt:lpstr>
      <vt:lpstr> ΤΡΑΥΜΑΤΑ ΤΟΥ ΗΠΑΤΟΣ</vt:lpstr>
      <vt:lpstr>ΤΡΑΥΜΑΤΑ ΤΟΥ ΗΠΑΤΟΣ</vt:lpstr>
      <vt:lpstr>   ΤΡΑΥΜΑΤΑ ΤΟΥ ΗΠΑΤΟΣ</vt:lpstr>
      <vt:lpstr> ΤΡΑΥΜΑΤΑ ΤΟΥ ΗΠΑΤΟΣ </vt:lpstr>
      <vt:lpstr> ΚΑΛΟΗΘΗ ΝΕΟΠΛΑΣΜΑ ΤΟΥ ΗΠΑΤΟΣ</vt:lpstr>
      <vt:lpstr>  ΚΑΛΟΗΘΗ ΝΕΟΠΛΑΣΜΑ ΤΟΥ ΗΠΑΤΟΣ</vt:lpstr>
      <vt:lpstr>  ΚΑΛΟΗΘΗ ΝΕΟΠΛΑΣΜΑ ΤΟΥ ΗΠΑΤΟΣ</vt:lpstr>
      <vt:lpstr> ΚΑΛΟΗΘΗ ΝΕΟΠΛΑΣΜΑ ΤΟΥ ΗΠΑΤΟΣ</vt:lpstr>
      <vt:lpstr>ΠΡΩΤΟΠΑΘΗ ΚΑΚΟΗΘΗ ΝΕΟΠΛΑΣΜΑΤΑ ΤΟΥ ΗΠΑΤΟΣ</vt:lpstr>
      <vt:lpstr>ΠΡΩΤΟΠΑΘΗ ΚΑΚΟΗΘΗ ΝΕΟΠΛΑΣΜΑΤΑ ΤΟΥ ΗΠΑΤΟΣ</vt:lpstr>
      <vt:lpstr>                           ΠΡΩΤΟΠΑΘΗ ΚΑΚΟΗΘΗ ΝΕΟΠΛΑΣΜΑΤΑ ΤΟΥ ΗΠΑΤΟΣ </vt:lpstr>
      <vt:lpstr>ΠΡΩΤΟΠΑΘΗ ΚΑΚΟΗΘΗ ΝΕΟΠΛΑΣΜΑΤΑ ΤΟΥ ΗΠΑΤΟΣ</vt:lpstr>
      <vt:lpstr>ΠΡΩΤΟΠΑΘΗ ΚΑΚΟΗΘΗ ΝΕΟΠΛΑΣΜΑΤΑ ΤΟΥ ΗΠΑΤΟΣ</vt:lpstr>
      <vt:lpstr>ΠΡΩΤΟΠΑΘΗ ΚΑΚΟΗΘΗ ΝΕΟΠΛΑΣΜΑΤΑ ΤΟΥ ΗΠΑΤΟΣ</vt:lpstr>
      <vt:lpstr>ΠΡΩΤΟΠΑΘΗ ΚΑΚΟΗΘΗ ΝΕΟΠΛΑΣΜΑΤΑ ΤΟΥ ΗΠΑΤΟΣ</vt:lpstr>
      <vt:lpstr>ΜΕΤΑΣΤΑΤΙΚΑ (ΔΕΥΤΕΡΟΠΑΘΗ)  ΝΕΟΠΛΑΣΜΑΤΑ ΤΟΥ ΗΠΑΤΟΣ</vt:lpstr>
      <vt:lpstr>ΜΕΤΑΣΤΑΤΙΚΑ (ΔΕΥΤΕΡΟΠΑΘΗ)  ΝΕΟΠΛΑΣΜΑΤΑ ΤΟΥ ΗΠΑΤΟΣ</vt:lpstr>
      <vt:lpstr>ΜΕΤΑΣΤΑΤΙΚΑ (ΔΕΥΤΕΡΟΠΑΘΗ)  ΝΕΟΠΛΑΣΜΑΤΑ ΤΟΥ ΗΠΑΤΟΣ</vt:lpstr>
      <vt:lpstr>ΧΟΛΟΛΙΘΙΑΣΗ</vt:lpstr>
      <vt:lpstr>ΧΟΛΟΛΙΘΙΑΣΗ</vt:lpstr>
      <vt:lpstr>ΧΟΛΟΛΙΘΙΑΣΗ</vt:lpstr>
      <vt:lpstr>ΧΟΛΟΛΙΘΙΑΣΗ</vt:lpstr>
      <vt:lpstr>ΧΟΛΟΛΙΘΙΑΣΗ</vt:lpstr>
      <vt:lpstr>ΧΟΛΟΛΙΘΙΑΣΗ</vt:lpstr>
      <vt:lpstr>ΧΟΛΟΛΙΘΙΑΣΗ</vt:lpstr>
      <vt:lpstr>ΧΟΛΟΛΙΘΙΑΣΗ</vt:lpstr>
      <vt:lpstr>ΧΟΛΟΛΙΘΙΑΣΗ</vt:lpstr>
      <vt:lpstr>ΧΟΛΟΛΙΘΙΑΣΗ</vt:lpstr>
      <vt:lpstr>ΧΟΛΟΛΙΘΙΑΣΗ</vt:lpstr>
      <vt:lpstr>ΧΟΛΟΛΙΘΙΑΣΗ - ΕΠΙΠΛΟΚΕΣ</vt:lpstr>
      <vt:lpstr>ΧΟΛΟΛΙΘΙΑΣΗ – ΕΠΙΠΛΟΚΕΣ </vt:lpstr>
      <vt:lpstr>ΧΟΛΟΛΙΘΙΑΣΗ - ΕΠΙΠΛΟΚΕΣ</vt:lpstr>
      <vt:lpstr>ΧΟΛΟΛΙΘΙΑΣΗ – ΕΠΙΠΛΟΚΕΣ </vt:lpstr>
      <vt:lpstr>ΧΟΛΟΛΙΘΙΑΣΗ – ΕΠΙΠΛΟΚΕΣ </vt:lpstr>
      <vt:lpstr>ΧΟΛΟΛΙΘΙΑΣΗ – ΕΠΙΠΛΟΚΕΣ </vt:lpstr>
      <vt:lpstr>ΧΟΛΟΛΙΘΙΑΣΗ – ΕΠΙΠΛΟΚΕΣ </vt:lpstr>
      <vt:lpstr>ΧΟΛΟΛΙΘΙΑΣΗ – ΕΠΙΠΛΟΚΕΣ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PC</dc:creator>
  <cp:lastModifiedBy>lenovo</cp:lastModifiedBy>
  <cp:revision>143</cp:revision>
  <dcterms:created xsi:type="dcterms:W3CDTF">2022-10-13T17:11:06Z</dcterms:created>
  <dcterms:modified xsi:type="dcterms:W3CDTF">2022-11-07T08:29:18Z</dcterms:modified>
</cp:coreProperties>
</file>