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6" r:id="rId4"/>
    <p:sldId id="258" r:id="rId5"/>
    <p:sldId id="259" r:id="rId6"/>
    <p:sldId id="260" r:id="rId7"/>
    <p:sldId id="261" r:id="rId8"/>
    <p:sldId id="262" r:id="rId9"/>
    <p:sldId id="266" r:id="rId10"/>
    <p:sldId id="267" r:id="rId11"/>
    <p:sldId id="268" r:id="rId12"/>
    <p:sldId id="269" r:id="rId13"/>
    <p:sldId id="270" r:id="rId14"/>
    <p:sldId id="271" r:id="rId15"/>
    <p:sldId id="272" r:id="rId16"/>
    <p:sldId id="263" r:id="rId17"/>
    <p:sldId id="264" r:id="rId18"/>
    <p:sldId id="265" r:id="rId19"/>
    <p:sldId id="273" r:id="rId20"/>
    <p:sldId id="274" r:id="rId21"/>
    <p:sldId id="27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17/10/2022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F42FABF6-57EF-417A-AD2B-3C71945BC171}"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284D8E-9CD1-43E6-8227-B6C4CEE77183}" type="datetimeFigureOut">
              <a:rPr lang="el-GR" smtClean="0"/>
              <a:pPr/>
              <a:t>17/10/2022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2FABF6-57EF-417A-AD2B-3C71945BC171}"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C\Downloads\280029982_109850321720261_4128982429823974633_n.jpg"/>
          <p:cNvPicPr>
            <a:picLocks noChangeAspect="1" noChangeArrowheads="1"/>
          </p:cNvPicPr>
          <p:nvPr/>
        </p:nvPicPr>
        <p:blipFill>
          <a:blip r:embed="rId2" cstate="print"/>
          <a:srcRect/>
          <a:stretch>
            <a:fillRect/>
          </a:stretch>
        </p:blipFill>
        <p:spPr bwMode="auto">
          <a:xfrm>
            <a:off x="285720" y="214290"/>
            <a:ext cx="2524081" cy="1857388"/>
          </a:xfrm>
          <a:prstGeom prst="rect">
            <a:avLst/>
          </a:prstGeom>
          <a:noFill/>
        </p:spPr>
      </p:pic>
      <p:sp>
        <p:nvSpPr>
          <p:cNvPr id="2" name="1 - Τίτλος"/>
          <p:cNvSpPr>
            <a:spLocks noGrp="1"/>
          </p:cNvSpPr>
          <p:nvPr>
            <p:ph type="ctrTitle"/>
          </p:nvPr>
        </p:nvSpPr>
        <p:spPr/>
        <p:txBody>
          <a:bodyPr/>
          <a:lstStyle/>
          <a:p>
            <a:r>
              <a:rPr lang="el-GR" sz="8000" b="1" dirty="0" smtClean="0"/>
              <a:t>ΚΑΤΑΠΛΗΞΙΑ</a:t>
            </a:r>
            <a:r>
              <a:rPr lang="el-GR" dirty="0" smtClean="0"/>
              <a:t> </a:t>
            </a:r>
            <a:endParaRPr lang="el-GR" dirty="0"/>
          </a:p>
        </p:txBody>
      </p:sp>
      <p:sp>
        <p:nvSpPr>
          <p:cNvPr id="3" name="2 - Υπότιτλος"/>
          <p:cNvSpPr>
            <a:spLocks noGrp="1"/>
          </p:cNvSpPr>
          <p:nvPr>
            <p:ph type="subTitle" idx="1"/>
          </p:nvPr>
        </p:nvSpPr>
        <p:spPr>
          <a:xfrm>
            <a:off x="533400" y="3571876"/>
            <a:ext cx="7854696" cy="2286016"/>
          </a:xfrm>
        </p:spPr>
        <p:txBody>
          <a:bodyPr>
            <a:normAutofit/>
          </a:bodyPr>
          <a:lstStyle/>
          <a:p>
            <a:endParaRPr lang="el-GR" dirty="0" smtClean="0"/>
          </a:p>
          <a:p>
            <a:endParaRPr lang="el-GR" dirty="0" smtClean="0"/>
          </a:p>
          <a:p>
            <a:r>
              <a:rPr lang="el-GR" dirty="0" smtClean="0"/>
              <a:t>Διδάσκουσα: </a:t>
            </a:r>
          </a:p>
          <a:p>
            <a:r>
              <a:rPr lang="el-GR" dirty="0" err="1" smtClean="0"/>
              <a:t>Πασσά</a:t>
            </a:r>
            <a:r>
              <a:rPr lang="el-GR" dirty="0" smtClean="0"/>
              <a:t> </a:t>
            </a:r>
            <a:r>
              <a:rPr lang="el-GR" dirty="0" err="1" smtClean="0"/>
              <a:t>Βασιλιώνα</a:t>
            </a:r>
            <a:r>
              <a:rPr lang="el-GR"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785818"/>
          </a:xfrm>
        </p:spPr>
        <p:txBody>
          <a:bodyPr>
            <a:noAutofit/>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Χορήγηση υγρών</a:t>
            </a:r>
          </a:p>
          <a:p>
            <a:pPr algn="just">
              <a:buNone/>
            </a:pPr>
            <a:r>
              <a:rPr lang="el-GR" dirty="0" smtClean="0"/>
              <a:t>Το διάλυμα </a:t>
            </a:r>
            <a:r>
              <a:rPr lang="en-US" dirty="0" smtClean="0"/>
              <a:t>Ringer’s Lactated </a:t>
            </a:r>
            <a:r>
              <a:rPr lang="el-GR" dirty="0" smtClean="0"/>
              <a:t>είναι το αρχικό διάλυμα επιλογής. </a:t>
            </a:r>
          </a:p>
          <a:p>
            <a:pPr algn="just">
              <a:buNone/>
            </a:pPr>
            <a:r>
              <a:rPr lang="el-GR" dirty="0" smtClean="0"/>
              <a:t>Ο φυσιολογικός ορός αποτελεί δεύτερη επιλογή διότι σε μεγάλες ποσότητες μπορεί να προκαλέσει </a:t>
            </a:r>
            <a:r>
              <a:rPr lang="el-GR" dirty="0" err="1" smtClean="0"/>
              <a:t>υπερχλωραιμική</a:t>
            </a:r>
            <a:r>
              <a:rPr lang="el-GR" dirty="0" smtClean="0"/>
              <a:t> οξέωση. </a:t>
            </a:r>
          </a:p>
          <a:p>
            <a:pPr algn="just">
              <a:buNone/>
            </a:pPr>
            <a:r>
              <a:rPr lang="el-GR" dirty="0" smtClean="0"/>
              <a:t>Για τις περιπτώσεις πασχόντων από αιμορραγική καταπληξία ισχύει ο κανόνας 3:1, τρία μέρη δηλαδή υγρών για κάθε ένα μέρος απολεσθέντος όγκου αίματος (300</a:t>
            </a:r>
            <a:r>
              <a:rPr lang="en-US" dirty="0" smtClean="0"/>
              <a:t>ml</a:t>
            </a:r>
            <a:r>
              <a:rPr lang="el-GR" dirty="0" smtClean="0"/>
              <a:t> διαλύματος για 100</a:t>
            </a:r>
            <a:r>
              <a:rPr lang="en-US" dirty="0" smtClean="0"/>
              <a:t>ml</a:t>
            </a:r>
            <a:r>
              <a:rPr lang="el-GR" dirty="0" smtClean="0"/>
              <a:t> απολεσθέντος αίματος. </a:t>
            </a:r>
          </a:p>
          <a:p>
            <a:pPr algn="just">
              <a:buNone/>
            </a:pPr>
            <a:r>
              <a:rPr lang="el-GR" dirty="0" smtClean="0"/>
              <a:t>Η επαρκής αιμοδυναμική αποκατάσταση αποδεικνύεται με ωριαία διούρηση μεγαλύτερη των 50</a:t>
            </a:r>
            <a:r>
              <a:rPr lang="en-US" dirty="0" smtClean="0"/>
              <a:t>ml </a:t>
            </a:r>
            <a:r>
              <a:rPr lang="el-GR" dirty="0" smtClean="0"/>
              <a:t>ανά ώρα.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38962"/>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a:bodyPr>
          <a:lstStyle/>
          <a:p>
            <a:r>
              <a:rPr lang="el-GR" b="1" dirty="0" smtClean="0"/>
              <a:t>Φαρμακευτική αγωγή</a:t>
            </a:r>
          </a:p>
          <a:p>
            <a:pPr algn="just"/>
            <a:r>
              <a:rPr lang="el-GR" dirty="0" smtClean="0"/>
              <a:t>Η θεραπευτική αγωγή πρέπει να στραφεί στη βελτίωση της συσταλτικότητας του μυοκαρδίου, με όσο το δυνατόν μικρότερο έργο και κατανάλωση οξυγόνου από το ίδιο το μυοκάρδιο. Αυτό προϋποθέτει και τη σύγχρονη μείωση των περιφερικών αντιστάσεων. </a:t>
            </a:r>
          </a:p>
          <a:p>
            <a:pPr algn="just">
              <a:buNone/>
            </a:pPr>
            <a:r>
              <a:rPr lang="el-GR" dirty="0" smtClean="0"/>
              <a:t>Η ενίσχυση της </a:t>
            </a:r>
            <a:r>
              <a:rPr lang="el-GR" dirty="0" err="1" smtClean="0"/>
              <a:t>ινοτροπικής</a:t>
            </a:r>
            <a:r>
              <a:rPr lang="el-GR" dirty="0" smtClean="0"/>
              <a:t> δράσεως του μυοκαρδίου αποτελεί τη θεραπεία εκλογής με στόχο την αύξηση της καρδιακής παροχής και κατ’ επέκταση της αποδεσμεύσεως του οξυγόνου στους ιστούς.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fontScale="92500" lnSpcReduction="10000"/>
          </a:bodyPr>
          <a:lstStyle/>
          <a:p>
            <a:pPr algn="just"/>
            <a:r>
              <a:rPr lang="el-GR" b="1" dirty="0" smtClean="0"/>
              <a:t>Η </a:t>
            </a:r>
            <a:r>
              <a:rPr lang="el-GR" b="1" dirty="0" err="1" smtClean="0"/>
              <a:t>ντοπαμίνη</a:t>
            </a:r>
            <a:r>
              <a:rPr lang="el-GR" b="1" dirty="0" smtClean="0"/>
              <a:t> (</a:t>
            </a:r>
            <a:r>
              <a:rPr lang="en-US" b="1" dirty="0" smtClean="0"/>
              <a:t>dopamine)</a:t>
            </a:r>
            <a:r>
              <a:rPr lang="el-GR" b="1" dirty="0" smtClean="0"/>
              <a:t> </a:t>
            </a:r>
            <a:r>
              <a:rPr lang="el-GR" dirty="0" smtClean="0"/>
              <a:t>είναι ο πιο γνωστός </a:t>
            </a:r>
            <a:r>
              <a:rPr lang="el-GR" dirty="0" err="1" smtClean="0"/>
              <a:t>ινότροπος</a:t>
            </a:r>
            <a:r>
              <a:rPr lang="el-GR" dirty="0" smtClean="0"/>
              <a:t> παράγων που χρησιμοποιείται για να αυξήσει την αρτηριακή πίεση, την καρδιακή παροχή και την αποδέσμευση του οξυγόνου. Κύριο χαρακτηριστικό του φαρμάκου αυτού είναι η διαφορετική φαρμακολογική του δράση σε διαφορετικές δόσεις. Σε δόση 1-2 μ</a:t>
            </a:r>
            <a:r>
              <a:rPr lang="en-US" dirty="0" smtClean="0"/>
              <a:t>g/kg</a:t>
            </a:r>
            <a:r>
              <a:rPr lang="el-GR" dirty="0" smtClean="0"/>
              <a:t>/</a:t>
            </a:r>
            <a:r>
              <a:rPr lang="en-US" dirty="0" smtClean="0"/>
              <a:t>min </a:t>
            </a:r>
            <a:r>
              <a:rPr lang="el-GR" dirty="0" smtClean="0"/>
              <a:t>προκαλεί αύξηση της αιματικής ροής στα </a:t>
            </a:r>
            <a:r>
              <a:rPr lang="el-GR" dirty="0" err="1" smtClean="0"/>
              <a:t>μεσεντέρια</a:t>
            </a:r>
            <a:r>
              <a:rPr lang="el-GR" dirty="0" smtClean="0"/>
              <a:t> και νεφρικά αγγεία λόγω </a:t>
            </a:r>
            <a:r>
              <a:rPr lang="el-GR" dirty="0" err="1" smtClean="0"/>
              <a:t>ειδικήςαγγειοδιασταλτικής</a:t>
            </a:r>
            <a:r>
              <a:rPr lang="el-GR" dirty="0" smtClean="0"/>
              <a:t> δράσεως. Σε δόση 2-10 μ</a:t>
            </a:r>
            <a:r>
              <a:rPr lang="en-US" dirty="0" smtClean="0"/>
              <a:t>g/kg</a:t>
            </a:r>
            <a:r>
              <a:rPr lang="el-GR" dirty="0" smtClean="0"/>
              <a:t>/</a:t>
            </a:r>
            <a:r>
              <a:rPr lang="en-US" dirty="0" smtClean="0"/>
              <a:t>min</a:t>
            </a:r>
            <a:r>
              <a:rPr lang="el-GR" dirty="0" smtClean="0"/>
              <a:t>, εκδηλώνει β-</a:t>
            </a:r>
            <a:r>
              <a:rPr lang="el-GR" dirty="0" err="1" smtClean="0"/>
              <a:t>αδρενεργική</a:t>
            </a:r>
            <a:r>
              <a:rPr lang="el-GR" dirty="0" smtClean="0"/>
              <a:t> δράση, αυξάνοντας την καρδιακή παροχή χωρίς παράλληλη αύξηση των περιφερειακών αντιστάσεων. Σε δόση μεγαλύτερη από 10 μ</a:t>
            </a:r>
            <a:r>
              <a:rPr lang="en-US" dirty="0" smtClean="0"/>
              <a:t>g/kg</a:t>
            </a:r>
            <a:r>
              <a:rPr lang="el-GR" dirty="0" smtClean="0"/>
              <a:t>/</a:t>
            </a:r>
            <a:r>
              <a:rPr lang="en-US" dirty="0" smtClean="0"/>
              <a:t>min</a:t>
            </a:r>
            <a:r>
              <a:rPr lang="el-GR" dirty="0" smtClean="0"/>
              <a:t> αυξάνει παράλληλα με την καρδιακή παροχή και τις περιφερειακές αντιστάσεις.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fontScale="85000" lnSpcReduction="20000"/>
          </a:bodyPr>
          <a:lstStyle/>
          <a:p>
            <a:pPr algn="just"/>
            <a:r>
              <a:rPr lang="el-GR" b="1" dirty="0" smtClean="0"/>
              <a:t>Η </a:t>
            </a:r>
            <a:r>
              <a:rPr lang="el-GR" b="1" dirty="0" err="1" smtClean="0"/>
              <a:t>ντομπουταμίνη</a:t>
            </a:r>
            <a:r>
              <a:rPr lang="el-GR" b="1" dirty="0" smtClean="0"/>
              <a:t> (</a:t>
            </a:r>
            <a:r>
              <a:rPr lang="en-US" b="1" dirty="0" err="1" smtClean="0"/>
              <a:t>dobutamine</a:t>
            </a:r>
            <a:r>
              <a:rPr lang="en-US" b="1" dirty="0" smtClean="0"/>
              <a:t>)</a:t>
            </a:r>
            <a:r>
              <a:rPr lang="el-GR" b="1" dirty="0" smtClean="0"/>
              <a:t> </a:t>
            </a:r>
            <a:r>
              <a:rPr lang="el-GR" dirty="0" smtClean="0"/>
              <a:t>είναι ένα συνθετικό ανάλογο της </a:t>
            </a:r>
            <a:r>
              <a:rPr lang="el-GR" dirty="0" err="1" smtClean="0"/>
              <a:t>ντοπαμίνης</a:t>
            </a:r>
            <a:r>
              <a:rPr lang="el-GR" dirty="0" smtClean="0"/>
              <a:t> με ισχυρότερη δράση ως </a:t>
            </a:r>
            <a:r>
              <a:rPr lang="el-GR" dirty="0" err="1" smtClean="0"/>
              <a:t>ινότροπος</a:t>
            </a:r>
            <a:r>
              <a:rPr lang="el-GR" dirty="0" smtClean="0"/>
              <a:t> παρά ως </a:t>
            </a:r>
            <a:r>
              <a:rPr lang="el-GR" dirty="0" err="1" smtClean="0"/>
              <a:t>χρονότροπος</a:t>
            </a:r>
            <a:r>
              <a:rPr lang="el-GR" dirty="0" smtClean="0"/>
              <a:t> παράγων. Σε δόσεις 0,5 μ</a:t>
            </a:r>
            <a:r>
              <a:rPr lang="en-US" dirty="0" smtClean="0"/>
              <a:t>g/kg</a:t>
            </a:r>
            <a:r>
              <a:rPr lang="el-GR" dirty="0" smtClean="0"/>
              <a:t>/</a:t>
            </a:r>
            <a:r>
              <a:rPr lang="en-US" dirty="0" smtClean="0"/>
              <a:t>min</a:t>
            </a:r>
            <a:r>
              <a:rPr lang="el-GR" dirty="0" smtClean="0"/>
              <a:t>, η </a:t>
            </a:r>
            <a:r>
              <a:rPr lang="el-GR" dirty="0" err="1" smtClean="0"/>
              <a:t>ντομπουταμίνη</a:t>
            </a:r>
            <a:r>
              <a:rPr lang="el-GR" dirty="0" smtClean="0"/>
              <a:t> αυξάνει την καρδιακή παροχή και προκαλεί συστηματική αγγειοδιαστολή μειώνοντας της περιφερικές αντιστάσεις.  </a:t>
            </a:r>
          </a:p>
          <a:p>
            <a:pPr algn="just"/>
            <a:r>
              <a:rPr lang="el-GR" b="1" dirty="0" smtClean="0"/>
              <a:t>Η αδρεναλίνη (</a:t>
            </a:r>
            <a:r>
              <a:rPr lang="en-US" b="1" dirty="0" smtClean="0"/>
              <a:t>adrenaline)</a:t>
            </a:r>
            <a:r>
              <a:rPr lang="el-GR" b="1" dirty="0" smtClean="0"/>
              <a:t> </a:t>
            </a:r>
            <a:r>
              <a:rPr lang="el-GR" dirty="0" smtClean="0"/>
              <a:t>είναι ισχυρότατο </a:t>
            </a:r>
            <a:r>
              <a:rPr lang="el-GR" dirty="0" err="1" smtClean="0"/>
              <a:t>αγγειοσυσπαστικό</a:t>
            </a:r>
            <a:r>
              <a:rPr lang="el-GR" dirty="0" smtClean="0"/>
              <a:t> και χρησιμοποιείται πάντα υπό αυστηρό </a:t>
            </a:r>
            <a:r>
              <a:rPr lang="el-GR" dirty="0" err="1" smtClean="0"/>
              <a:t>αιμαοδυναμικό</a:t>
            </a:r>
            <a:r>
              <a:rPr lang="el-GR" dirty="0" smtClean="0"/>
              <a:t> έλεγχο (0,1-0,5 μ</a:t>
            </a:r>
            <a:r>
              <a:rPr lang="en-US" dirty="0" smtClean="0"/>
              <a:t>g/kg</a:t>
            </a:r>
            <a:r>
              <a:rPr lang="el-GR" dirty="0" smtClean="0"/>
              <a:t>/</a:t>
            </a:r>
            <a:r>
              <a:rPr lang="en-US" dirty="0" smtClean="0"/>
              <a:t>min</a:t>
            </a:r>
            <a:r>
              <a:rPr lang="el-GR" dirty="0" smtClean="0"/>
              <a:t>. 1</a:t>
            </a:r>
            <a:r>
              <a:rPr lang="en-US" dirty="0" smtClean="0"/>
              <a:t>mg </a:t>
            </a:r>
            <a:r>
              <a:rPr lang="en-US" dirty="0" err="1" smtClean="0"/>
              <a:t>ampule</a:t>
            </a:r>
            <a:r>
              <a:rPr lang="en-US" dirty="0" smtClean="0"/>
              <a:t> x 4 = 4mg</a:t>
            </a:r>
            <a:r>
              <a:rPr lang="el-GR" dirty="0" smtClean="0"/>
              <a:t> σε 100 </a:t>
            </a:r>
            <a:r>
              <a:rPr lang="en-US" dirty="0" smtClean="0"/>
              <a:t>ml Dextrose 5%)</a:t>
            </a:r>
          </a:p>
          <a:p>
            <a:pPr algn="just"/>
            <a:r>
              <a:rPr lang="el-GR" b="1" dirty="0" smtClean="0"/>
              <a:t>Το </a:t>
            </a:r>
            <a:r>
              <a:rPr lang="el-GR" b="1" dirty="0" err="1" smtClean="0"/>
              <a:t>νιτροπρωσσικό</a:t>
            </a:r>
            <a:r>
              <a:rPr lang="el-GR" b="1" dirty="0" smtClean="0"/>
              <a:t> νάτριο </a:t>
            </a:r>
            <a:r>
              <a:rPr lang="en-US" b="1" dirty="0" smtClean="0"/>
              <a:t>(sodium nitro-</a:t>
            </a:r>
            <a:r>
              <a:rPr lang="en-US" b="1" dirty="0" err="1" smtClean="0"/>
              <a:t>pruside</a:t>
            </a:r>
            <a:r>
              <a:rPr lang="en-US" b="1" dirty="0" smtClean="0"/>
              <a:t>)</a:t>
            </a:r>
            <a:r>
              <a:rPr lang="el-GR" dirty="0" smtClean="0"/>
              <a:t> ανήκει στην κατηγορία αυτών των παραγόντων. Η αγγειοδιασταλτική ενέργεια του φαρμάκου ασκείται τόσο στο επίπεδο των περιφερικών αρτηριακών αντιστάσεων όσο και στο φλεβικό τριχοειδικό δίκτυο (πνεύμονες).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a:bodyPr>
          <a:lstStyle/>
          <a:p>
            <a:pPr algn="just"/>
            <a:r>
              <a:rPr lang="el-GR" b="1" dirty="0" smtClean="0"/>
              <a:t>Η </a:t>
            </a:r>
            <a:r>
              <a:rPr lang="el-GR" b="1" dirty="0" err="1" smtClean="0"/>
              <a:t>φεντολαμίνη</a:t>
            </a:r>
            <a:r>
              <a:rPr lang="el-GR" b="1" dirty="0" smtClean="0"/>
              <a:t> (</a:t>
            </a:r>
            <a:r>
              <a:rPr lang="en-US" b="1" dirty="0" err="1" smtClean="0"/>
              <a:t>phentolamine</a:t>
            </a:r>
            <a:r>
              <a:rPr lang="en-US" b="1" dirty="0" smtClean="0"/>
              <a:t>) </a:t>
            </a:r>
            <a:r>
              <a:rPr lang="el-GR" dirty="0" smtClean="0"/>
              <a:t>ασκεί την κύρια αγγειοδιασταλτική της δράση στο αρτηριακό σκέλος του αγγειακού δικτύου. </a:t>
            </a:r>
          </a:p>
          <a:p>
            <a:pPr algn="just"/>
            <a:r>
              <a:rPr lang="el-GR" b="1" dirty="0" smtClean="0"/>
              <a:t>Η νιτρογλυκερίνη </a:t>
            </a:r>
            <a:r>
              <a:rPr lang="en-US" b="1" dirty="0" smtClean="0"/>
              <a:t>(nitroglycerin)</a:t>
            </a:r>
            <a:r>
              <a:rPr lang="el-GR" b="1" dirty="0" smtClean="0"/>
              <a:t> </a:t>
            </a:r>
            <a:r>
              <a:rPr lang="el-GR" dirty="0" smtClean="0"/>
              <a:t>δρα μέσω της αυξήσεως κυρίως της χωρητικότητας του φλεβικού δικτύου και επομένως είναι ιδιαιτέρως χρήσιμη στις καταστάσεις που είναι απαραίτητη η μείωση της </a:t>
            </a:r>
            <a:r>
              <a:rPr lang="en-US" dirty="0" smtClean="0"/>
              <a:t>PCWP</a:t>
            </a:r>
            <a:r>
              <a:rPr lang="el-GR" dirty="0" smtClean="0"/>
              <a:t>, χωρίς παράλληλη μείωση των περιφερικών αγγειακών αντιστάσεων.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a:xfrm>
            <a:off x="500034" y="2000240"/>
            <a:ext cx="8229600" cy="4389120"/>
          </a:xfrm>
        </p:spPr>
        <p:txBody>
          <a:bodyPr>
            <a:normAutofit fontScale="92500" lnSpcReduction="10000"/>
          </a:bodyPr>
          <a:lstStyle/>
          <a:p>
            <a:r>
              <a:rPr lang="el-GR" b="1" dirty="0" smtClean="0"/>
              <a:t>Συνδυασμένη θεραπεία</a:t>
            </a:r>
          </a:p>
          <a:p>
            <a:pPr algn="just">
              <a:buNone/>
            </a:pPr>
            <a:r>
              <a:rPr lang="el-GR" dirty="0" smtClean="0"/>
              <a:t>Από πρακτικής πλευράς η θεραπεία αρχίζει με την </a:t>
            </a:r>
            <a:r>
              <a:rPr lang="el-GR" dirty="0" err="1" smtClean="0"/>
              <a:t>ντοπαμίνη</a:t>
            </a:r>
            <a:r>
              <a:rPr lang="el-GR" dirty="0" smtClean="0"/>
              <a:t> σε δόση που αυξάνεται προοδευτικώς μέχρις ότου επιτευχθεί η επιθυμητή καρδιακή παροχή και αρτηριακή πίεση. Στο σημείο αυτό, αρχίζει σε αργό ρυθμό η χορήγηση </a:t>
            </a:r>
            <a:r>
              <a:rPr lang="el-GR" dirty="0" err="1" smtClean="0"/>
              <a:t>νιτροπρωσσικού</a:t>
            </a:r>
            <a:r>
              <a:rPr lang="el-GR" dirty="0" smtClean="0"/>
              <a:t> νατρίου και η δόση σταθεροποιείται όταν παρατηρηθεί πτώση της αρτηριακής πιέσεως κατά 5-10</a:t>
            </a:r>
            <a:r>
              <a:rPr lang="en-US" dirty="0" smtClean="0"/>
              <a:t>mmHg</a:t>
            </a:r>
            <a:r>
              <a:rPr lang="el-GR" dirty="0" smtClean="0"/>
              <a:t>. Δηλαδή, κατά τη διάρκεια της συνδυασμένης θεραπείας, το μυοκάρδιο δέχεται την </a:t>
            </a:r>
            <a:r>
              <a:rPr lang="el-GR" dirty="0" err="1" smtClean="0"/>
              <a:t>ινότροπο</a:t>
            </a:r>
            <a:r>
              <a:rPr lang="el-GR" dirty="0" smtClean="0"/>
              <a:t> δράση της </a:t>
            </a:r>
            <a:r>
              <a:rPr lang="el-GR" dirty="0" err="1" smtClean="0"/>
              <a:t>ντοπαμίνης</a:t>
            </a:r>
            <a:r>
              <a:rPr lang="el-GR" dirty="0" smtClean="0"/>
              <a:t>, ενώ η δράση της στην περιφέρεια έχει ανασταλεί στο βαθμό που αυτό μπορεί να γίνει χωρίς κίνδυνο από τη χορήγηση του </a:t>
            </a:r>
            <a:r>
              <a:rPr lang="el-GR" dirty="0" err="1" smtClean="0"/>
              <a:t>νιτροπρωσσικού</a:t>
            </a:r>
            <a:r>
              <a:rPr lang="el-GR"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sz="5400" b="1" dirty="0" err="1" smtClean="0"/>
              <a:t>Καρδιογενής</a:t>
            </a:r>
            <a:r>
              <a:rPr lang="el-GR" sz="5400" b="1" dirty="0" smtClean="0"/>
              <a:t> καταπληξία</a:t>
            </a:r>
            <a:endParaRPr lang="el-GR" dirty="0"/>
          </a:p>
        </p:txBody>
      </p:sp>
      <p:sp>
        <p:nvSpPr>
          <p:cNvPr id="3" name="2 - Θέση περιεχομένου"/>
          <p:cNvSpPr>
            <a:spLocks noGrp="1"/>
          </p:cNvSpPr>
          <p:nvPr>
            <p:ph idx="1"/>
          </p:nvPr>
        </p:nvSpPr>
        <p:spPr>
          <a:xfrm>
            <a:off x="457200" y="1714488"/>
            <a:ext cx="8229600" cy="4610112"/>
          </a:xfrm>
        </p:spPr>
        <p:txBody>
          <a:bodyPr>
            <a:normAutofit fontScale="40000" lnSpcReduction="20000"/>
          </a:bodyPr>
          <a:lstStyle/>
          <a:p>
            <a:pPr algn="just">
              <a:buNone/>
            </a:pPr>
            <a:endParaRPr lang="el-GR" sz="4600" b="1" dirty="0" smtClean="0"/>
          </a:p>
          <a:p>
            <a:pPr algn="just">
              <a:buNone/>
            </a:pPr>
            <a:r>
              <a:rPr lang="el-GR" sz="4600" dirty="0" smtClean="0"/>
              <a:t>Ταχυκαρδία στον ενήλικα θεωρείται η αύξηση της καρδιακής συχνότητας πάνω από 100/</a:t>
            </a:r>
            <a:r>
              <a:rPr lang="en-US" sz="4600" dirty="0" smtClean="0"/>
              <a:t>min </a:t>
            </a:r>
            <a:r>
              <a:rPr lang="el-GR" sz="4600" dirty="0" smtClean="0"/>
              <a:t>και στο νεογέννητο πάνω από 160</a:t>
            </a:r>
            <a:r>
              <a:rPr lang="en-US" sz="4600" dirty="0" smtClean="0"/>
              <a:t>/min</a:t>
            </a:r>
            <a:r>
              <a:rPr lang="el-GR" sz="4600" dirty="0" smtClean="0"/>
              <a:t>. </a:t>
            </a:r>
          </a:p>
          <a:p>
            <a:pPr marL="571500" indent="-571500" algn="just">
              <a:buFont typeface="+mj-lt"/>
              <a:buAutoNum type="romanLcPeriod"/>
            </a:pPr>
            <a:r>
              <a:rPr lang="el-GR" sz="4600" b="1" i="1" dirty="0" err="1" smtClean="0"/>
              <a:t>Καρδιογενής</a:t>
            </a:r>
            <a:r>
              <a:rPr lang="el-GR" sz="4600" b="1" i="1" dirty="0" smtClean="0"/>
              <a:t> αμιγής (πρωτοπαθής)</a:t>
            </a:r>
          </a:p>
          <a:p>
            <a:pPr marL="571500" indent="-571500" algn="just">
              <a:buNone/>
            </a:pPr>
            <a:r>
              <a:rPr lang="el-GR" sz="4600" dirty="0" smtClean="0"/>
              <a:t>Πρόκειται περί καρδιακής αιτιολογίας κυκλοφορικής ανεπάρκειας και έχει σχέση με τη συσταλτικότητα του μυοκαρδίου ανεξαρτήτως της </a:t>
            </a:r>
            <a:r>
              <a:rPr lang="el-GR" sz="4600" dirty="0" err="1" smtClean="0"/>
              <a:t>γεννεσιουργού</a:t>
            </a:r>
            <a:r>
              <a:rPr lang="el-GR" sz="4600" dirty="0" smtClean="0"/>
              <a:t> αιτίας, π.χ. οξύ έμφραγμα, ιογενής ή άλλης αιτιολογίας οξεία μυοκαρδιοπάθεια ή χρόνια </a:t>
            </a:r>
            <a:r>
              <a:rPr lang="el-GR" sz="4600" dirty="0" err="1" smtClean="0"/>
              <a:t>επιπλακείσα</a:t>
            </a:r>
            <a:r>
              <a:rPr lang="el-GR" sz="4600" dirty="0" smtClean="0"/>
              <a:t> καρδιακή ανεπάρκεια οφειλόμενη σε </a:t>
            </a:r>
            <a:r>
              <a:rPr lang="el-GR" sz="4600" dirty="0" err="1" smtClean="0"/>
              <a:t>βαλβιδοπάθεια</a:t>
            </a:r>
            <a:r>
              <a:rPr lang="el-GR" sz="4600" dirty="0" smtClean="0"/>
              <a:t> ή άλλα αίτια. </a:t>
            </a:r>
          </a:p>
          <a:p>
            <a:pPr marL="571500" indent="-571500" algn="just">
              <a:buAutoNum type="romanLcPeriod" startAt="2"/>
            </a:pPr>
            <a:r>
              <a:rPr lang="el-GR" sz="4600" b="1" i="1" dirty="0" smtClean="0"/>
              <a:t>Συμπιεστική </a:t>
            </a:r>
            <a:r>
              <a:rPr lang="el-GR" sz="4600" b="1" i="1" dirty="0" err="1" smtClean="0"/>
              <a:t>καρδιογενής</a:t>
            </a:r>
            <a:r>
              <a:rPr lang="el-GR" sz="4600" b="1" i="1" dirty="0" smtClean="0"/>
              <a:t> καταπληξία (Δευτερογενής)</a:t>
            </a:r>
            <a:endParaRPr lang="en-US" sz="4600" b="1" i="1" dirty="0" smtClean="0"/>
          </a:p>
          <a:p>
            <a:pPr marL="571500" indent="-571500" algn="just">
              <a:buNone/>
            </a:pPr>
            <a:r>
              <a:rPr lang="el-GR" sz="4600" dirty="0" smtClean="0"/>
              <a:t>Καρδιακός επιπωματισμός: επέρχεται συνεπεία </a:t>
            </a:r>
            <a:r>
              <a:rPr lang="el-GR" sz="4600" dirty="0" err="1" smtClean="0"/>
              <a:t>περικαρδιακής</a:t>
            </a:r>
            <a:r>
              <a:rPr lang="el-GR" sz="4600" dirty="0" smtClean="0"/>
              <a:t> συλλογής από παθολογικά αίτια ή μετά από κλειστό θωρακικό τραύμα ή πιο συχνά μετά από </a:t>
            </a:r>
            <a:r>
              <a:rPr lang="el-GR" sz="4600" dirty="0" err="1" smtClean="0"/>
              <a:t>διατιτραίνον</a:t>
            </a:r>
            <a:r>
              <a:rPr lang="el-GR" sz="4600" dirty="0" smtClean="0"/>
              <a:t> θωρακικό τραύμα. Η ταχυκαρδία, οι συγκεκριμένοι καρδιακοί τόνοι και οι </a:t>
            </a:r>
            <a:r>
              <a:rPr lang="el-GR" sz="4600" dirty="0" err="1" smtClean="0"/>
              <a:t>διατεταμένες</a:t>
            </a:r>
            <a:r>
              <a:rPr lang="el-GR" sz="4600" dirty="0" smtClean="0"/>
              <a:t> φλέβες στον τράχηλο, με σύγχρονη επιμένουσα πτώση της αρτηριακής πιέσεως, παρά τη χορήγηση υγρών, υποδηλώνουν καρδιακό επιπωματισμό. </a:t>
            </a:r>
          </a:p>
          <a:p>
            <a:pPr marL="571500" indent="-571500">
              <a:buFont typeface="+mj-lt"/>
              <a:buAutoNum type="romanLcPeriod"/>
            </a:pPr>
            <a:endParaRPr lang="el-GR" dirty="0"/>
          </a:p>
          <a:p>
            <a:pPr marL="571500" indent="-571500">
              <a:buNone/>
            </a:pPr>
            <a:r>
              <a:rPr lang="el-GR" dirty="0" smtClean="0"/>
              <a:t>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r>
              <a:rPr lang="el-GR" b="1" dirty="0" err="1" smtClean="0"/>
              <a:t>Νευρογενης</a:t>
            </a:r>
            <a:r>
              <a:rPr lang="el-GR" b="1" dirty="0" smtClean="0"/>
              <a:t> καταπληξία</a:t>
            </a:r>
            <a:endParaRPr lang="el-GR" dirty="0"/>
          </a:p>
        </p:txBody>
      </p:sp>
      <p:sp>
        <p:nvSpPr>
          <p:cNvPr id="3" name="2 - Θέση περιεχομένου"/>
          <p:cNvSpPr>
            <a:spLocks noGrp="1"/>
          </p:cNvSpPr>
          <p:nvPr>
            <p:ph idx="1"/>
          </p:nvPr>
        </p:nvSpPr>
        <p:spPr>
          <a:xfrm>
            <a:off x="500034" y="1571612"/>
            <a:ext cx="8229600" cy="4525963"/>
          </a:xfrm>
        </p:spPr>
        <p:txBody>
          <a:bodyPr>
            <a:normAutofit fontScale="77500" lnSpcReduction="20000"/>
          </a:bodyPr>
          <a:lstStyle/>
          <a:p>
            <a:pPr>
              <a:buNone/>
            </a:pPr>
            <a:endParaRPr lang="el-GR" b="1" dirty="0" smtClean="0"/>
          </a:p>
          <a:p>
            <a:pPr algn="just">
              <a:buNone/>
            </a:pPr>
            <a:r>
              <a:rPr lang="el-GR" dirty="0" smtClean="0"/>
              <a:t>Η </a:t>
            </a:r>
            <a:r>
              <a:rPr lang="el-GR" dirty="0" err="1" smtClean="0"/>
              <a:t>νευρογενής</a:t>
            </a:r>
            <a:r>
              <a:rPr lang="el-GR" dirty="0" smtClean="0"/>
              <a:t> καταπληξία οφείλεται στη μείωση, αναστολή ή διακοπή της συμπαθητικής νευρώσεως των </a:t>
            </a:r>
            <a:r>
              <a:rPr lang="el-GR" dirty="0" err="1" smtClean="0"/>
              <a:t>αρτηριολίων</a:t>
            </a:r>
            <a:r>
              <a:rPr lang="el-GR" dirty="0" smtClean="0"/>
              <a:t> και των </a:t>
            </a:r>
            <a:r>
              <a:rPr lang="el-GR" dirty="0" err="1" smtClean="0"/>
              <a:t>φλεβιδίων</a:t>
            </a:r>
            <a:r>
              <a:rPr lang="el-GR" dirty="0" smtClean="0"/>
              <a:t> με συνέπεια την αγγειοδιαστολή και πτώση της αρτηριακής πιέσεως.</a:t>
            </a:r>
          </a:p>
          <a:p>
            <a:pPr algn="just">
              <a:buNone/>
            </a:pPr>
            <a:r>
              <a:rPr lang="el-GR" dirty="0" smtClean="0"/>
              <a:t>Το </a:t>
            </a:r>
            <a:r>
              <a:rPr lang="el-GR" dirty="0" err="1" smtClean="0"/>
              <a:t>νευρογενές</a:t>
            </a:r>
            <a:r>
              <a:rPr lang="el-GR" dirty="0" smtClean="0"/>
              <a:t> </a:t>
            </a:r>
            <a:r>
              <a:rPr lang="en-US" dirty="0" smtClean="0"/>
              <a:t>shock </a:t>
            </a:r>
            <a:r>
              <a:rPr lang="el-GR" dirty="0" smtClean="0"/>
              <a:t>προκαλείται σε περιπτώσεις τραυματισμού της σπονδυλικής στήλης Α3-Α6 από βλάβη των συμπαθητικών οδών που κατέρχονται στο νωτιαίο μυελό. Η απώλεια του συμπαθητικού τόνου των αγγείων προκαλεί αγγειοδιαστολή με συνέπεια τη </a:t>
            </a:r>
            <a:r>
              <a:rPr lang="el-GR" dirty="0" err="1" smtClean="0"/>
              <a:t>λίμναση</a:t>
            </a:r>
            <a:r>
              <a:rPr lang="el-GR" dirty="0" smtClean="0"/>
              <a:t> του αίματος και τη μειωμένη επιστροφή του στην καρδιά (δεξιός κόλπος). Επίσης απώλεια της συμπαθητικής νευρώσεως της καρδιάς προκαλεί βραδυκαρδία. </a:t>
            </a:r>
          </a:p>
          <a:p>
            <a:pPr algn="just">
              <a:buNone/>
            </a:pPr>
            <a:r>
              <a:rPr lang="el-GR" dirty="0" smtClean="0"/>
              <a:t>Η κλασική </a:t>
            </a:r>
            <a:r>
              <a:rPr lang="el-GR" b="1" dirty="0" smtClean="0"/>
              <a:t>κλινική εικόνα </a:t>
            </a:r>
            <a:r>
              <a:rPr lang="el-GR" dirty="0" smtClean="0"/>
              <a:t>του </a:t>
            </a:r>
            <a:r>
              <a:rPr lang="el-GR" dirty="0" err="1" smtClean="0"/>
              <a:t>νευρογενούς</a:t>
            </a:r>
            <a:r>
              <a:rPr lang="el-GR" dirty="0" smtClean="0"/>
              <a:t> </a:t>
            </a:r>
            <a:r>
              <a:rPr lang="en-US" dirty="0" smtClean="0"/>
              <a:t>shock</a:t>
            </a:r>
            <a:r>
              <a:rPr lang="el-GR" dirty="0" smtClean="0"/>
              <a:t> είναι υπόταση, βραδυκαρδία με δέρμα ροδόχρουν και θερμό λόγω της αγγειοδιαστολής. </a:t>
            </a:r>
          </a:p>
          <a:p>
            <a:pPr algn="just">
              <a:buNone/>
            </a:pPr>
            <a:r>
              <a:rPr lang="el-GR" dirty="0" smtClean="0"/>
              <a:t>Η </a:t>
            </a:r>
            <a:r>
              <a:rPr lang="el-GR" b="1" dirty="0" smtClean="0"/>
              <a:t>θεραπευτική αγωγή </a:t>
            </a:r>
            <a:r>
              <a:rPr lang="el-GR" dirty="0" smtClean="0"/>
              <a:t>συνίσταται στη χορήγηση υγρών όπως σε κάθε περίπτωση καταπληξίας. </a:t>
            </a:r>
            <a:r>
              <a:rPr lang="en-US" dirty="0" smtClean="0"/>
              <a:t> </a:t>
            </a:r>
            <a:endParaRPr lang="el-GR" dirty="0" smtClean="0"/>
          </a:p>
          <a:p>
            <a:pPr algn="just">
              <a:buNone/>
            </a:pPr>
            <a:r>
              <a:rPr lang="el-GR" dirty="0" smtClean="0"/>
              <a:t>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Σηπτικό </a:t>
            </a:r>
            <a:r>
              <a:rPr lang="en-US" b="1" dirty="0" smtClean="0"/>
              <a:t>shock</a:t>
            </a:r>
            <a:endParaRPr lang="el-GR" dirty="0"/>
          </a:p>
        </p:txBody>
      </p:sp>
      <p:sp>
        <p:nvSpPr>
          <p:cNvPr id="3" name="2 - Θέση περιεχομένου"/>
          <p:cNvSpPr>
            <a:spLocks noGrp="1"/>
          </p:cNvSpPr>
          <p:nvPr>
            <p:ph idx="1"/>
          </p:nvPr>
        </p:nvSpPr>
        <p:spPr>
          <a:xfrm>
            <a:off x="457200" y="1714488"/>
            <a:ext cx="8229600" cy="4610112"/>
          </a:xfrm>
        </p:spPr>
        <p:txBody>
          <a:bodyPr>
            <a:normAutofit fontScale="77500" lnSpcReduction="20000"/>
          </a:bodyPr>
          <a:lstStyle/>
          <a:p>
            <a:pPr>
              <a:buNone/>
            </a:pPr>
            <a:endParaRPr lang="en-US" b="1" dirty="0" smtClean="0"/>
          </a:p>
          <a:p>
            <a:pPr algn="just">
              <a:buNone/>
            </a:pPr>
            <a:r>
              <a:rPr lang="el-GR" dirty="0" smtClean="0"/>
              <a:t>Σήψη, σηπτικό σύνδρομο, σηπτικό </a:t>
            </a:r>
            <a:r>
              <a:rPr lang="en-US" dirty="0" smtClean="0"/>
              <a:t>shock</a:t>
            </a:r>
            <a:r>
              <a:rPr lang="el-GR" dirty="0" smtClean="0"/>
              <a:t> είναι έννοιες που περιλαμβάνουν το σύνολο των αντιδράσεων του οργανισμού έναντι του σηπτικού παράγοντα. </a:t>
            </a:r>
          </a:p>
          <a:p>
            <a:pPr algn="just">
              <a:buNone/>
            </a:pPr>
            <a:r>
              <a:rPr lang="el-GR" dirty="0" smtClean="0"/>
              <a:t>Μπορεί να προκληθεί από οποιονδήποτε παράγοντα, όπως ιοί, παράσιτα και μύκητες.</a:t>
            </a:r>
          </a:p>
          <a:p>
            <a:pPr algn="just">
              <a:buNone/>
            </a:pPr>
            <a:r>
              <a:rPr lang="el-GR" dirty="0" smtClean="0"/>
              <a:t>Η πιο συχνή αιτία </a:t>
            </a:r>
            <a:r>
              <a:rPr lang="en-US" dirty="0" smtClean="0"/>
              <a:t>Gram(-) </a:t>
            </a:r>
            <a:r>
              <a:rPr lang="el-GR" dirty="0" smtClean="0"/>
              <a:t>λοιμώξεις είναι τα ουροποιητικό σύστημα, ακολουθούν το αναπνευστικό και γαστρεντερικό, περιλαμβανομένων των χοληφόρων.</a:t>
            </a:r>
          </a:p>
          <a:p>
            <a:pPr algn="just">
              <a:buNone/>
            </a:pPr>
            <a:r>
              <a:rPr lang="el-GR" dirty="0" smtClean="0"/>
              <a:t>Η </a:t>
            </a:r>
            <a:r>
              <a:rPr lang="el-GR" dirty="0" err="1" smtClean="0"/>
              <a:t>παθοφυσιολογία</a:t>
            </a:r>
            <a:r>
              <a:rPr lang="el-GR" dirty="0" smtClean="0"/>
              <a:t> του σηπτικού </a:t>
            </a:r>
            <a:r>
              <a:rPr lang="en-US" dirty="0" smtClean="0"/>
              <a:t>shock </a:t>
            </a:r>
            <a:r>
              <a:rPr lang="el-GR" dirty="0" smtClean="0"/>
              <a:t>έχει απασχολήσει του ερευνητές οι οποίοι για πολλά χρόνια ήταν σχεδόν μόνο παρατηρητές του φαινομένου. Ο ακριβής ρόλος μέσω του οποίου η </a:t>
            </a:r>
            <a:r>
              <a:rPr lang="en-US" dirty="0" smtClean="0"/>
              <a:t>TNF-</a:t>
            </a:r>
            <a:r>
              <a:rPr lang="el-GR" dirty="0" smtClean="0"/>
              <a:t>α συμμετέχει στον </a:t>
            </a:r>
            <a:r>
              <a:rPr lang="el-GR" dirty="0" err="1" smtClean="0"/>
              <a:t>παθοφυσιολογικό</a:t>
            </a:r>
            <a:r>
              <a:rPr lang="el-GR" dirty="0" smtClean="0"/>
              <a:t> μηχανισμό προκλήσεως του σηπτικού </a:t>
            </a:r>
            <a:r>
              <a:rPr lang="en-US" dirty="0" smtClean="0"/>
              <a:t>shock</a:t>
            </a:r>
            <a:r>
              <a:rPr lang="el-GR" dirty="0" smtClean="0"/>
              <a:t> είναι ακόμα αντικείμενο μελέτης. Πιθανότατο θεωρείται ότι προκαλεί τη σύνθεση και απελευθέρωση ποικιλίας δευτερογενών ενδιάμεσων παραγόντων (διαβιβαστών), όπως είναι οι </a:t>
            </a:r>
            <a:r>
              <a:rPr lang="el-GR" dirty="0" err="1" smtClean="0"/>
              <a:t>κυτοκίνες</a:t>
            </a:r>
            <a:r>
              <a:rPr lang="el-GR" dirty="0" smtClean="0"/>
              <a:t>, </a:t>
            </a:r>
            <a:r>
              <a:rPr lang="el-GR" dirty="0" err="1" smtClean="0"/>
              <a:t>προσταγλανδίνες</a:t>
            </a:r>
            <a:r>
              <a:rPr lang="el-GR" dirty="0" smtClean="0"/>
              <a:t>, </a:t>
            </a:r>
            <a:r>
              <a:rPr lang="el-GR" dirty="0" err="1" smtClean="0"/>
              <a:t>λευκοτρένια</a:t>
            </a:r>
            <a:r>
              <a:rPr lang="el-GR" dirty="0" smtClean="0"/>
              <a:t> και </a:t>
            </a:r>
            <a:r>
              <a:rPr lang="el-GR" dirty="0" err="1" smtClean="0"/>
              <a:t>αιμοπεταλικοί</a:t>
            </a:r>
            <a:r>
              <a:rPr lang="el-GR" dirty="0" smtClean="0"/>
              <a:t> παράγοντες.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n-US" b="1" dirty="0" smtClean="0"/>
              <a:t/>
            </a:r>
            <a:br>
              <a:rPr lang="en-US" b="1" dirty="0" smtClean="0"/>
            </a:br>
            <a:r>
              <a:rPr lang="el-GR" b="1" dirty="0" smtClean="0"/>
              <a:t>Κλινική εικόνα σηπτικού </a:t>
            </a:r>
            <a:r>
              <a:rPr lang="en-US" b="1" dirty="0" smtClean="0"/>
              <a:t>shock</a:t>
            </a:r>
            <a:endParaRPr lang="el-GR" dirty="0"/>
          </a:p>
        </p:txBody>
      </p:sp>
      <p:sp>
        <p:nvSpPr>
          <p:cNvPr id="3" name="2 - Θέση περιεχομένου"/>
          <p:cNvSpPr>
            <a:spLocks noGrp="1"/>
          </p:cNvSpPr>
          <p:nvPr>
            <p:ph idx="1"/>
          </p:nvPr>
        </p:nvSpPr>
        <p:spPr/>
        <p:txBody>
          <a:bodyPr>
            <a:normAutofit/>
          </a:bodyPr>
          <a:lstStyle/>
          <a:p>
            <a:pPr algn="just">
              <a:buNone/>
            </a:pPr>
            <a:r>
              <a:rPr lang="el-GR" dirty="0" smtClean="0"/>
              <a:t>Πυρετός άνω του 38</a:t>
            </a:r>
            <a:r>
              <a:rPr lang="el-GR" baseline="30000" dirty="0" smtClean="0"/>
              <a:t>ο</a:t>
            </a:r>
            <a:r>
              <a:rPr lang="el-GR" dirty="0" smtClean="0"/>
              <a:t> </a:t>
            </a:r>
            <a:r>
              <a:rPr lang="en-US" dirty="0" smtClean="0"/>
              <a:t>C </a:t>
            </a:r>
            <a:r>
              <a:rPr lang="el-GR" dirty="0" smtClean="0"/>
              <a:t>με ρίγος σε ασθενή με </a:t>
            </a:r>
            <a:r>
              <a:rPr lang="en-US" dirty="0" smtClean="0"/>
              <a:t>Gram(-)</a:t>
            </a:r>
            <a:r>
              <a:rPr lang="el-GR" dirty="0" smtClean="0"/>
              <a:t> λοίμωξη με ταχέως επιδεινούμενη κλινική εικόνα, ελάττωση της διουρήσεως, ταχυκαρδία και πτώση της συστολικής αρτηριακής πιέσεως. Αύξηση των λευκών αιμοσφαιρίων με πτώση των αιμοπεταλίων είναι η πρώιμη αιματολογική ένδειξη αρνητικής κατά </a:t>
            </a:r>
            <a:r>
              <a:rPr lang="en-US" dirty="0" smtClean="0"/>
              <a:t>Gram(-)</a:t>
            </a:r>
            <a:r>
              <a:rPr lang="el-GR" dirty="0" smtClean="0"/>
              <a:t> λοιμώξεως ειδικώς σε παιδιά και </a:t>
            </a:r>
            <a:r>
              <a:rPr lang="el-GR" dirty="0" err="1" smtClean="0"/>
              <a:t>εγκαυματίες</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ΟΡΙΣΜΟΣ - ΑΙΤΙΕΣ</a:t>
            </a:r>
            <a:endParaRPr lang="el-GR" b="1" dirty="0"/>
          </a:p>
        </p:txBody>
      </p:sp>
      <p:sp>
        <p:nvSpPr>
          <p:cNvPr id="3" name="2 - Θέση περιεχομένου"/>
          <p:cNvSpPr>
            <a:spLocks noGrp="1"/>
          </p:cNvSpPr>
          <p:nvPr>
            <p:ph idx="1"/>
          </p:nvPr>
        </p:nvSpPr>
        <p:spPr/>
        <p:txBody>
          <a:bodyPr>
            <a:normAutofit fontScale="92500" lnSpcReduction="10000"/>
          </a:bodyPr>
          <a:lstStyle/>
          <a:p>
            <a:pPr algn="just"/>
            <a:r>
              <a:rPr lang="el-GR" b="1" dirty="0" smtClean="0"/>
              <a:t>Καταπληξία (</a:t>
            </a:r>
            <a:r>
              <a:rPr lang="en-US" b="1" dirty="0" smtClean="0"/>
              <a:t>shock) </a:t>
            </a:r>
            <a:r>
              <a:rPr lang="el-GR" dirty="0" smtClean="0"/>
              <a:t>ορίζεται η παθολογική κατάσταση που προκύπτει από την αδυναμία του καρδιαγγειακού συστήματος να εξασφαλίσει την επαρκή αιμάτωση και οξυγόνωση των οργάνων </a:t>
            </a:r>
          </a:p>
          <a:p>
            <a:pPr algn="just"/>
            <a:r>
              <a:rPr lang="el-GR" b="1" dirty="0" smtClean="0"/>
              <a:t>Αιτίες:</a:t>
            </a:r>
            <a:r>
              <a:rPr lang="el-GR" dirty="0" smtClean="0"/>
              <a:t> </a:t>
            </a:r>
          </a:p>
          <a:p>
            <a:pPr marL="514350" indent="-514350" algn="just">
              <a:buNone/>
            </a:pPr>
            <a:r>
              <a:rPr lang="el-GR" dirty="0" smtClean="0"/>
              <a:t>Μπορεί να προκληθεί από διάφορες αιτίες οι οποίες ενεργούν σαν ερέθισμα προς τον οργανισμό ο οποίος αντιδρά:</a:t>
            </a:r>
          </a:p>
          <a:p>
            <a:pPr marL="514350" indent="-514350" algn="just">
              <a:buFont typeface="+mj-lt"/>
              <a:buAutoNum type="arabicPeriod"/>
            </a:pPr>
            <a:r>
              <a:rPr lang="el-GR" dirty="0" smtClean="0"/>
              <a:t>Με την πυροδότηση ή ενεργοποίηση ενός πολύπλοκου </a:t>
            </a:r>
            <a:r>
              <a:rPr lang="el-GR" dirty="0" err="1" smtClean="0"/>
              <a:t>νευροορμονικού</a:t>
            </a:r>
            <a:r>
              <a:rPr lang="el-GR" dirty="0" smtClean="0"/>
              <a:t> </a:t>
            </a:r>
            <a:r>
              <a:rPr lang="el-GR" dirty="0" err="1" smtClean="0"/>
              <a:t>αντιρροπιστικού</a:t>
            </a:r>
            <a:r>
              <a:rPr lang="el-GR" dirty="0" smtClean="0"/>
              <a:t> μηχανισμού (</a:t>
            </a:r>
            <a:r>
              <a:rPr lang="el-GR" b="1" dirty="0" smtClean="0"/>
              <a:t>ρυθμιστικός μηχανισμός</a:t>
            </a:r>
            <a:r>
              <a:rPr lang="el-GR" dirty="0" smtClean="0"/>
              <a:t>) και </a:t>
            </a:r>
          </a:p>
          <a:p>
            <a:pPr marL="514350" indent="-514350" algn="just">
              <a:buFont typeface="+mj-lt"/>
              <a:buAutoNum type="arabicPeriod"/>
            </a:pPr>
            <a:r>
              <a:rPr lang="el-GR" dirty="0" smtClean="0"/>
              <a:t>Με την απελευθέρωση διαφόρων ενδιάμεσων παραγόντων (</a:t>
            </a:r>
            <a:r>
              <a:rPr lang="el-GR" b="1" dirty="0" err="1" smtClean="0"/>
              <a:t>απορρυθμιστικός</a:t>
            </a:r>
            <a:r>
              <a:rPr lang="el-GR" b="1" dirty="0" smtClean="0"/>
              <a:t> μηχανισμός</a:t>
            </a:r>
            <a:r>
              <a:rPr lang="el-GR" dirty="0" smtClean="0"/>
              <a:t>).</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000239"/>
            <a:ext cx="8229600" cy="3714777"/>
          </a:xfrm>
        </p:spPr>
        <p:txBody>
          <a:bodyPr/>
          <a:lstStyle/>
          <a:p>
            <a:endParaRPr lang="el-GR" dirty="0"/>
          </a:p>
        </p:txBody>
      </p:sp>
      <p:pic>
        <p:nvPicPr>
          <p:cNvPr id="1026" name="Picture 2" descr="C:\Users\PC\Downloads\202210150930_page-0001.jpg"/>
          <p:cNvPicPr>
            <a:picLocks noChangeAspect="1" noChangeArrowheads="1"/>
          </p:cNvPicPr>
          <p:nvPr/>
        </p:nvPicPr>
        <p:blipFill>
          <a:blip r:embed="rId2"/>
          <a:srcRect/>
          <a:stretch>
            <a:fillRect/>
          </a:stretch>
        </p:blipFill>
        <p:spPr bwMode="auto">
          <a:xfrm>
            <a:off x="428596" y="1214422"/>
            <a:ext cx="8072495" cy="450059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85794"/>
            <a:ext cx="8229600" cy="642942"/>
          </a:xfrm>
        </p:spPr>
        <p:txBody>
          <a:bodyPr>
            <a:normAutofit fontScale="90000"/>
          </a:bodyPr>
          <a:lstStyle/>
          <a:p>
            <a:pPr algn="ctr"/>
            <a:r>
              <a:rPr lang="en-US" b="1" dirty="0" smtClean="0"/>
              <a:t/>
            </a:r>
            <a:br>
              <a:rPr lang="en-US" b="1" dirty="0" smtClean="0"/>
            </a:br>
            <a:r>
              <a:rPr lang="el-GR" sz="4400" b="1" dirty="0" smtClean="0"/>
              <a:t>Θεραπευτική αγωγή σηπτικού </a:t>
            </a:r>
            <a:r>
              <a:rPr lang="en-US" sz="4400" b="1" dirty="0" smtClean="0"/>
              <a:t>shock</a:t>
            </a:r>
            <a:endParaRPr lang="el-GR" sz="4400" dirty="0"/>
          </a:p>
        </p:txBody>
      </p:sp>
      <p:sp>
        <p:nvSpPr>
          <p:cNvPr id="3" name="2 - Θέση περιεχομένου"/>
          <p:cNvSpPr>
            <a:spLocks noGrp="1"/>
          </p:cNvSpPr>
          <p:nvPr>
            <p:ph idx="1"/>
          </p:nvPr>
        </p:nvSpPr>
        <p:spPr/>
        <p:txBody>
          <a:bodyPr>
            <a:normAutofit fontScale="85000" lnSpcReduction="10000"/>
          </a:bodyPr>
          <a:lstStyle/>
          <a:p>
            <a:pPr algn="just">
              <a:buNone/>
            </a:pPr>
            <a:r>
              <a:rPr lang="el-GR" dirty="0" smtClean="0"/>
              <a:t>Σε όλες τις μορφές καταπληξίας η αγωγή πέραν των γενικών μέτρων εξασφαλίσεως αναπνευστικής λειτουργίας, φλεβικών καθετήρων, καθετήρα ουροδόχου κύστεως περιλαμβάνει κατ’ αρχήν τη δραστική χορήγηση κρυσταλλοειδών διαλυμάτων, κατά προτίμηση </a:t>
            </a:r>
            <a:r>
              <a:rPr lang="en-US" dirty="0" smtClean="0"/>
              <a:t>Ringer’s Lactated </a:t>
            </a:r>
            <a:r>
              <a:rPr lang="el-GR" dirty="0" smtClean="0"/>
              <a:t>με το οποίο μπορεί να διορθωθεί και η οξέωση, εάν υπάρχει. Η παρακολούθηση της Κ.Φ.Π. και κυρίως της </a:t>
            </a:r>
            <a:r>
              <a:rPr lang="el-GR" dirty="0" err="1" smtClean="0"/>
              <a:t>τελοδιαστολικής</a:t>
            </a:r>
            <a:r>
              <a:rPr lang="el-GR" dirty="0" smtClean="0"/>
              <a:t> πιέσεως (</a:t>
            </a:r>
            <a:r>
              <a:rPr lang="en-US" dirty="0" smtClean="0"/>
              <a:t>PAWP)</a:t>
            </a:r>
            <a:r>
              <a:rPr lang="el-GR" dirty="0" smtClean="0"/>
              <a:t> είναι αναγκαία σε περιπτώσεις που απαιτούνται μεγάλες ποσότητες υγρών ή φαρμακευτική παρέμβαση (</a:t>
            </a:r>
            <a:r>
              <a:rPr lang="el-GR" dirty="0" err="1" smtClean="0"/>
              <a:t>ινότροπα</a:t>
            </a:r>
            <a:r>
              <a:rPr lang="el-GR" dirty="0" smtClean="0"/>
              <a:t>) για να διατηρηθεί η καρδιακή παροχή και η διούρηση. Η επιθετική αγωγή με αντιβιοτικά αλλά κυρίως η χειρουργική αφαίρεση του αιτίου πριν εμφανισθούν μη ανατάξιμες βλάβες είναι ο ακρογωνιαίος λίθος στην αντιμετώπιση των σηπτικών ασθενών.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b="1" dirty="0" smtClean="0"/>
              <a:t>Αιτιολογική κατάταξη</a:t>
            </a:r>
            <a:endParaRPr lang="el-GR" b="1" dirty="0"/>
          </a:p>
        </p:txBody>
      </p:sp>
      <p:sp>
        <p:nvSpPr>
          <p:cNvPr id="3" name="2 - Θέση περιεχομένου"/>
          <p:cNvSpPr>
            <a:spLocks noGrp="1"/>
          </p:cNvSpPr>
          <p:nvPr>
            <p:ph idx="1"/>
          </p:nvPr>
        </p:nvSpPr>
        <p:spPr/>
        <p:txBody>
          <a:bodyPr/>
          <a:lstStyle/>
          <a:p>
            <a:pPr marL="514350" indent="-514350" algn="just">
              <a:buNone/>
            </a:pPr>
            <a:r>
              <a:rPr lang="el-GR" dirty="0" smtClean="0"/>
              <a:t>Η σημερινή αιτιολογική κατάταξη της καταπληξίας είναι η εξής:</a:t>
            </a:r>
          </a:p>
          <a:p>
            <a:pPr marL="514350" indent="-514350" algn="just">
              <a:buFont typeface="+mj-lt"/>
              <a:buAutoNum type="arabicPeriod"/>
            </a:pPr>
            <a:r>
              <a:rPr lang="el-GR" dirty="0" smtClean="0"/>
              <a:t>Αιμορραγική – </a:t>
            </a:r>
            <a:r>
              <a:rPr lang="el-GR" dirty="0" err="1" smtClean="0"/>
              <a:t>Υποογκαιμική</a:t>
            </a:r>
            <a:r>
              <a:rPr lang="el-GR" dirty="0" smtClean="0"/>
              <a:t> </a:t>
            </a:r>
          </a:p>
          <a:p>
            <a:pPr marL="514350" indent="-514350" algn="just">
              <a:buFont typeface="+mj-lt"/>
              <a:buAutoNum type="arabicPeriod"/>
            </a:pPr>
            <a:r>
              <a:rPr lang="el-GR" dirty="0" err="1" smtClean="0"/>
              <a:t>Καρδιογενής</a:t>
            </a:r>
            <a:r>
              <a:rPr lang="el-GR" dirty="0" smtClean="0"/>
              <a:t> (αμιγής) – </a:t>
            </a:r>
            <a:r>
              <a:rPr lang="el-GR" dirty="0" err="1" smtClean="0"/>
              <a:t>Καρδιογενής</a:t>
            </a:r>
            <a:r>
              <a:rPr lang="el-GR" dirty="0" smtClean="0"/>
              <a:t> (συμπιεστική)</a:t>
            </a:r>
          </a:p>
          <a:p>
            <a:pPr marL="514350" indent="-514350" algn="just">
              <a:buFont typeface="+mj-lt"/>
              <a:buAutoNum type="arabicPeriod"/>
            </a:pPr>
            <a:r>
              <a:rPr lang="el-GR" dirty="0" err="1" smtClean="0"/>
              <a:t>Νευρογενής</a:t>
            </a:r>
            <a:r>
              <a:rPr lang="el-GR" dirty="0" smtClean="0"/>
              <a:t> </a:t>
            </a:r>
          </a:p>
          <a:p>
            <a:pPr marL="514350" indent="-514350" algn="just">
              <a:buFont typeface="+mj-lt"/>
              <a:buAutoNum type="arabicPeriod"/>
            </a:pPr>
            <a:r>
              <a:rPr lang="el-GR" dirty="0" smtClean="0"/>
              <a:t>Σηπτική (</a:t>
            </a:r>
            <a:r>
              <a:rPr lang="el-GR" dirty="0" err="1" smtClean="0"/>
              <a:t>υπερδυναμική</a:t>
            </a:r>
            <a:r>
              <a:rPr lang="el-GR" dirty="0" smtClean="0"/>
              <a:t>) – Σηπτική (</a:t>
            </a:r>
            <a:r>
              <a:rPr lang="el-GR" dirty="0" err="1" smtClean="0"/>
              <a:t>υποδυναμική</a:t>
            </a:r>
            <a:r>
              <a:rPr lang="el-GR" dirty="0" smtClean="0"/>
              <a:t>)</a:t>
            </a:r>
          </a:p>
          <a:p>
            <a:pPr marL="514350" indent="-514350" algn="just">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ΚΛΙΝΙΚΗ ΕΙΚΟΝΑ </a:t>
            </a:r>
            <a:endParaRPr lang="el-GR" b="1"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κλινική εικόνα της καταπληξίας χαρακτηρίζεται από ωχρό, ξηρό και ψυχρό δέρμα, ταχυκαρδία, </a:t>
            </a:r>
            <a:r>
              <a:rPr lang="el-GR" dirty="0" err="1" smtClean="0"/>
              <a:t>ολιγουρία</a:t>
            </a:r>
            <a:r>
              <a:rPr lang="el-GR" dirty="0" smtClean="0"/>
              <a:t>, πτώση της αρτηριακής πίεσης και σε προχωρημένα στάδια συμπτώματα από τον εγκέφαλο και το μυοκάρδιο.</a:t>
            </a:r>
          </a:p>
          <a:p>
            <a:pPr algn="just"/>
            <a:r>
              <a:rPr lang="el-GR" dirty="0" smtClean="0"/>
              <a:t>Η χρονική σειρά προσβολής από την ανεπαρκή αιμάτωση είναι: </a:t>
            </a:r>
          </a:p>
          <a:p>
            <a:pPr marL="514350" indent="-514350" algn="just">
              <a:buFont typeface="+mj-lt"/>
              <a:buAutoNum type="arabicPeriod"/>
            </a:pPr>
            <a:r>
              <a:rPr lang="el-GR" dirty="0" smtClean="0"/>
              <a:t>Δέρμα</a:t>
            </a:r>
          </a:p>
          <a:p>
            <a:pPr marL="514350" indent="-514350" algn="just">
              <a:buFont typeface="+mj-lt"/>
              <a:buAutoNum type="arabicPeriod"/>
            </a:pPr>
            <a:r>
              <a:rPr lang="el-GR" dirty="0" smtClean="0"/>
              <a:t>Νεφρά</a:t>
            </a:r>
          </a:p>
          <a:p>
            <a:pPr marL="514350" indent="-514350" algn="just">
              <a:buFont typeface="+mj-lt"/>
              <a:buAutoNum type="arabicPeriod"/>
            </a:pPr>
            <a:r>
              <a:rPr lang="el-GR" dirty="0" smtClean="0"/>
              <a:t>Σπλάχνα </a:t>
            </a:r>
          </a:p>
          <a:p>
            <a:pPr marL="514350" indent="-514350" algn="just">
              <a:buFont typeface="+mj-lt"/>
              <a:buAutoNum type="arabicPeriod"/>
            </a:pPr>
            <a:r>
              <a:rPr lang="el-GR" dirty="0" smtClean="0"/>
              <a:t>Εγκέφαλος </a:t>
            </a:r>
          </a:p>
          <a:p>
            <a:pPr marL="514350" indent="-514350" algn="just">
              <a:buFont typeface="+mj-lt"/>
              <a:buAutoNum type="arabicPeriod"/>
            </a:pPr>
            <a:r>
              <a:rPr lang="el-GR" dirty="0" smtClean="0"/>
              <a:t>Μυοκάρδιο</a:t>
            </a:r>
          </a:p>
          <a:p>
            <a:pPr marL="514350" indent="-514350">
              <a:buNone/>
            </a:pPr>
            <a:r>
              <a:rPr lang="el-GR" dirty="0" smtClean="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38962"/>
          </a:xfrm>
        </p:spPr>
        <p:txBody>
          <a:bodyPr>
            <a:normAutofit/>
          </a:bodyPr>
          <a:lstStyle/>
          <a:p>
            <a:pPr marL="514350" indent="-514350" algn="ctr"/>
            <a:r>
              <a:rPr lang="el-GR" sz="4800" b="1" dirty="0" err="1" smtClean="0"/>
              <a:t>Υποογκαιμική</a:t>
            </a:r>
            <a:r>
              <a:rPr lang="el-GR" sz="4800" b="1" dirty="0" smtClean="0"/>
              <a:t> καταπληξία</a:t>
            </a:r>
          </a:p>
        </p:txBody>
      </p:sp>
      <p:sp>
        <p:nvSpPr>
          <p:cNvPr id="3" name="2 - Θέση περιεχομένου"/>
          <p:cNvSpPr>
            <a:spLocks noGrp="1"/>
          </p:cNvSpPr>
          <p:nvPr>
            <p:ph idx="1"/>
          </p:nvPr>
        </p:nvSpPr>
        <p:spPr/>
        <p:txBody>
          <a:bodyPr>
            <a:normAutofit fontScale="92500" lnSpcReduction="20000"/>
          </a:bodyPr>
          <a:lstStyle/>
          <a:p>
            <a:pPr marL="514350" indent="-514350" algn="just">
              <a:buNone/>
            </a:pPr>
            <a:r>
              <a:rPr lang="el-GR" dirty="0" smtClean="0"/>
              <a:t>Είναι η καταπληξία που οφείλεται σε μεγάλη απώλεια του κυκλοφορούντος όγκου, είτε ως αποτέλεσμα αιμορραγίας είτε απώλειας υγρών.</a:t>
            </a:r>
          </a:p>
          <a:p>
            <a:pPr marL="571500" indent="-571500" algn="just">
              <a:buFont typeface="+mj-lt"/>
              <a:buAutoNum type="romanLcPeriod"/>
            </a:pPr>
            <a:r>
              <a:rPr lang="el-GR" dirty="0" smtClean="0"/>
              <a:t>Αιμορραγικό </a:t>
            </a:r>
            <a:r>
              <a:rPr lang="el-GR" dirty="0" err="1" smtClean="0"/>
              <a:t>υποογκαιμικό</a:t>
            </a:r>
            <a:r>
              <a:rPr lang="el-GR" dirty="0" smtClean="0"/>
              <a:t> </a:t>
            </a:r>
            <a:r>
              <a:rPr lang="en-US" dirty="0" smtClean="0"/>
              <a:t>shock</a:t>
            </a:r>
            <a:r>
              <a:rPr lang="el-GR" dirty="0" smtClean="0"/>
              <a:t>. Αιμορραγία είναι η οξεία απώλεια του κυκλοφορούντος αίματος. Η αιμορραγία είναι η συχνότερη αιτία του </a:t>
            </a:r>
            <a:r>
              <a:rPr lang="el-GR" dirty="0" err="1" smtClean="0"/>
              <a:t>υποογκαιμικού</a:t>
            </a:r>
            <a:r>
              <a:rPr lang="el-GR" dirty="0" smtClean="0"/>
              <a:t> </a:t>
            </a:r>
            <a:r>
              <a:rPr lang="en-US" dirty="0" smtClean="0"/>
              <a:t>shock</a:t>
            </a:r>
            <a:endParaRPr lang="el-GR" dirty="0" smtClean="0"/>
          </a:p>
          <a:p>
            <a:pPr marL="571500" indent="-571500" algn="just">
              <a:buFont typeface="+mj-lt"/>
              <a:buAutoNum type="romanLcPeriod"/>
            </a:pPr>
            <a:r>
              <a:rPr lang="el-GR" dirty="0" smtClean="0"/>
              <a:t>Μη αιμορραγικό </a:t>
            </a:r>
            <a:r>
              <a:rPr lang="el-GR" dirty="0" err="1" smtClean="0"/>
              <a:t>υποογκαιμικό</a:t>
            </a:r>
            <a:r>
              <a:rPr lang="el-GR" dirty="0" smtClean="0"/>
              <a:t> </a:t>
            </a:r>
            <a:r>
              <a:rPr lang="en-US" dirty="0" smtClean="0"/>
              <a:t>shock</a:t>
            </a:r>
            <a:r>
              <a:rPr lang="el-GR" dirty="0" smtClean="0"/>
              <a:t>. Χαρακτηρίζεται από μεγάλη απώλεια υγρών με συνέπεια τη σημαντική αφυδάτωση του οργανισμού. Συνήθη αίτια είναι οι έμετοι, οι διαρροϊκές κενώσεις και ο ειλεός. Επίσης μπορεί να οφείλεται σε απώλειες υγρών και πλάσματος σε </a:t>
            </a:r>
            <a:r>
              <a:rPr lang="el-GR" dirty="0" err="1" smtClean="0"/>
              <a:t>εγκαυματίες</a:t>
            </a:r>
            <a:r>
              <a:rPr lang="el-GR" dirty="0" smtClean="0"/>
              <a:t>.     </a:t>
            </a:r>
          </a:p>
          <a:p>
            <a:pPr marL="571500" indent="-571500">
              <a:buFont typeface="+mj-lt"/>
              <a:buAutoNum type="romanLcPeriod"/>
            </a:pPr>
            <a:endParaRPr lang="el-GR" dirty="0" smtClean="0"/>
          </a:p>
          <a:p>
            <a:pPr marL="571500" indent="-571500">
              <a:buNone/>
            </a:pPr>
            <a:endParaRPr lang="el-GR" dirty="0" smtClean="0"/>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642942"/>
          </a:xfrm>
        </p:spPr>
        <p:txBody>
          <a:bodyPr>
            <a:normAutofit fontScale="90000"/>
          </a:bodyPr>
          <a:lstStyle/>
          <a:p>
            <a:pPr algn="ctr"/>
            <a:r>
              <a:rPr lang="el-GR" sz="5400" b="1" dirty="0" smtClean="0"/>
              <a:t/>
            </a:r>
            <a:br>
              <a:rPr lang="el-GR" sz="5400" b="1" dirty="0" smtClean="0"/>
            </a:br>
            <a:r>
              <a:rPr lang="el-GR" sz="3300" b="1" dirty="0" err="1" smtClean="0"/>
              <a:t>Παθοφυσιολογικοί</a:t>
            </a:r>
            <a:r>
              <a:rPr lang="el-GR" sz="3300" b="1" dirty="0" smtClean="0"/>
              <a:t> </a:t>
            </a:r>
            <a:r>
              <a:rPr lang="el-GR" sz="3300" b="1" dirty="0" err="1" smtClean="0"/>
              <a:t>αντιρροπιστικοί</a:t>
            </a:r>
            <a:r>
              <a:rPr lang="el-GR" sz="3300" b="1" dirty="0" smtClean="0"/>
              <a:t> μηχανισμοί</a:t>
            </a:r>
            <a:endParaRPr lang="el-GR" sz="3300" dirty="0"/>
          </a:p>
        </p:txBody>
      </p:sp>
      <p:sp>
        <p:nvSpPr>
          <p:cNvPr id="3" name="2 - Θέση περιεχομένου"/>
          <p:cNvSpPr>
            <a:spLocks noGrp="1"/>
          </p:cNvSpPr>
          <p:nvPr>
            <p:ph idx="1"/>
          </p:nvPr>
        </p:nvSpPr>
        <p:spPr/>
        <p:txBody>
          <a:bodyPr/>
          <a:lstStyle/>
          <a:p>
            <a:r>
              <a:rPr lang="el-GR" sz="2400" b="1" dirty="0" smtClean="0"/>
              <a:t>Α Φάση </a:t>
            </a:r>
          </a:p>
          <a:p>
            <a:endParaRPr lang="el-GR" dirty="0"/>
          </a:p>
        </p:txBody>
      </p:sp>
      <p:pic>
        <p:nvPicPr>
          <p:cNvPr id="1026" name="Picture 2" descr="C:\Users\PC\Downloads\202210132028_page-0001.jpg"/>
          <p:cNvPicPr>
            <a:picLocks noChangeAspect="1" noChangeArrowheads="1"/>
          </p:cNvPicPr>
          <p:nvPr/>
        </p:nvPicPr>
        <p:blipFill>
          <a:blip r:embed="rId2"/>
          <a:srcRect/>
          <a:stretch>
            <a:fillRect/>
          </a:stretch>
        </p:blipFill>
        <p:spPr bwMode="auto">
          <a:xfrm>
            <a:off x="2071670" y="2357430"/>
            <a:ext cx="5286412" cy="421484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785818"/>
          </a:xfrm>
        </p:spPr>
        <p:txBody>
          <a:bodyPr>
            <a:normAutofit fontScale="90000"/>
          </a:bodyPr>
          <a:lstStyle/>
          <a:p>
            <a:pPr algn="ctr"/>
            <a:r>
              <a:rPr lang="el-GR" dirty="0"/>
              <a:t>	</a:t>
            </a:r>
            <a:r>
              <a:rPr lang="el-GR" dirty="0" smtClean="0"/>
              <a:t>	</a:t>
            </a:r>
            <a:r>
              <a:rPr lang="el-GR" b="1" dirty="0" smtClean="0"/>
              <a:t/>
            </a:r>
            <a:br>
              <a:rPr lang="el-GR" b="1" dirty="0" smtClean="0"/>
            </a:br>
            <a:r>
              <a:rPr lang="el-GR" b="1" dirty="0" err="1" smtClean="0"/>
              <a:t>Απορρυθμιστικοί</a:t>
            </a:r>
            <a:r>
              <a:rPr lang="el-GR" b="1" dirty="0" smtClean="0"/>
              <a:t> μηχανισμοί</a:t>
            </a:r>
            <a:endParaRPr lang="el-GR" dirty="0"/>
          </a:p>
        </p:txBody>
      </p:sp>
      <p:sp>
        <p:nvSpPr>
          <p:cNvPr id="3" name="2 - Θέση περιεχομένου"/>
          <p:cNvSpPr>
            <a:spLocks noGrp="1"/>
          </p:cNvSpPr>
          <p:nvPr>
            <p:ph idx="1"/>
          </p:nvPr>
        </p:nvSpPr>
        <p:spPr>
          <a:xfrm>
            <a:off x="457200" y="1714488"/>
            <a:ext cx="8229600" cy="4411675"/>
          </a:xfrm>
        </p:spPr>
        <p:txBody>
          <a:bodyPr>
            <a:normAutofit/>
          </a:bodyPr>
          <a:lstStyle/>
          <a:p>
            <a:pPr>
              <a:buNone/>
            </a:pPr>
            <a:endParaRPr lang="el-GR" b="1" dirty="0" smtClean="0"/>
          </a:p>
          <a:p>
            <a:pPr algn="just">
              <a:buNone/>
            </a:pPr>
            <a:r>
              <a:rPr lang="el-GR" b="1" dirty="0" smtClean="0"/>
              <a:t>Β Φάση (Αποδιοργάνωση)</a:t>
            </a:r>
          </a:p>
          <a:p>
            <a:pPr algn="just">
              <a:buNone/>
            </a:pPr>
            <a:r>
              <a:rPr lang="el-GR" dirty="0" smtClean="0"/>
              <a:t>Η ελάττωση της παραγωγής ΑΤ</a:t>
            </a:r>
            <a:r>
              <a:rPr lang="en-US" dirty="0" smtClean="0"/>
              <a:t>P </a:t>
            </a:r>
            <a:r>
              <a:rPr lang="el-GR" dirty="0" smtClean="0"/>
              <a:t>σε συνδυασμό με την </a:t>
            </a:r>
            <a:r>
              <a:rPr lang="el-GR" dirty="0" err="1" smtClean="0"/>
              <a:t>ιστική</a:t>
            </a:r>
            <a:r>
              <a:rPr lang="el-GR" dirty="0" smtClean="0"/>
              <a:t> </a:t>
            </a:r>
            <a:r>
              <a:rPr lang="el-GR" dirty="0" err="1" smtClean="0"/>
              <a:t>ανοξία</a:t>
            </a:r>
            <a:r>
              <a:rPr lang="el-GR" dirty="0" smtClean="0"/>
              <a:t> και τον αναερόβιο μεταβολισμό.</a:t>
            </a:r>
          </a:p>
          <a:p>
            <a:pPr algn="just">
              <a:buNone/>
            </a:pPr>
            <a:r>
              <a:rPr lang="el-GR" dirty="0" smtClean="0"/>
              <a:t>Η πτώση της διαφοράς δυναμικού της κυτταρικής μεμβράνης σημαίνει διαταραχή της λειτουργίας της αντλίας Κ/</a:t>
            </a:r>
            <a:r>
              <a:rPr lang="en-US" dirty="0" smtClean="0"/>
              <a:t>Na </a:t>
            </a:r>
            <a:r>
              <a:rPr lang="el-GR" dirty="0" smtClean="0"/>
              <a:t>και είναι ανάλογη του σταδίου της καταπληξίας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1000132"/>
          </a:xfrm>
        </p:spPr>
        <p:txBody>
          <a:bodyPr>
            <a:normAutofit fontScale="90000"/>
          </a:bodyPr>
          <a:lstStyle/>
          <a:p>
            <a:pPr algn="ctr"/>
            <a:r>
              <a:rPr lang="el-GR" b="1" dirty="0" smtClean="0"/>
              <a:t/>
            </a:r>
            <a:br>
              <a:rPr lang="el-GR" b="1" dirty="0" smtClean="0"/>
            </a:br>
            <a:r>
              <a:rPr lang="el-GR" sz="3300" b="1" dirty="0" smtClean="0"/>
              <a:t>Βασικές θεραπευτικές αρχές </a:t>
            </a:r>
            <a:br>
              <a:rPr lang="el-GR" sz="3300" b="1" dirty="0" smtClean="0"/>
            </a:br>
            <a:r>
              <a:rPr lang="el-GR" sz="3300" b="1" dirty="0" err="1" smtClean="0"/>
              <a:t>υποογκαιμικής</a:t>
            </a:r>
            <a:r>
              <a:rPr lang="el-GR" sz="3300" b="1" dirty="0" smtClean="0"/>
              <a:t> καταπληξίας </a:t>
            </a:r>
            <a:endParaRPr lang="el-GR" sz="3300" dirty="0"/>
          </a:p>
        </p:txBody>
      </p:sp>
      <p:sp>
        <p:nvSpPr>
          <p:cNvPr id="3" name="2 - Θέση περιεχομένου"/>
          <p:cNvSpPr>
            <a:spLocks noGrp="1"/>
          </p:cNvSpPr>
          <p:nvPr>
            <p:ph idx="1"/>
          </p:nvPr>
        </p:nvSpPr>
        <p:spPr/>
        <p:txBody>
          <a:bodyPr>
            <a:normAutofit/>
          </a:bodyPr>
          <a:lstStyle/>
          <a:p>
            <a:pPr algn="just">
              <a:buNone/>
            </a:pPr>
            <a:r>
              <a:rPr lang="el-GR" dirty="0" smtClean="0"/>
              <a:t>Ο κύκλος της καρδιαγγειακής λειτουργίας εξαρτάται από τους εξής βασικούς παράγοντες:</a:t>
            </a:r>
          </a:p>
          <a:p>
            <a:pPr marL="514350" indent="-514350" algn="just">
              <a:buFont typeface="+mj-lt"/>
              <a:buAutoNum type="arabicPeriod"/>
            </a:pPr>
            <a:r>
              <a:rPr lang="el-GR" dirty="0" err="1" smtClean="0"/>
              <a:t>Προφόρτιο</a:t>
            </a:r>
            <a:r>
              <a:rPr lang="el-GR" dirty="0" smtClean="0"/>
              <a:t> (επαρκής όγκος κυκλοφορούντων υγρών) χορήγηση υγρών.</a:t>
            </a:r>
          </a:p>
          <a:p>
            <a:pPr marL="514350" indent="-514350" algn="just">
              <a:buFont typeface="+mj-lt"/>
              <a:buAutoNum type="arabicPeriod"/>
            </a:pPr>
            <a:r>
              <a:rPr lang="el-GR" dirty="0" smtClean="0"/>
              <a:t>Καρδιακή αντλία (επαρκής και αποτελεσματική λειτουργία)</a:t>
            </a:r>
          </a:p>
          <a:p>
            <a:pPr marL="514350" indent="-514350" algn="just">
              <a:buFont typeface="+mj-lt"/>
              <a:buAutoNum type="arabicPeriod"/>
            </a:pPr>
            <a:r>
              <a:rPr lang="el-GR" dirty="0" err="1" smtClean="0"/>
              <a:t>Μεταφόρτιο</a:t>
            </a:r>
            <a:r>
              <a:rPr lang="el-GR" dirty="0" smtClean="0"/>
              <a:t> (περιφερειακές αντιστάσεις)</a:t>
            </a:r>
          </a:p>
          <a:p>
            <a:pPr marL="514350" indent="-514350" algn="just">
              <a:buFont typeface="+mj-lt"/>
              <a:buAutoNum type="arabicPeriod"/>
            </a:pPr>
            <a:r>
              <a:rPr lang="el-GR" dirty="0" smtClean="0"/>
              <a:t>Οξυγόνωση (επαρκής αερισμός, ανταλλαγή αερίων)</a:t>
            </a:r>
          </a:p>
          <a:p>
            <a:pPr marL="514350" indent="-514350" algn="just">
              <a:buFont typeface="+mj-lt"/>
              <a:buAutoNum type="arabicPeriod"/>
            </a:pPr>
            <a:r>
              <a:rPr lang="el-GR" dirty="0" smtClean="0"/>
              <a:t>Φαρμακευτική αγωγή (</a:t>
            </a:r>
            <a:r>
              <a:rPr lang="el-GR" dirty="0" err="1" smtClean="0"/>
              <a:t>ινότροπα</a:t>
            </a:r>
            <a:r>
              <a:rPr lang="el-GR" dirty="0" smtClean="0"/>
              <a:t>, αγγειοδιασταλτικά)</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67524"/>
          </a:xfrm>
        </p:spPr>
        <p:txBody>
          <a:bodyPr>
            <a:normAutofit fontScale="90000"/>
          </a:bodyPr>
          <a:lstStyle/>
          <a:p>
            <a:pPr algn="ctr"/>
            <a:r>
              <a:rPr lang="el-GR" sz="3000" b="1" dirty="0" smtClean="0"/>
              <a:t>Βασικές θεραπευτικές αρχές </a:t>
            </a:r>
            <a:br>
              <a:rPr lang="el-GR" sz="3000" b="1" dirty="0" smtClean="0"/>
            </a:br>
            <a:r>
              <a:rPr lang="el-GR" sz="3000" b="1" dirty="0" err="1" smtClean="0"/>
              <a:t>υποογκαιμικής</a:t>
            </a:r>
            <a:r>
              <a:rPr lang="el-GR" sz="3000" b="1" dirty="0" smtClean="0"/>
              <a:t> καταπληξίας</a:t>
            </a:r>
            <a:endParaRPr lang="el-GR" sz="3000" dirty="0"/>
          </a:p>
        </p:txBody>
      </p:sp>
      <p:sp>
        <p:nvSpPr>
          <p:cNvPr id="3" name="2 - Θέση περιεχομένου"/>
          <p:cNvSpPr>
            <a:spLocks noGrp="1"/>
          </p:cNvSpPr>
          <p:nvPr>
            <p:ph idx="1"/>
          </p:nvPr>
        </p:nvSpPr>
        <p:spPr/>
        <p:txBody>
          <a:bodyPr>
            <a:normAutofit/>
          </a:bodyPr>
          <a:lstStyle/>
          <a:p>
            <a:pPr algn="just"/>
            <a:r>
              <a:rPr lang="el-GR" dirty="0" smtClean="0"/>
              <a:t>Στόχος της θεραπευτικής αγωγής είναι η εξασφάλιση αρμονικής σχέσεως μεταξύ των τεσσάρων πρώτων παραγόντων, προκειμένου να εξασφαλισθεί η καλύτερη αιμάτωση και οξυγόνωση των ιστών και των κυττάρων </a:t>
            </a:r>
          </a:p>
          <a:p>
            <a:pPr algn="just"/>
            <a:r>
              <a:rPr lang="el-GR" dirty="0" smtClean="0"/>
              <a:t>Η αγωγή αρχίζει με την εξασφάλιση της αναπνευστικής λειτουργίας και τη χορήγηση υγρών μέσω κεντρικής κατά προτίμηση φλεβικής οδού.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392</TotalTime>
  <Words>1488</Words>
  <Application>Microsoft Office PowerPoint</Application>
  <PresentationFormat>Προβολή στην οθόνη (4:3)</PresentationFormat>
  <Paragraphs>96</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Ροή</vt:lpstr>
      <vt:lpstr>ΚΑΤΑΠΛΗΞΙΑ </vt:lpstr>
      <vt:lpstr>ΟΡΙΣΜΟΣ - ΑΙΤΙΕΣ</vt:lpstr>
      <vt:lpstr>Αιτιολογική κατάταξη</vt:lpstr>
      <vt:lpstr>ΚΛΙΝΙΚΗ ΕΙΚΟΝΑ </vt:lpstr>
      <vt:lpstr>Υποογκαιμική καταπληξία</vt:lpstr>
      <vt:lpstr> Παθοφυσιολογικοί αντιρροπιστικοί μηχανισμοί</vt:lpstr>
      <vt:lpstr>   Απορρυθμιστικοί μηχανισμοί</vt:lpstr>
      <vt:lpstr> Βασικές θεραπευτικές αρχές  υποογκαιμικής καταπληξίας </vt:lpstr>
      <vt:lpstr>Βασικές θεραπευτικές αρχές  υποογκαιμικής καταπληξίας</vt:lpstr>
      <vt:lpstr>Βασικές θεραπευτικές αρχές  υποογκαιμικής καταπληξίας</vt:lpstr>
      <vt:lpstr>Βασικές θεραπευτικές αρχές  υποογκαιμικής καταπληξίας</vt:lpstr>
      <vt:lpstr>Βασικές θεραπευτικές αρχές  υποογκαιμικής καταπληξίας</vt:lpstr>
      <vt:lpstr>Βασικές θεραπευτικές αρχές  υποογκαιμικής καταπληξίας</vt:lpstr>
      <vt:lpstr>Βασικές θεραπευτικές αρχές  υποογκαιμικής καταπληξίας</vt:lpstr>
      <vt:lpstr>Βασικές θεραπευτικές αρχές  υποογκαιμικής καταπληξίας</vt:lpstr>
      <vt:lpstr>Καρδιογενής καταπληξία</vt:lpstr>
      <vt:lpstr>Νευρογενης καταπληξία</vt:lpstr>
      <vt:lpstr>Σηπτικό shock</vt:lpstr>
      <vt:lpstr> Κλινική εικόνα σηπτικού shock</vt:lpstr>
      <vt:lpstr>Διαφάνεια 20</vt:lpstr>
      <vt:lpstr> Θεραπευτική αγωγή σηπτικού shock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dc:creator>
  <cp:lastModifiedBy>lenovo</cp:lastModifiedBy>
  <cp:revision>30</cp:revision>
  <dcterms:created xsi:type="dcterms:W3CDTF">2022-10-13T17:11:06Z</dcterms:created>
  <dcterms:modified xsi:type="dcterms:W3CDTF">2022-10-17T05:47:33Z</dcterms:modified>
</cp:coreProperties>
</file>