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62"/>
  </p:notesMasterIdLst>
  <p:sldIdLst>
    <p:sldId id="256" r:id="rId2"/>
    <p:sldId id="257" r:id="rId3"/>
    <p:sldId id="326" r:id="rId4"/>
    <p:sldId id="258" r:id="rId5"/>
    <p:sldId id="268" r:id="rId6"/>
    <p:sldId id="265" r:id="rId7"/>
    <p:sldId id="266" r:id="rId8"/>
    <p:sldId id="323" r:id="rId9"/>
    <p:sldId id="267" r:id="rId10"/>
    <p:sldId id="259" r:id="rId11"/>
    <p:sldId id="270" r:id="rId12"/>
    <p:sldId id="261" r:id="rId13"/>
    <p:sldId id="324" r:id="rId14"/>
    <p:sldId id="325" r:id="rId15"/>
    <p:sldId id="279" r:id="rId16"/>
    <p:sldId id="262" r:id="rId17"/>
    <p:sldId id="263" r:id="rId18"/>
    <p:sldId id="264" r:id="rId19"/>
    <p:sldId id="317" r:id="rId20"/>
    <p:sldId id="319" r:id="rId21"/>
    <p:sldId id="302" r:id="rId22"/>
    <p:sldId id="271" r:id="rId23"/>
    <p:sldId id="316" r:id="rId24"/>
    <p:sldId id="318" r:id="rId25"/>
    <p:sldId id="293" r:id="rId26"/>
    <p:sldId id="289" r:id="rId27"/>
    <p:sldId id="327" r:id="rId28"/>
    <p:sldId id="328" r:id="rId29"/>
    <p:sldId id="308" r:id="rId30"/>
    <p:sldId id="291" r:id="rId31"/>
    <p:sldId id="310" r:id="rId32"/>
    <p:sldId id="311" r:id="rId33"/>
    <p:sldId id="312" r:id="rId34"/>
    <p:sldId id="321" r:id="rId35"/>
    <p:sldId id="281" r:id="rId36"/>
    <p:sldId id="294" r:id="rId37"/>
    <p:sldId id="284" r:id="rId38"/>
    <p:sldId id="285" r:id="rId39"/>
    <p:sldId id="286" r:id="rId40"/>
    <p:sldId id="313" r:id="rId41"/>
    <p:sldId id="297" r:id="rId42"/>
    <p:sldId id="287" r:id="rId43"/>
    <p:sldId id="288" r:id="rId44"/>
    <p:sldId id="272" r:id="rId45"/>
    <p:sldId id="300" r:id="rId46"/>
    <p:sldId id="280" r:id="rId47"/>
    <p:sldId id="274" r:id="rId48"/>
    <p:sldId id="322" r:id="rId49"/>
    <p:sldId id="275" r:id="rId50"/>
    <p:sldId id="276" r:id="rId51"/>
    <p:sldId id="304" r:id="rId52"/>
    <p:sldId id="296" r:id="rId53"/>
    <p:sldId id="305" r:id="rId54"/>
    <p:sldId id="277" r:id="rId55"/>
    <p:sldId id="303" r:id="rId56"/>
    <p:sldId id="298" r:id="rId57"/>
    <p:sldId id="278" r:id="rId58"/>
    <p:sldId id="307" r:id="rId59"/>
    <p:sldId id="314" r:id="rId60"/>
    <p:sldId id="301" r:id="rId6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83" autoAdjust="0"/>
  </p:normalViewPr>
  <p:slideViewPr>
    <p:cSldViewPr>
      <p:cViewPr varScale="1">
        <p:scale>
          <a:sx n="83" d="100"/>
          <a:sy n="83" d="100"/>
        </p:scale>
        <p:origin x="-141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pPr>
              <a:defRPr/>
            </a:pPr>
            <a:endParaRPr lang="el-GR"/>
          </a:p>
        </p:txBody>
      </p:sp>
      <p:sp>
        <p:nvSpPr>
          <p:cNvPr id="1290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645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290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pPr>
              <a:defRPr/>
            </a:pPr>
            <a:endParaRPr lang="el-GR"/>
          </a:p>
        </p:txBody>
      </p:sp>
      <p:sp>
        <p:nvSpPr>
          <p:cNvPr id="1290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40B11761-8BD9-431D-9DA3-39BB4DFA5A4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GB"/>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GB"/>
            </a:p>
          </p:txBody>
        </p:sp>
      </p:grpSp>
      <p:sp>
        <p:nvSpPr>
          <p:cNvPr id="665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665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l-GR"/>
              <a:t>Κάντε κλικ για να επεξεργαστείτε τον τίτλο</a:t>
            </a:r>
          </a:p>
        </p:txBody>
      </p:sp>
      <p:sp>
        <p:nvSpPr>
          <p:cNvPr id="7" name="Rectangle 12"/>
          <p:cNvSpPr>
            <a:spLocks noGrp="1" noChangeArrowheads="1"/>
          </p:cNvSpPr>
          <p:nvPr>
            <p:ph type="dt" sz="quarter" idx="10"/>
          </p:nvPr>
        </p:nvSpPr>
        <p:spPr/>
        <p:txBody>
          <a:bodyPr/>
          <a:lstStyle>
            <a:lvl1pPr>
              <a:defRPr/>
            </a:lvl1pPr>
          </a:lstStyle>
          <a:p>
            <a:pPr>
              <a:defRPr/>
            </a:pPr>
            <a:endParaRPr lang="el-GR"/>
          </a:p>
        </p:txBody>
      </p:sp>
      <p:sp>
        <p:nvSpPr>
          <p:cNvPr id="8" name="Rectangle 13"/>
          <p:cNvSpPr>
            <a:spLocks noGrp="1" noChangeArrowheads="1"/>
          </p:cNvSpPr>
          <p:nvPr>
            <p:ph type="ftr" sz="quarter" idx="11"/>
          </p:nvPr>
        </p:nvSpPr>
        <p:spPr/>
        <p:txBody>
          <a:bodyPr/>
          <a:lstStyle>
            <a:lvl1pPr>
              <a:defRPr/>
            </a:lvl1pPr>
          </a:lstStyle>
          <a:p>
            <a:pPr>
              <a:defRPr/>
            </a:pPr>
            <a:r>
              <a:rPr lang="el-GR"/>
              <a:t>ΤΕΙ ΑΘΗΝΑΣ ΝΟΣΗΛΕΥΤΙΚΗ Β'</a:t>
            </a:r>
          </a:p>
        </p:txBody>
      </p:sp>
      <p:sp>
        <p:nvSpPr>
          <p:cNvPr id="9" name="Rectangle 14"/>
          <p:cNvSpPr>
            <a:spLocks noGrp="1" noChangeArrowheads="1"/>
          </p:cNvSpPr>
          <p:nvPr>
            <p:ph type="sldNum" sz="quarter" idx="12"/>
          </p:nvPr>
        </p:nvSpPr>
        <p:spPr/>
        <p:txBody>
          <a:bodyPr/>
          <a:lstStyle>
            <a:lvl1pPr>
              <a:defRPr/>
            </a:lvl1pPr>
          </a:lstStyle>
          <a:p>
            <a:pPr>
              <a:defRPr/>
            </a:pPr>
            <a:fld id="{335C6E97-F275-4523-8105-EC697A207F47}"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l-GR"/>
          </a:p>
        </p:txBody>
      </p:sp>
      <p:sp>
        <p:nvSpPr>
          <p:cNvPr id="5"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6" name="Rectangle 9"/>
          <p:cNvSpPr>
            <a:spLocks noGrp="1" noChangeArrowheads="1"/>
          </p:cNvSpPr>
          <p:nvPr>
            <p:ph type="sldNum" sz="quarter" idx="12"/>
          </p:nvPr>
        </p:nvSpPr>
        <p:spPr>
          <a:ln/>
        </p:spPr>
        <p:txBody>
          <a:bodyPr/>
          <a:lstStyle>
            <a:lvl1pPr>
              <a:defRPr/>
            </a:lvl1pPr>
          </a:lstStyle>
          <a:p>
            <a:pPr>
              <a:defRPr/>
            </a:pPr>
            <a:fld id="{36CCBEE5-9FB1-40F3-8044-737E80E7D26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21362"/>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213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l-GR"/>
          </a:p>
        </p:txBody>
      </p:sp>
      <p:sp>
        <p:nvSpPr>
          <p:cNvPr id="5"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6" name="Rectangle 9"/>
          <p:cNvSpPr>
            <a:spLocks noGrp="1" noChangeArrowheads="1"/>
          </p:cNvSpPr>
          <p:nvPr>
            <p:ph type="sldNum" sz="quarter" idx="12"/>
          </p:nvPr>
        </p:nvSpPr>
        <p:spPr>
          <a:ln/>
        </p:spPr>
        <p:txBody>
          <a:bodyPr/>
          <a:lstStyle>
            <a:lvl1pPr>
              <a:defRPr/>
            </a:lvl1pPr>
          </a:lstStyle>
          <a:p>
            <a:pPr>
              <a:defRPr/>
            </a:pPr>
            <a:fld id="{EE128A3E-DBF2-4B55-B377-5CD7A32DCF77}"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243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Rectangle 7"/>
          <p:cNvSpPr>
            <a:spLocks noGrp="1" noChangeArrowheads="1"/>
          </p:cNvSpPr>
          <p:nvPr>
            <p:ph type="dt" sz="half" idx="10"/>
          </p:nvPr>
        </p:nvSpPr>
        <p:spPr>
          <a:ln/>
        </p:spPr>
        <p:txBody>
          <a:bodyPr/>
          <a:lstStyle>
            <a:lvl1pPr>
              <a:defRPr/>
            </a:lvl1pPr>
          </a:lstStyle>
          <a:p>
            <a:pPr>
              <a:defRPr/>
            </a:pPr>
            <a:endParaRPr lang="el-GR"/>
          </a:p>
        </p:txBody>
      </p:sp>
      <p:sp>
        <p:nvSpPr>
          <p:cNvPr id="7"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8" name="Rectangle 9"/>
          <p:cNvSpPr>
            <a:spLocks noGrp="1" noChangeArrowheads="1"/>
          </p:cNvSpPr>
          <p:nvPr>
            <p:ph type="sldNum" sz="quarter" idx="12"/>
          </p:nvPr>
        </p:nvSpPr>
        <p:spPr>
          <a:ln/>
        </p:spPr>
        <p:txBody>
          <a:bodyPr/>
          <a:lstStyle>
            <a:lvl1pPr>
              <a:defRPr/>
            </a:lvl1pPr>
          </a:lstStyle>
          <a:p>
            <a:pPr>
              <a:defRPr/>
            </a:pPr>
            <a:fld id="{58EE9429-3E15-4CB8-BA3F-8B77525EF89B}"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περιεχομένου"/>
          <p:cNvSpPr>
            <a:spLocks noGrp="1"/>
          </p:cNvSpPr>
          <p:nvPr>
            <p:ph sz="quarter" idx="1"/>
          </p:nvPr>
        </p:nvSpPr>
        <p:spPr>
          <a:xfrm>
            <a:off x="457200" y="16002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57200" y="39243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5 - Θέση περιεχομένου"/>
          <p:cNvSpPr>
            <a:spLocks noGrp="1"/>
          </p:cNvSpPr>
          <p:nvPr>
            <p:ph sz="quarter" idx="4"/>
          </p:nvPr>
        </p:nvSpPr>
        <p:spPr>
          <a:xfrm>
            <a:off x="4648200" y="39243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l-GR"/>
          </a:p>
        </p:txBody>
      </p:sp>
      <p:sp>
        <p:nvSpPr>
          <p:cNvPr id="8"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9" name="Rectangle 9"/>
          <p:cNvSpPr>
            <a:spLocks noGrp="1" noChangeArrowheads="1"/>
          </p:cNvSpPr>
          <p:nvPr>
            <p:ph type="sldNum" sz="quarter" idx="12"/>
          </p:nvPr>
        </p:nvSpPr>
        <p:spPr>
          <a:ln/>
        </p:spPr>
        <p:txBody>
          <a:bodyPr/>
          <a:lstStyle>
            <a:lvl1pPr>
              <a:defRPr/>
            </a:lvl1pPr>
          </a:lstStyle>
          <a:p>
            <a:pPr>
              <a:defRPr/>
            </a:pPr>
            <a:fld id="{0BE4361D-7F4A-4DC7-9A9B-FB9861C434F3}"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quarter" idx="2"/>
          </p:nvPr>
        </p:nvSpPr>
        <p:spPr>
          <a:xfrm>
            <a:off x="4648200" y="16002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περιεχομένου"/>
          <p:cNvSpPr>
            <a:spLocks noGrp="1"/>
          </p:cNvSpPr>
          <p:nvPr>
            <p:ph sz="quarter" idx="3"/>
          </p:nvPr>
        </p:nvSpPr>
        <p:spPr>
          <a:xfrm>
            <a:off x="4648200" y="3924300"/>
            <a:ext cx="4038600"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6" name="Rectangle 7"/>
          <p:cNvSpPr>
            <a:spLocks noGrp="1" noChangeArrowheads="1"/>
          </p:cNvSpPr>
          <p:nvPr>
            <p:ph type="dt" sz="half" idx="10"/>
          </p:nvPr>
        </p:nvSpPr>
        <p:spPr>
          <a:ln/>
        </p:spPr>
        <p:txBody>
          <a:bodyPr/>
          <a:lstStyle>
            <a:lvl1pPr>
              <a:defRPr/>
            </a:lvl1pPr>
          </a:lstStyle>
          <a:p>
            <a:pPr>
              <a:defRPr/>
            </a:pPr>
            <a:endParaRPr lang="el-GR"/>
          </a:p>
        </p:txBody>
      </p:sp>
      <p:sp>
        <p:nvSpPr>
          <p:cNvPr id="7"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8" name="Rectangle 9"/>
          <p:cNvSpPr>
            <a:spLocks noGrp="1" noChangeArrowheads="1"/>
          </p:cNvSpPr>
          <p:nvPr>
            <p:ph type="sldNum" sz="quarter" idx="12"/>
          </p:nvPr>
        </p:nvSpPr>
        <p:spPr>
          <a:ln/>
        </p:spPr>
        <p:txBody>
          <a:bodyPr/>
          <a:lstStyle>
            <a:lvl1pPr>
              <a:defRPr/>
            </a:lvl1pPr>
          </a:lstStyle>
          <a:p>
            <a:pPr>
              <a:defRPr/>
            </a:pPr>
            <a:fld id="{8FD95721-F576-4829-BAF5-F39A78369DE1}"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213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l-GR"/>
          </a:p>
        </p:txBody>
      </p:sp>
      <p:sp>
        <p:nvSpPr>
          <p:cNvPr id="4"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5" name="Rectangle 9"/>
          <p:cNvSpPr>
            <a:spLocks noGrp="1" noChangeArrowheads="1"/>
          </p:cNvSpPr>
          <p:nvPr>
            <p:ph type="sldNum" sz="quarter" idx="12"/>
          </p:nvPr>
        </p:nvSpPr>
        <p:spPr>
          <a:ln/>
        </p:spPr>
        <p:txBody>
          <a:bodyPr/>
          <a:lstStyle>
            <a:lvl1pPr>
              <a:defRPr/>
            </a:lvl1pPr>
          </a:lstStyle>
          <a:p>
            <a:pPr>
              <a:defRPr/>
            </a:pPr>
            <a:fld id="{A734120C-B9F6-450C-8E5D-DE2156CB7118}"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n-GB"/>
          </a:p>
        </p:txBody>
      </p:sp>
      <p:sp>
        <p:nvSpPr>
          <p:cNvPr id="3" name="2 - Θέση κειμένου"/>
          <p:cNvSpPr>
            <a:spLocks noGrp="1"/>
          </p:cNvSpPr>
          <p:nvPr>
            <p:ph type="body"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l-GR"/>
          </a:p>
        </p:txBody>
      </p:sp>
      <p:sp>
        <p:nvSpPr>
          <p:cNvPr id="6"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7" name="Rectangle 9"/>
          <p:cNvSpPr>
            <a:spLocks noGrp="1" noChangeArrowheads="1"/>
          </p:cNvSpPr>
          <p:nvPr>
            <p:ph type="sldNum" sz="quarter" idx="12"/>
          </p:nvPr>
        </p:nvSpPr>
        <p:spPr>
          <a:ln/>
        </p:spPr>
        <p:txBody>
          <a:bodyPr/>
          <a:lstStyle>
            <a:lvl1pPr>
              <a:defRPr/>
            </a:lvl1pPr>
          </a:lstStyle>
          <a:p>
            <a:pPr>
              <a:defRPr/>
            </a:pPr>
            <a:fld id="{664A569E-64FB-4C2F-BC05-7764B6C16D7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l-GR"/>
          </a:p>
        </p:txBody>
      </p:sp>
      <p:sp>
        <p:nvSpPr>
          <p:cNvPr id="5"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6" name="Rectangle 9"/>
          <p:cNvSpPr>
            <a:spLocks noGrp="1" noChangeArrowheads="1"/>
          </p:cNvSpPr>
          <p:nvPr>
            <p:ph type="sldNum" sz="quarter" idx="12"/>
          </p:nvPr>
        </p:nvSpPr>
        <p:spPr>
          <a:ln/>
        </p:spPr>
        <p:txBody>
          <a:bodyPr/>
          <a:lstStyle>
            <a:lvl1pPr>
              <a:defRPr/>
            </a:lvl1pPr>
          </a:lstStyle>
          <a:p>
            <a:pPr>
              <a:defRPr/>
            </a:pPr>
            <a:fld id="{AD1610E1-6A1A-432E-9675-1529AD3A3935}"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7"/>
          <p:cNvSpPr>
            <a:spLocks noGrp="1" noChangeArrowheads="1"/>
          </p:cNvSpPr>
          <p:nvPr>
            <p:ph type="dt" sz="half" idx="10"/>
          </p:nvPr>
        </p:nvSpPr>
        <p:spPr>
          <a:ln/>
        </p:spPr>
        <p:txBody>
          <a:bodyPr/>
          <a:lstStyle>
            <a:lvl1pPr>
              <a:defRPr/>
            </a:lvl1pPr>
          </a:lstStyle>
          <a:p>
            <a:pPr>
              <a:defRPr/>
            </a:pPr>
            <a:endParaRPr lang="el-GR"/>
          </a:p>
        </p:txBody>
      </p:sp>
      <p:sp>
        <p:nvSpPr>
          <p:cNvPr id="5"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6" name="Rectangle 9"/>
          <p:cNvSpPr>
            <a:spLocks noGrp="1" noChangeArrowheads="1"/>
          </p:cNvSpPr>
          <p:nvPr>
            <p:ph type="sldNum" sz="quarter" idx="12"/>
          </p:nvPr>
        </p:nvSpPr>
        <p:spPr>
          <a:ln/>
        </p:spPr>
        <p:txBody>
          <a:bodyPr/>
          <a:lstStyle>
            <a:lvl1pPr>
              <a:defRPr/>
            </a:lvl1pPr>
          </a:lstStyle>
          <a:p>
            <a:pPr>
              <a:defRPr/>
            </a:pPr>
            <a:fld id="{2009C374-4719-4ADC-BA80-C81981FCAC6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l-GR"/>
          </a:p>
        </p:txBody>
      </p:sp>
      <p:sp>
        <p:nvSpPr>
          <p:cNvPr id="6"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7" name="Rectangle 9"/>
          <p:cNvSpPr>
            <a:spLocks noGrp="1" noChangeArrowheads="1"/>
          </p:cNvSpPr>
          <p:nvPr>
            <p:ph type="sldNum" sz="quarter" idx="12"/>
          </p:nvPr>
        </p:nvSpPr>
        <p:spPr>
          <a:ln/>
        </p:spPr>
        <p:txBody>
          <a:bodyPr/>
          <a:lstStyle>
            <a:lvl1pPr>
              <a:defRPr/>
            </a:lvl1pPr>
          </a:lstStyle>
          <a:p>
            <a:pPr>
              <a:defRPr/>
            </a:pPr>
            <a:fld id="{BEF80534-4086-4356-BC52-0CC358AA29A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l-GR"/>
          </a:p>
        </p:txBody>
      </p:sp>
      <p:sp>
        <p:nvSpPr>
          <p:cNvPr id="8"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9" name="Rectangle 9"/>
          <p:cNvSpPr>
            <a:spLocks noGrp="1" noChangeArrowheads="1"/>
          </p:cNvSpPr>
          <p:nvPr>
            <p:ph type="sldNum" sz="quarter" idx="12"/>
          </p:nvPr>
        </p:nvSpPr>
        <p:spPr>
          <a:ln/>
        </p:spPr>
        <p:txBody>
          <a:bodyPr/>
          <a:lstStyle>
            <a:lvl1pPr>
              <a:defRPr/>
            </a:lvl1pPr>
          </a:lstStyle>
          <a:p>
            <a:pPr>
              <a:defRPr/>
            </a:pPr>
            <a:fld id="{55FDD7D3-0D1D-4D33-A5EC-868DB304EAB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l-GR"/>
          </a:p>
        </p:txBody>
      </p:sp>
      <p:sp>
        <p:nvSpPr>
          <p:cNvPr id="4"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5" name="Rectangle 9"/>
          <p:cNvSpPr>
            <a:spLocks noGrp="1" noChangeArrowheads="1"/>
          </p:cNvSpPr>
          <p:nvPr>
            <p:ph type="sldNum" sz="quarter" idx="12"/>
          </p:nvPr>
        </p:nvSpPr>
        <p:spPr>
          <a:ln/>
        </p:spPr>
        <p:txBody>
          <a:bodyPr/>
          <a:lstStyle>
            <a:lvl1pPr>
              <a:defRPr/>
            </a:lvl1pPr>
          </a:lstStyle>
          <a:p>
            <a:pPr>
              <a:defRPr/>
            </a:pPr>
            <a:fld id="{7C8B6377-29EB-413D-B975-F494FBCF97D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l-GR"/>
          </a:p>
        </p:txBody>
      </p:sp>
      <p:sp>
        <p:nvSpPr>
          <p:cNvPr id="3"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4" name="Rectangle 9"/>
          <p:cNvSpPr>
            <a:spLocks noGrp="1" noChangeArrowheads="1"/>
          </p:cNvSpPr>
          <p:nvPr>
            <p:ph type="sldNum" sz="quarter" idx="12"/>
          </p:nvPr>
        </p:nvSpPr>
        <p:spPr>
          <a:ln/>
        </p:spPr>
        <p:txBody>
          <a:bodyPr/>
          <a:lstStyle>
            <a:lvl1pPr>
              <a:defRPr/>
            </a:lvl1pPr>
          </a:lstStyle>
          <a:p>
            <a:pPr>
              <a:defRPr/>
            </a:pPr>
            <a:fld id="{4EA92E7F-5E4C-4424-8514-930AE898286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7"/>
          <p:cNvSpPr>
            <a:spLocks noGrp="1" noChangeArrowheads="1"/>
          </p:cNvSpPr>
          <p:nvPr>
            <p:ph type="dt" sz="half" idx="10"/>
          </p:nvPr>
        </p:nvSpPr>
        <p:spPr>
          <a:ln/>
        </p:spPr>
        <p:txBody>
          <a:bodyPr/>
          <a:lstStyle>
            <a:lvl1pPr>
              <a:defRPr/>
            </a:lvl1pPr>
          </a:lstStyle>
          <a:p>
            <a:pPr>
              <a:defRPr/>
            </a:pPr>
            <a:endParaRPr lang="el-GR"/>
          </a:p>
        </p:txBody>
      </p:sp>
      <p:sp>
        <p:nvSpPr>
          <p:cNvPr id="6"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7" name="Rectangle 9"/>
          <p:cNvSpPr>
            <a:spLocks noGrp="1" noChangeArrowheads="1"/>
          </p:cNvSpPr>
          <p:nvPr>
            <p:ph type="sldNum" sz="quarter" idx="12"/>
          </p:nvPr>
        </p:nvSpPr>
        <p:spPr>
          <a:ln/>
        </p:spPr>
        <p:txBody>
          <a:bodyPr/>
          <a:lstStyle>
            <a:lvl1pPr>
              <a:defRPr/>
            </a:lvl1pPr>
          </a:lstStyle>
          <a:p>
            <a:pPr>
              <a:defRPr/>
            </a:pPr>
            <a:fld id="{CE092216-7F6B-46E0-84A6-607C848D0F7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7"/>
          <p:cNvSpPr>
            <a:spLocks noGrp="1" noChangeArrowheads="1"/>
          </p:cNvSpPr>
          <p:nvPr>
            <p:ph type="dt" sz="half" idx="10"/>
          </p:nvPr>
        </p:nvSpPr>
        <p:spPr>
          <a:ln/>
        </p:spPr>
        <p:txBody>
          <a:bodyPr/>
          <a:lstStyle>
            <a:lvl1pPr>
              <a:defRPr/>
            </a:lvl1pPr>
          </a:lstStyle>
          <a:p>
            <a:pPr>
              <a:defRPr/>
            </a:pPr>
            <a:endParaRPr lang="el-GR"/>
          </a:p>
        </p:txBody>
      </p:sp>
      <p:sp>
        <p:nvSpPr>
          <p:cNvPr id="6" name="Rectangle 8"/>
          <p:cNvSpPr>
            <a:spLocks noGrp="1" noChangeArrowheads="1"/>
          </p:cNvSpPr>
          <p:nvPr>
            <p:ph type="ftr" sz="quarter" idx="11"/>
          </p:nvPr>
        </p:nvSpPr>
        <p:spPr>
          <a:ln/>
        </p:spPr>
        <p:txBody>
          <a:bodyPr/>
          <a:lstStyle>
            <a:lvl1pPr>
              <a:defRPr/>
            </a:lvl1pPr>
          </a:lstStyle>
          <a:p>
            <a:pPr>
              <a:defRPr/>
            </a:pPr>
            <a:r>
              <a:rPr lang="el-GR"/>
              <a:t>ΤΕΙ ΑΘΗΝΑΣ ΝΟΣΗΛΕΥΤΙΚΗ Β'</a:t>
            </a:r>
          </a:p>
        </p:txBody>
      </p:sp>
      <p:sp>
        <p:nvSpPr>
          <p:cNvPr id="7" name="Rectangle 9"/>
          <p:cNvSpPr>
            <a:spLocks noGrp="1" noChangeArrowheads="1"/>
          </p:cNvSpPr>
          <p:nvPr>
            <p:ph type="sldNum" sz="quarter" idx="12"/>
          </p:nvPr>
        </p:nvSpPr>
        <p:spPr>
          <a:ln/>
        </p:spPr>
        <p:txBody>
          <a:bodyPr/>
          <a:lstStyle>
            <a:lvl1pPr>
              <a:defRPr/>
            </a:lvl1pPr>
          </a:lstStyle>
          <a:p>
            <a:pPr>
              <a:defRPr/>
            </a:pPr>
            <a:fld id="{F95035B3-B845-4488-BAF5-2B7664C302E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655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GB"/>
            </a:p>
          </p:txBody>
        </p:sp>
        <p:sp>
          <p:nvSpPr>
            <p:cNvPr id="655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a:p>
          </p:txBody>
        </p:sp>
      </p:grpSp>
      <p:sp>
        <p:nvSpPr>
          <p:cNvPr id="655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655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FFFFFF"/>
                  </a:outerShdw>
                </a:effectLst>
              </a:defRPr>
            </a:lvl1pPr>
          </a:lstStyle>
          <a:p>
            <a:pPr>
              <a:defRPr/>
            </a:pPr>
            <a:endParaRPr lang="el-GR"/>
          </a:p>
        </p:txBody>
      </p:sp>
      <p:sp>
        <p:nvSpPr>
          <p:cNvPr id="655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FFFFFF"/>
                  </a:outerShdw>
                </a:effectLst>
              </a:defRPr>
            </a:lvl1pPr>
          </a:lstStyle>
          <a:p>
            <a:pPr>
              <a:defRPr/>
            </a:pPr>
            <a:r>
              <a:rPr lang="el-GR"/>
              <a:t>ΤΕΙ ΑΘΗΝΑΣ ΝΟΣΗΛΕΥΤΙΚΗ Β'</a:t>
            </a:r>
          </a:p>
        </p:txBody>
      </p:sp>
      <p:sp>
        <p:nvSpPr>
          <p:cNvPr id="655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pPr>
              <a:defRPr/>
            </a:pPr>
            <a:fld id="{4732723B-FD7F-4D13-9BBC-E8B2C04E318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35"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Percutaneous%20tracheostomy%20Rhino.fl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diasolinosi%203D%20animation.fl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wmf"/></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wmf"/><Relationship Id="rId1" Type="http://schemas.openxmlformats.org/officeDocument/2006/relationships/slideLayout" Target="../slideLayouts/slideLayout14.xml"/><Relationship Id="rId4" Type="http://schemas.openxmlformats.org/officeDocument/2006/relationships/image" Target="../media/image6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69.wmf"/><Relationship Id="rId5" Type="http://schemas.openxmlformats.org/officeDocument/2006/relationships/image" Target="../media/image68.jpe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4.xml"/><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jpeg"/><Relationship Id="rId1" Type="http://schemas.openxmlformats.org/officeDocument/2006/relationships/slideLayout" Target="../slideLayouts/slideLayout14.xml"/><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831850" y="1052513"/>
            <a:ext cx="7772400" cy="1736725"/>
          </a:xfrm>
        </p:spPr>
        <p:txBody>
          <a:bodyPr/>
          <a:lstStyle/>
          <a:p>
            <a:pPr eaLnBrk="1" hangingPunct="1">
              <a:defRPr/>
            </a:pPr>
            <a:r>
              <a:rPr lang="el-GR" sz="3600" smtClean="0">
                <a:solidFill>
                  <a:schemeClr val="hlink"/>
                </a:solidFill>
                <a:effectLst>
                  <a:outerShdw blurRad="38100" dist="38100" dir="2700000" algn="tl">
                    <a:srgbClr val="000000"/>
                  </a:outerShdw>
                </a:effectLst>
              </a:rPr>
              <a:t>Φροντίδα ασθενή με τραχειοσωλήνα και αναρρόφηση βρογχικών εκκρίσεων</a:t>
            </a:r>
            <a:r>
              <a:rPr lang="el-GR" sz="4800" smtClean="0"/>
              <a:t> </a:t>
            </a:r>
          </a:p>
        </p:txBody>
      </p:sp>
      <p:sp>
        <p:nvSpPr>
          <p:cNvPr id="137219" name="Rectangle 3"/>
          <p:cNvSpPr>
            <a:spLocks noGrp="1" noChangeArrowheads="1"/>
          </p:cNvSpPr>
          <p:nvPr>
            <p:ph type="subTitle" idx="1"/>
          </p:nvPr>
        </p:nvSpPr>
        <p:spPr>
          <a:xfrm>
            <a:off x="1403350" y="3886200"/>
            <a:ext cx="6400800" cy="1752600"/>
          </a:xfrm>
        </p:spPr>
        <p:txBody>
          <a:bodyPr/>
          <a:lstStyle/>
          <a:p>
            <a:pPr eaLnBrk="1" hangingPunct="1">
              <a:lnSpc>
                <a:spcPct val="80000"/>
              </a:lnSpc>
              <a:defRPr/>
            </a:pPr>
            <a:r>
              <a:rPr lang="el-GR" sz="2400" dirty="0" smtClean="0">
                <a:solidFill>
                  <a:srgbClr val="3333CC"/>
                </a:solidFill>
                <a:effectLst>
                  <a:outerShdw blurRad="38100" dist="38100" dir="2700000" algn="tl">
                    <a:srgbClr val="000000"/>
                  </a:outerShdw>
                </a:effectLst>
              </a:rPr>
              <a:t>Ομάδα Εργαστηρίων</a:t>
            </a:r>
            <a:endParaRPr lang="en-GB" sz="2400" dirty="0" smtClean="0">
              <a:solidFill>
                <a:srgbClr val="3333CC"/>
              </a:solidFill>
              <a:effectLst>
                <a:outerShdw blurRad="38100" dist="38100" dir="2700000" algn="tl">
                  <a:srgbClr val="000000"/>
                </a:outerShdw>
              </a:effectLst>
            </a:endParaRPr>
          </a:p>
          <a:p>
            <a:pPr eaLnBrk="1" hangingPunct="1">
              <a:lnSpc>
                <a:spcPct val="80000"/>
              </a:lnSpc>
              <a:defRPr/>
            </a:pPr>
            <a:r>
              <a:rPr lang="el-GR" sz="2400" dirty="0" smtClean="0">
                <a:solidFill>
                  <a:srgbClr val="3333CC"/>
                </a:solidFill>
                <a:effectLst>
                  <a:outerShdw blurRad="38100" dist="38100" dir="2700000" algn="tl">
                    <a:srgbClr val="000000"/>
                  </a:outerShdw>
                </a:effectLst>
              </a:rPr>
              <a:t>Σ. </a:t>
            </a:r>
            <a:r>
              <a:rPr lang="el-GR" sz="2400" dirty="0" err="1" smtClean="0">
                <a:solidFill>
                  <a:srgbClr val="3333CC"/>
                </a:solidFill>
                <a:effectLst>
                  <a:outerShdw blurRad="38100" dist="38100" dir="2700000" algn="tl">
                    <a:srgbClr val="000000"/>
                  </a:outerShdw>
                </a:effectLst>
              </a:rPr>
              <a:t>Παρισσόπουλος</a:t>
            </a:r>
            <a:r>
              <a:rPr lang="el-GR" sz="2400" dirty="0" smtClean="0">
                <a:solidFill>
                  <a:srgbClr val="3333CC"/>
                </a:solidFill>
                <a:effectLst>
                  <a:outerShdw blurRad="38100" dist="38100" dir="2700000" algn="tl">
                    <a:srgbClr val="000000"/>
                  </a:outerShdw>
                </a:effectLst>
              </a:rPr>
              <a:t>, Ο. Γκοβίνα, Α. </a:t>
            </a:r>
            <a:r>
              <a:rPr lang="el-GR" sz="2400" dirty="0" err="1" smtClean="0">
                <a:solidFill>
                  <a:srgbClr val="3333CC"/>
                </a:solidFill>
                <a:effectLst>
                  <a:outerShdw blurRad="38100" dist="38100" dir="2700000" algn="tl">
                    <a:srgbClr val="000000"/>
                  </a:outerShdw>
                </a:effectLst>
              </a:rPr>
              <a:t>Κορέλη</a:t>
            </a:r>
            <a:endParaRPr lang="el-GR" sz="2400" dirty="0" smtClean="0">
              <a:solidFill>
                <a:srgbClr val="3333CC"/>
              </a:solidFill>
              <a:effectLst>
                <a:outerShdw blurRad="38100" dist="38100" dir="2700000" algn="tl">
                  <a:srgbClr val="000000"/>
                </a:outerShdw>
              </a:effectLst>
            </a:endParaRPr>
          </a:p>
          <a:p>
            <a:pPr eaLnBrk="1" hangingPunct="1">
              <a:lnSpc>
                <a:spcPct val="80000"/>
              </a:lnSpc>
              <a:defRPr/>
            </a:pPr>
            <a:r>
              <a:rPr lang="el-GR" sz="2400" dirty="0" smtClean="0">
                <a:solidFill>
                  <a:srgbClr val="3333CC"/>
                </a:solidFill>
                <a:effectLst>
                  <a:outerShdw blurRad="38100" dist="38100" dir="2700000" algn="tl">
                    <a:srgbClr val="000000"/>
                  </a:outerShdw>
                </a:effectLst>
              </a:rPr>
              <a:t>Γ’ εξάμηνο 201</a:t>
            </a:r>
            <a:r>
              <a:rPr lang="en-GB" sz="2400" smtClean="0">
                <a:solidFill>
                  <a:srgbClr val="3333CC"/>
                </a:solidFill>
                <a:effectLst>
                  <a:outerShdw blurRad="38100" dist="38100" dir="2700000" algn="tl">
                    <a:srgbClr val="000000"/>
                  </a:outerShdw>
                </a:effectLst>
              </a:rPr>
              <a:t>1-12</a:t>
            </a:r>
            <a:endParaRPr lang="el-GR" sz="2400" dirty="0" smtClean="0">
              <a:solidFill>
                <a:srgbClr val="3333CC"/>
              </a:solidFill>
              <a:effectLst>
                <a:outerShdw blurRad="38100" dist="38100" dir="2700000" algn="tl">
                  <a:srgbClr val="000000"/>
                </a:outerShdw>
              </a:effectLst>
            </a:endParaRPr>
          </a:p>
          <a:p>
            <a:pPr eaLnBrk="1" hangingPunct="1">
              <a:lnSpc>
                <a:spcPct val="80000"/>
              </a:lnSpc>
              <a:defRPr/>
            </a:pPr>
            <a:r>
              <a:rPr lang="el-GR" sz="2400" dirty="0" smtClean="0">
                <a:solidFill>
                  <a:srgbClr val="3333CC"/>
                </a:solidFill>
                <a:effectLst>
                  <a:outerShdw blurRad="38100" dist="38100" dir="2700000" algn="tl">
                    <a:srgbClr val="000000"/>
                  </a:outerShdw>
                </a:effectLst>
              </a:rPr>
              <a:t>Νοσηλευτική Β’</a:t>
            </a:r>
          </a:p>
          <a:p>
            <a:pPr eaLnBrk="1" hangingPunct="1">
              <a:lnSpc>
                <a:spcPct val="80000"/>
              </a:lnSpc>
              <a:defRPr/>
            </a:pPr>
            <a:r>
              <a:rPr lang="el-GR" sz="2400" dirty="0" smtClean="0">
                <a:solidFill>
                  <a:srgbClr val="3333CC"/>
                </a:solidFill>
                <a:effectLst>
                  <a:outerShdw blurRad="38100" dist="38100" dir="2700000" algn="tl">
                    <a:srgbClr val="000000"/>
                  </a:outerShdw>
                </a:effectLst>
              </a:rPr>
              <a:t>ΣΕΥΠ</a:t>
            </a:r>
          </a:p>
          <a:p>
            <a:pPr eaLnBrk="1" hangingPunct="1">
              <a:lnSpc>
                <a:spcPct val="80000"/>
              </a:lnSpc>
              <a:defRPr/>
            </a:pPr>
            <a:r>
              <a:rPr lang="el-GR" sz="2400" dirty="0" smtClean="0">
                <a:solidFill>
                  <a:srgbClr val="3333CC"/>
                </a:solidFill>
                <a:effectLst>
                  <a:outerShdw blurRad="38100" dist="38100" dir="2700000" algn="tl">
                    <a:srgbClr val="000000"/>
                  </a:outerShdw>
                </a:effectLst>
              </a:rPr>
              <a:t>ΤΕΙ Αθήνας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BA88B9E3-9EB7-4437-96DB-F3DF41019191}" type="slidenum">
              <a:rPr lang="el-GR"/>
              <a:pPr>
                <a:defRPr/>
              </a:pPr>
              <a:t>10</a:t>
            </a:fld>
            <a:endParaRPr lang="el-GR"/>
          </a:p>
        </p:txBody>
      </p:sp>
      <p:sp>
        <p:nvSpPr>
          <p:cNvPr id="140290" name="Rectangle 2"/>
          <p:cNvSpPr>
            <a:spLocks noGrp="1" noChangeArrowheads="1"/>
          </p:cNvSpPr>
          <p:nvPr>
            <p:ph type="title"/>
          </p:nvPr>
        </p:nvSpPr>
        <p:spPr/>
        <p:txBody>
          <a:bodyPr/>
          <a:lstStyle/>
          <a:p>
            <a:pPr eaLnBrk="1" hangingPunct="1">
              <a:defRPr/>
            </a:pPr>
            <a:r>
              <a:rPr lang="el-GR" smtClean="0"/>
              <a:t>Τραχειοστομία – ορισμός</a:t>
            </a:r>
          </a:p>
        </p:txBody>
      </p:sp>
      <p:sp>
        <p:nvSpPr>
          <p:cNvPr id="140291" name="Rectangle 3"/>
          <p:cNvSpPr>
            <a:spLocks noGrp="1" noChangeArrowheads="1"/>
          </p:cNvSpPr>
          <p:nvPr>
            <p:ph type="body" idx="1"/>
          </p:nvPr>
        </p:nvSpPr>
        <p:spPr/>
        <p:txBody>
          <a:bodyPr/>
          <a:lstStyle/>
          <a:p>
            <a:pPr eaLnBrk="1" hangingPunct="1">
              <a:defRPr/>
            </a:pPr>
            <a:r>
              <a:rPr lang="el-GR" dirty="0" smtClean="0"/>
              <a:t>Τραχειοτομή είναι η </a:t>
            </a:r>
            <a:r>
              <a:rPr lang="el-GR" dirty="0" smtClean="0">
                <a:solidFill>
                  <a:srgbClr val="FF0000"/>
                </a:solidFill>
                <a:effectLst>
                  <a:outerShdw blurRad="38100" dist="38100" dir="2700000" algn="tl">
                    <a:srgbClr val="000000"/>
                  </a:outerShdw>
                </a:effectLst>
              </a:rPr>
              <a:t>χειρουργική</a:t>
            </a:r>
            <a:r>
              <a:rPr lang="el-GR" dirty="0" smtClean="0"/>
              <a:t> ή </a:t>
            </a:r>
            <a:r>
              <a:rPr lang="el-GR" dirty="0" err="1" smtClean="0">
                <a:solidFill>
                  <a:srgbClr val="FF0000"/>
                </a:solidFill>
                <a:effectLst>
                  <a:outerShdw blurRad="38100" dist="38100" dir="2700000" algn="tl">
                    <a:srgbClr val="000000"/>
                  </a:outerShdw>
                </a:effectLst>
              </a:rPr>
              <a:t>διαδερμική</a:t>
            </a:r>
            <a:r>
              <a:rPr lang="el-GR" dirty="0" smtClean="0"/>
              <a:t> τομή της τραχείας για να δημιουργηθεί αεραγωγός.</a:t>
            </a:r>
          </a:p>
          <a:p>
            <a:pPr eaLnBrk="1" hangingPunct="1">
              <a:defRPr/>
            </a:pPr>
            <a:r>
              <a:rPr lang="el-GR" dirty="0" err="1" smtClean="0"/>
              <a:t>Τραχειοστομία</a:t>
            </a:r>
            <a:r>
              <a:rPr lang="el-GR" dirty="0" smtClean="0"/>
              <a:t> είναι η τραχειακή </a:t>
            </a:r>
            <a:r>
              <a:rPr lang="el-GR" dirty="0" err="1" smtClean="0"/>
              <a:t>στομία</a:t>
            </a:r>
            <a:r>
              <a:rPr lang="el-GR" dirty="0" smtClean="0"/>
              <a:t> ή η οπή ως αποτέλεσμα της τραχειοτομής</a:t>
            </a:r>
          </a:p>
          <a:p>
            <a:pPr eaLnBrk="1" hangingPunct="1">
              <a:defRPr/>
            </a:pPr>
            <a:r>
              <a:rPr lang="el-GR" dirty="0" smtClean="0"/>
              <a:t>Χειρουργική ή </a:t>
            </a:r>
            <a:r>
              <a:rPr lang="el-GR" dirty="0" err="1" smtClean="0"/>
              <a:t>διαδερμική</a:t>
            </a:r>
            <a:r>
              <a:rPr lang="el-GR" dirty="0" smtClean="0"/>
              <a:t> – Διαφορές</a:t>
            </a:r>
          </a:p>
          <a:p>
            <a:pPr eaLnBrk="1" hangingPunct="1">
              <a:defRPr/>
            </a:pPr>
            <a:r>
              <a:rPr lang="el-GR" dirty="0" smtClean="0"/>
              <a:t>Προσωρινή ή μόνιμη</a:t>
            </a:r>
          </a:p>
          <a:p>
            <a:pPr algn="r" eaLnBrk="1" hangingPunct="1">
              <a:buFont typeface="Wingdings" pitchFamily="2" charset="2"/>
              <a:buNone/>
              <a:defRPr/>
            </a:pPr>
            <a:r>
              <a:rPr lang="el-GR" dirty="0" smtClean="0">
                <a:hlinkClick r:id="rId2" action="ppaction://hlinkfile"/>
              </a:rPr>
              <a:t>βίντεo διαδερμικής </a:t>
            </a:r>
            <a:r>
              <a:rPr lang="el-GR" dirty="0" err="1" smtClean="0">
                <a:hlinkClick r:id="rId2" action="ppaction://hlinkfile"/>
              </a:rPr>
              <a:t>διαδικασίας.flv</a:t>
            </a:r>
            <a:endParaRPr lang="el-GR" dirty="0" smtClean="0"/>
          </a:p>
        </p:txBody>
      </p:sp>
      <p:sp>
        <p:nvSpPr>
          <p:cNvPr id="12293" name="Text Box 4"/>
          <p:cNvSpPr txBox="1">
            <a:spLocks noChangeArrowheads="1"/>
          </p:cNvSpPr>
          <p:nvPr/>
        </p:nvSpPr>
        <p:spPr bwMode="auto">
          <a:xfrm>
            <a:off x="4284663" y="6092825"/>
            <a:ext cx="3611562" cy="457200"/>
          </a:xfrm>
          <a:prstGeom prst="rect">
            <a:avLst/>
          </a:prstGeom>
          <a:solidFill>
            <a:srgbClr val="FF0000"/>
          </a:solidFill>
          <a:ln w="9525">
            <a:noFill/>
            <a:miter lim="800000"/>
            <a:headEnd/>
            <a:tailEnd/>
          </a:ln>
        </p:spPr>
        <p:txBody>
          <a:bodyPr wrap="none">
            <a:spAutoFit/>
          </a:bodyPr>
          <a:lstStyle/>
          <a:p>
            <a:pPr algn="l"/>
            <a:r>
              <a:rPr lang="el-GR" sz="2400"/>
              <a:t>Εισαγωγή τραχειοσωλήνα</a:t>
            </a:r>
          </a:p>
        </p:txBody>
      </p:sp>
      <p:sp>
        <p:nvSpPr>
          <p:cNvPr id="12294" name="Line 5"/>
          <p:cNvSpPr>
            <a:spLocks noChangeShapeType="1"/>
          </p:cNvSpPr>
          <p:nvPr/>
        </p:nvSpPr>
        <p:spPr bwMode="auto">
          <a:xfrm>
            <a:off x="8027988" y="6237288"/>
            <a:ext cx="865187" cy="0"/>
          </a:xfrm>
          <a:prstGeom prst="line">
            <a:avLst/>
          </a:prstGeom>
          <a:noFill/>
          <a:ln w="9525">
            <a:solidFill>
              <a:schemeClr val="tx1"/>
            </a:solidFill>
            <a:round/>
            <a:headEnd/>
            <a:tailEnd type="triangle" w="med" len="med"/>
          </a:ln>
        </p:spPr>
        <p:txBody>
          <a:bodyPr/>
          <a:lstStyle/>
          <a:p>
            <a:endParaRPr lang="el-GR"/>
          </a:p>
        </p:txBody>
      </p:sp>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 Θέση αριθμού διαφάνειας"/>
          <p:cNvSpPr>
            <a:spLocks noGrp="1"/>
          </p:cNvSpPr>
          <p:nvPr>
            <p:ph type="sldNum" sz="quarter" idx="12"/>
          </p:nvPr>
        </p:nvSpPr>
        <p:spPr/>
        <p:txBody>
          <a:bodyPr/>
          <a:lstStyle/>
          <a:p>
            <a:pPr>
              <a:defRPr/>
            </a:pPr>
            <a:fld id="{BE3414A0-CA9B-49B2-9EFD-7F3376430646}" type="slidenum">
              <a:rPr lang="el-GR"/>
              <a:pPr>
                <a:defRPr/>
              </a:pPr>
              <a:t>11</a:t>
            </a:fld>
            <a:endParaRPr lang="el-GR"/>
          </a:p>
        </p:txBody>
      </p:sp>
      <p:sp>
        <p:nvSpPr>
          <p:cNvPr id="164881" name="Rectangle 17"/>
          <p:cNvSpPr>
            <a:spLocks noGrp="1" noChangeArrowheads="1"/>
          </p:cNvSpPr>
          <p:nvPr>
            <p:ph type="title" sz="quarter"/>
          </p:nvPr>
        </p:nvSpPr>
        <p:spPr/>
        <p:txBody>
          <a:bodyPr/>
          <a:lstStyle/>
          <a:p>
            <a:pPr eaLnBrk="1" hangingPunct="1">
              <a:defRPr/>
            </a:pPr>
            <a:endParaRPr lang="el-GR" smtClean="0"/>
          </a:p>
        </p:txBody>
      </p:sp>
      <p:pic>
        <p:nvPicPr>
          <p:cNvPr id="13316" name="Picture 13" descr="percutaneous4"/>
          <p:cNvPicPr>
            <a:picLocks noChangeAspect="1" noChangeArrowheads="1"/>
          </p:cNvPicPr>
          <p:nvPr>
            <p:ph sz="quarter" idx="3"/>
          </p:nvPr>
        </p:nvPicPr>
        <p:blipFill>
          <a:blip r:embed="rId2" cstate="print"/>
          <a:srcRect/>
          <a:stretch>
            <a:fillRect/>
          </a:stretch>
        </p:blipFill>
        <p:spPr>
          <a:xfrm>
            <a:off x="0" y="4724400"/>
            <a:ext cx="4427538" cy="2133600"/>
          </a:xfrm>
          <a:noFill/>
        </p:spPr>
      </p:pic>
      <p:pic>
        <p:nvPicPr>
          <p:cNvPr id="13317" name="Picture 5" descr="percutaneous2"/>
          <p:cNvPicPr>
            <a:picLocks noChangeAspect="1" noChangeArrowheads="1"/>
          </p:cNvPicPr>
          <p:nvPr/>
        </p:nvPicPr>
        <p:blipFill>
          <a:blip r:embed="rId3" cstate="print"/>
          <a:srcRect/>
          <a:stretch>
            <a:fillRect/>
          </a:stretch>
        </p:blipFill>
        <p:spPr bwMode="auto">
          <a:xfrm>
            <a:off x="4643438" y="0"/>
            <a:ext cx="4500562" cy="2276475"/>
          </a:xfrm>
          <a:prstGeom prst="rect">
            <a:avLst/>
          </a:prstGeom>
          <a:noFill/>
          <a:ln w="9525">
            <a:noFill/>
            <a:miter lim="800000"/>
            <a:headEnd/>
            <a:tailEnd/>
          </a:ln>
        </p:spPr>
      </p:pic>
      <p:pic>
        <p:nvPicPr>
          <p:cNvPr id="13318" name="Picture 6" descr="percutaneous3"/>
          <p:cNvPicPr>
            <a:picLocks noChangeAspect="1" noChangeArrowheads="1"/>
          </p:cNvPicPr>
          <p:nvPr/>
        </p:nvPicPr>
        <p:blipFill>
          <a:blip r:embed="rId4" cstate="print"/>
          <a:srcRect/>
          <a:stretch>
            <a:fillRect/>
          </a:stretch>
        </p:blipFill>
        <p:spPr bwMode="auto">
          <a:xfrm>
            <a:off x="2484438" y="2420938"/>
            <a:ext cx="4140200" cy="2232025"/>
          </a:xfrm>
          <a:prstGeom prst="rect">
            <a:avLst/>
          </a:prstGeom>
          <a:noFill/>
          <a:ln w="9525">
            <a:noFill/>
            <a:miter lim="800000"/>
            <a:headEnd/>
            <a:tailEnd/>
          </a:ln>
        </p:spPr>
      </p:pic>
      <p:pic>
        <p:nvPicPr>
          <p:cNvPr id="13319" name="Picture 16" descr="percutaneous5"/>
          <p:cNvPicPr>
            <a:picLocks noChangeAspect="1" noChangeArrowheads="1"/>
          </p:cNvPicPr>
          <p:nvPr>
            <p:ph sz="quarter" idx="4"/>
          </p:nvPr>
        </p:nvPicPr>
        <p:blipFill>
          <a:blip r:embed="rId5" cstate="print"/>
          <a:srcRect/>
          <a:stretch>
            <a:fillRect/>
          </a:stretch>
        </p:blipFill>
        <p:spPr>
          <a:xfrm>
            <a:off x="4716463" y="4724400"/>
            <a:ext cx="4427537" cy="2133600"/>
          </a:xfrm>
          <a:noFill/>
        </p:spPr>
      </p:pic>
      <p:pic>
        <p:nvPicPr>
          <p:cNvPr id="13320" name="Picture 19" descr="percutaneous1"/>
          <p:cNvPicPr>
            <a:picLocks noChangeAspect="1" noChangeArrowheads="1"/>
          </p:cNvPicPr>
          <p:nvPr/>
        </p:nvPicPr>
        <p:blipFill>
          <a:blip r:embed="rId6" cstate="print"/>
          <a:srcRect/>
          <a:stretch>
            <a:fillRect/>
          </a:stretch>
        </p:blipFill>
        <p:spPr bwMode="auto">
          <a:xfrm>
            <a:off x="0" y="0"/>
            <a:ext cx="4284663" cy="2276475"/>
          </a:xfrm>
          <a:prstGeom prst="rect">
            <a:avLst/>
          </a:prstGeom>
          <a:noFill/>
          <a:ln w="9525">
            <a:noFill/>
            <a:miter lim="800000"/>
            <a:headEnd/>
            <a:tailEnd/>
          </a:ln>
        </p:spPr>
      </p:pic>
      <p:sp>
        <p:nvSpPr>
          <p:cNvPr id="9" name="8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1B7BDEF7-3B09-4F2C-88F1-0E3215B7FE03}" type="slidenum">
              <a:rPr lang="el-GR"/>
              <a:pPr>
                <a:defRPr/>
              </a:pPr>
              <a:t>12</a:t>
            </a:fld>
            <a:endParaRPr lang="el-GR"/>
          </a:p>
        </p:txBody>
      </p:sp>
      <p:sp>
        <p:nvSpPr>
          <p:cNvPr id="142338" name="Rectangle 2"/>
          <p:cNvSpPr>
            <a:spLocks noGrp="1" noChangeArrowheads="1"/>
          </p:cNvSpPr>
          <p:nvPr>
            <p:ph type="title"/>
          </p:nvPr>
        </p:nvSpPr>
        <p:spPr/>
        <p:txBody>
          <a:bodyPr/>
          <a:lstStyle/>
          <a:p>
            <a:pPr eaLnBrk="1" hangingPunct="1">
              <a:defRPr/>
            </a:pPr>
            <a:r>
              <a:rPr lang="el-GR" sz="4000" smtClean="0">
                <a:solidFill>
                  <a:srgbClr val="FF0000"/>
                </a:solidFill>
                <a:effectLst>
                  <a:outerShdw blurRad="38100" dist="38100" dir="2700000" algn="tl">
                    <a:srgbClr val="000000"/>
                  </a:outerShdw>
                </a:effectLst>
              </a:rPr>
              <a:t>Να θυμάστε…</a:t>
            </a:r>
            <a:br>
              <a:rPr lang="el-GR" sz="4000" smtClean="0">
                <a:solidFill>
                  <a:srgbClr val="FF0000"/>
                </a:solidFill>
                <a:effectLst>
                  <a:outerShdw blurRad="38100" dist="38100" dir="2700000" algn="tl">
                    <a:srgbClr val="000000"/>
                  </a:outerShdw>
                </a:effectLst>
              </a:rPr>
            </a:br>
            <a:r>
              <a:rPr lang="el-GR" sz="4000" smtClean="0"/>
              <a:t>ο ρόλος σας ως νοσηλευτές;</a:t>
            </a:r>
          </a:p>
        </p:txBody>
      </p:sp>
      <p:sp>
        <p:nvSpPr>
          <p:cNvPr id="142339" name="Rectangle 3"/>
          <p:cNvSpPr>
            <a:spLocks noGrp="1" noChangeArrowheads="1"/>
          </p:cNvSpPr>
          <p:nvPr>
            <p:ph type="body" idx="1"/>
          </p:nvPr>
        </p:nvSpPr>
        <p:spPr>
          <a:xfrm>
            <a:off x="457200" y="1628775"/>
            <a:ext cx="8229600" cy="4752975"/>
          </a:xfrm>
        </p:spPr>
        <p:txBody>
          <a:bodyPr/>
          <a:lstStyle/>
          <a:p>
            <a:pPr eaLnBrk="1" hangingPunct="1">
              <a:lnSpc>
                <a:spcPct val="90000"/>
              </a:lnSpc>
              <a:defRPr/>
            </a:pPr>
            <a:r>
              <a:rPr lang="el-GR" sz="2200" smtClean="0"/>
              <a:t>Ο ασθενής που φέρει τραχειοσωλήνα έχει ανάγκη</a:t>
            </a:r>
          </a:p>
          <a:p>
            <a:pPr lvl="1" eaLnBrk="1" hangingPunct="1">
              <a:lnSpc>
                <a:spcPct val="90000"/>
              </a:lnSpc>
              <a:defRPr/>
            </a:pPr>
            <a:r>
              <a:rPr lang="el-GR" sz="2200" smtClean="0">
                <a:solidFill>
                  <a:srgbClr val="FF0000"/>
                </a:solidFill>
                <a:effectLst>
                  <a:outerShdw blurRad="38100" dist="38100" dir="2700000" algn="tl">
                    <a:srgbClr val="000000"/>
                  </a:outerShdw>
                </a:effectLst>
              </a:rPr>
              <a:t>συχνής νοσηλευτικής εκτίμησης</a:t>
            </a:r>
            <a:r>
              <a:rPr lang="el-GR" sz="2200" smtClean="0"/>
              <a:t> και παρακολούθησης του αναπνευστικού συστήματος (αναπνοές, δυσχέρεια, βήχας, χορήγηση Ο2, εφύγρανση Ο2, αναρρόφηση, νεφελοποιητές)</a:t>
            </a:r>
          </a:p>
          <a:p>
            <a:pPr lvl="1" eaLnBrk="1" hangingPunct="1">
              <a:lnSpc>
                <a:spcPct val="90000"/>
              </a:lnSpc>
              <a:defRPr/>
            </a:pPr>
            <a:r>
              <a:rPr lang="el-GR" sz="2200" smtClean="0"/>
              <a:t>Συχνής </a:t>
            </a:r>
            <a:r>
              <a:rPr lang="el-GR" sz="2200" smtClean="0">
                <a:solidFill>
                  <a:srgbClr val="FF0000"/>
                </a:solidFill>
                <a:effectLst>
                  <a:outerShdw blurRad="38100" dist="38100" dir="2700000" algn="tl">
                    <a:srgbClr val="000000"/>
                  </a:outerShdw>
                </a:effectLst>
              </a:rPr>
              <a:t>φροντίδας της στομίας</a:t>
            </a:r>
            <a:r>
              <a:rPr lang="el-GR" sz="2200" smtClean="0"/>
              <a:t> λόγω του κινδύνου επιπλοκών (λοίμωξη, απόφραξη)</a:t>
            </a:r>
          </a:p>
          <a:p>
            <a:pPr lvl="1" eaLnBrk="1" hangingPunct="1">
              <a:lnSpc>
                <a:spcPct val="90000"/>
              </a:lnSpc>
              <a:defRPr/>
            </a:pPr>
            <a:r>
              <a:rPr lang="el-GR" sz="2200" smtClean="0">
                <a:solidFill>
                  <a:srgbClr val="FF0000"/>
                </a:solidFill>
                <a:effectLst>
                  <a:outerShdw blurRad="38100" dist="38100" dir="2700000" algn="tl">
                    <a:srgbClr val="000000"/>
                  </a:outerShdw>
                </a:effectLst>
              </a:rPr>
              <a:t>Ψυχολογικής υποστήριξης</a:t>
            </a:r>
            <a:r>
              <a:rPr lang="el-GR" sz="2200" smtClean="0"/>
              <a:t> και χρήσης μη λεκτικών μέσων επικοινωνίας</a:t>
            </a:r>
          </a:p>
          <a:p>
            <a:pPr eaLnBrk="1" hangingPunct="1">
              <a:lnSpc>
                <a:spcPct val="90000"/>
              </a:lnSpc>
              <a:defRPr/>
            </a:pPr>
            <a:r>
              <a:rPr lang="el-GR" sz="2200" smtClean="0"/>
              <a:t>Να γίνεται </a:t>
            </a:r>
            <a:r>
              <a:rPr lang="el-GR" sz="2200" smtClean="0">
                <a:solidFill>
                  <a:srgbClr val="FF0000"/>
                </a:solidFill>
                <a:effectLst>
                  <a:outerShdw blurRad="38100" dist="38100" dir="2700000" algn="tl">
                    <a:srgbClr val="000000"/>
                  </a:outerShdw>
                </a:effectLst>
              </a:rPr>
              <a:t>έλεγχος του συστήματος αναρρόφησης</a:t>
            </a:r>
            <a:r>
              <a:rPr lang="en-GB" sz="2200" smtClean="0"/>
              <a:t> </a:t>
            </a:r>
            <a:r>
              <a:rPr lang="el-GR" sz="2200" smtClean="0"/>
              <a:t>σε κάθε βάρδια</a:t>
            </a:r>
          </a:p>
          <a:p>
            <a:pPr eaLnBrk="1" hangingPunct="1">
              <a:lnSpc>
                <a:spcPct val="90000"/>
              </a:lnSpc>
              <a:defRPr/>
            </a:pPr>
            <a:r>
              <a:rPr lang="el-GR" sz="2200" smtClean="0"/>
              <a:t>Έλεγχος σε κάθε βάρδια και </a:t>
            </a:r>
            <a:r>
              <a:rPr lang="el-GR" sz="2200" smtClean="0">
                <a:solidFill>
                  <a:srgbClr val="FF0000"/>
                </a:solidFill>
                <a:effectLst>
                  <a:outerShdw blurRad="38100" dist="38100" dir="2700000" algn="tl">
                    <a:srgbClr val="000000"/>
                  </a:outerShdw>
                </a:effectLst>
              </a:rPr>
              <a:t>διασφάλιση ύπαρξης κατάλληλου υλικού επείγουσας ανάγκης</a:t>
            </a:r>
            <a:r>
              <a:rPr lang="el-GR" sz="2200" smtClean="0"/>
              <a:t> σε σημείο προσιτό και εμφανές</a:t>
            </a:r>
          </a:p>
          <a:p>
            <a:pPr lvl="1" eaLnBrk="1" hangingPunct="1">
              <a:lnSpc>
                <a:spcPct val="90000"/>
              </a:lnSpc>
              <a:defRPr/>
            </a:pPr>
            <a:r>
              <a:rPr lang="el-GR" sz="2200" smtClean="0"/>
              <a:t>κίνδυνος μη προγραμματισμένης αποσωλήνωσης ή απόφραξης</a:t>
            </a: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3D34EB83-AE33-44B0-AD57-C38022A4C208}" type="slidenum">
              <a:rPr lang="el-GR"/>
              <a:pPr>
                <a:defRPr/>
              </a:pPr>
              <a:t>13</a:t>
            </a:fld>
            <a:endParaRPr lang="el-GR"/>
          </a:p>
        </p:txBody>
      </p:sp>
      <p:sp>
        <p:nvSpPr>
          <p:cNvPr id="201730" name="Rectangle 2"/>
          <p:cNvSpPr>
            <a:spLocks noGrp="1" noChangeArrowheads="1"/>
          </p:cNvSpPr>
          <p:nvPr>
            <p:ph type="title"/>
          </p:nvPr>
        </p:nvSpPr>
        <p:spPr/>
        <p:txBody>
          <a:bodyPr/>
          <a:lstStyle/>
          <a:p>
            <a:pPr eaLnBrk="1" hangingPunct="1">
              <a:defRPr/>
            </a:pPr>
            <a:r>
              <a:rPr lang="el-GR" smtClean="0">
                <a:solidFill>
                  <a:srgbClr val="FF0000"/>
                </a:solidFill>
                <a:effectLst>
                  <a:outerShdw blurRad="38100" dist="38100" dir="2700000" algn="tl">
                    <a:srgbClr val="000000"/>
                  </a:outerShdw>
                </a:effectLst>
              </a:rPr>
              <a:t>Επιπτώσεις της τραχειοστομίας</a:t>
            </a:r>
          </a:p>
        </p:txBody>
      </p:sp>
      <p:sp>
        <p:nvSpPr>
          <p:cNvPr id="201731" name="Rectangle 3"/>
          <p:cNvSpPr>
            <a:spLocks noGrp="1" noChangeArrowheads="1"/>
          </p:cNvSpPr>
          <p:nvPr>
            <p:ph type="body" sz="half" idx="1"/>
          </p:nvPr>
        </p:nvSpPr>
        <p:spPr>
          <a:xfrm>
            <a:off x="395288" y="1844675"/>
            <a:ext cx="5772150" cy="4495800"/>
          </a:xfrm>
        </p:spPr>
        <p:txBody>
          <a:bodyPr/>
          <a:lstStyle/>
          <a:p>
            <a:pPr eaLnBrk="1" hangingPunct="1">
              <a:lnSpc>
                <a:spcPct val="80000"/>
              </a:lnSpc>
              <a:defRPr/>
            </a:pPr>
            <a:r>
              <a:rPr lang="el-GR" sz="2200" smtClean="0"/>
              <a:t>προκαλεί σημαντικές φυσιολογικές αλλαγές στη διαδικασία της αναπνοής</a:t>
            </a:r>
          </a:p>
          <a:p>
            <a:pPr eaLnBrk="1" hangingPunct="1">
              <a:lnSpc>
                <a:spcPct val="80000"/>
              </a:lnSpc>
              <a:defRPr/>
            </a:pPr>
            <a:r>
              <a:rPr lang="el-GR" sz="2200" smtClean="0"/>
              <a:t>μειώνει το έργο της αναπνοής, καθώς μειώνει το νεκρό χώρο μεταξύ του άνω και κάτω αναπνευστικού συστήματος</a:t>
            </a:r>
          </a:p>
          <a:p>
            <a:pPr eaLnBrk="1" hangingPunct="1">
              <a:lnSpc>
                <a:spcPct val="80000"/>
              </a:lnSpc>
              <a:defRPr/>
            </a:pPr>
            <a:r>
              <a:rPr lang="el-GR" sz="2200" smtClean="0"/>
              <a:t>παρακάμπτει τις κανονικές διαδικασίες της αύξησης της θερμοκρασίας, το φιλτράρισμα και την ύγρανση που πραγματοποιείται συνήθως γίνεται στον ανώτερο αεραγωγό (Price, 2004)</a:t>
            </a:r>
          </a:p>
          <a:p>
            <a:pPr eaLnBrk="1" hangingPunct="1">
              <a:lnSpc>
                <a:spcPct val="80000"/>
              </a:lnSpc>
              <a:defRPr/>
            </a:pPr>
            <a:r>
              <a:rPr lang="el-GR" sz="2200" smtClean="0"/>
              <a:t>αποτρέπει την ομιλία, καθώς ο αέρας περνά μέσω του σωλήνα στο μπροστινό μέρος του λαιμού και όχι μέσω των φωνητικών χορδών</a:t>
            </a:r>
          </a:p>
        </p:txBody>
      </p:sp>
      <p:pic>
        <p:nvPicPr>
          <p:cNvPr id="15365" name="Picture 4" descr="education-main"/>
          <p:cNvPicPr>
            <a:picLocks noChangeAspect="1" noChangeArrowheads="1"/>
          </p:cNvPicPr>
          <p:nvPr>
            <p:ph sz="half" idx="2"/>
          </p:nvPr>
        </p:nvPicPr>
        <p:blipFill>
          <a:blip r:embed="rId2" cstate="print"/>
          <a:srcRect/>
          <a:stretch>
            <a:fillRect/>
          </a:stretch>
        </p:blipFill>
        <p:spPr>
          <a:xfrm>
            <a:off x="6084888" y="1557338"/>
            <a:ext cx="2786062" cy="4608512"/>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 Θέση αριθμού διαφάνειας"/>
          <p:cNvSpPr>
            <a:spLocks noGrp="1"/>
          </p:cNvSpPr>
          <p:nvPr>
            <p:ph type="sldNum" sz="quarter" idx="12"/>
          </p:nvPr>
        </p:nvSpPr>
        <p:spPr/>
        <p:txBody>
          <a:bodyPr/>
          <a:lstStyle/>
          <a:p>
            <a:pPr>
              <a:defRPr/>
            </a:pPr>
            <a:fld id="{CAED9063-DC8B-4DD9-AEDB-AF7C34B13401}" type="slidenum">
              <a:rPr lang="el-GR"/>
              <a:pPr>
                <a:defRPr/>
              </a:pPr>
              <a:t>14</a:t>
            </a:fld>
            <a:endParaRPr lang="el-GR"/>
          </a:p>
        </p:txBody>
      </p:sp>
      <p:sp>
        <p:nvSpPr>
          <p:cNvPr id="211970" name="Rectangle 2"/>
          <p:cNvSpPr>
            <a:spLocks noGrp="1" noChangeArrowheads="1"/>
          </p:cNvSpPr>
          <p:nvPr>
            <p:ph type="title"/>
          </p:nvPr>
        </p:nvSpPr>
        <p:spPr>
          <a:xfrm>
            <a:off x="457200" y="357188"/>
            <a:ext cx="8229600" cy="768350"/>
          </a:xfrm>
        </p:spPr>
        <p:txBody>
          <a:bodyPr/>
          <a:lstStyle/>
          <a:p>
            <a:pPr algn="l" eaLnBrk="1" hangingPunct="1">
              <a:defRPr/>
            </a:pPr>
            <a:r>
              <a:rPr lang="el-GR" dirty="0" smtClean="0"/>
              <a:t>επίσης…</a:t>
            </a:r>
          </a:p>
        </p:txBody>
      </p:sp>
      <p:sp>
        <p:nvSpPr>
          <p:cNvPr id="211971" name="Rectangle 3"/>
          <p:cNvSpPr>
            <a:spLocks noGrp="1" noChangeArrowheads="1"/>
          </p:cNvSpPr>
          <p:nvPr>
            <p:ph type="body" sz="half" idx="1"/>
          </p:nvPr>
        </p:nvSpPr>
        <p:spPr>
          <a:xfrm>
            <a:off x="395288" y="1341438"/>
            <a:ext cx="8353425" cy="4824412"/>
          </a:xfrm>
        </p:spPr>
        <p:txBody>
          <a:bodyPr/>
          <a:lstStyle/>
          <a:p>
            <a:pPr eaLnBrk="1" hangingPunct="1">
              <a:lnSpc>
                <a:spcPct val="80000"/>
              </a:lnSpc>
              <a:defRPr/>
            </a:pPr>
            <a:r>
              <a:rPr lang="el-GR" sz="2400" dirty="0" smtClean="0"/>
              <a:t>Η Αναρρόφηση είναι απαραίτητη, διότι το αντανακλαστικό  του βήχα είναι λιγότερο αποτελεσματικό</a:t>
            </a:r>
          </a:p>
          <a:p>
            <a:pPr eaLnBrk="1" hangingPunct="1">
              <a:lnSpc>
                <a:spcPct val="80000"/>
              </a:lnSpc>
              <a:defRPr/>
            </a:pPr>
            <a:r>
              <a:rPr lang="el-GR" sz="2400" dirty="0" smtClean="0"/>
              <a:t>Η </a:t>
            </a:r>
            <a:r>
              <a:rPr lang="el-GR" sz="2400" dirty="0" err="1" smtClean="0"/>
              <a:t>τραχειοστομία</a:t>
            </a:r>
            <a:r>
              <a:rPr lang="el-GR" sz="2400" dirty="0" smtClean="0"/>
              <a:t> επηρεάζει το μηχανισμό της κατάποσης (απευαισθητοποίηση του λάρυγγα και φάρυγγα και παρεμποδίζει την ανύψωση του λάρυγγα (</a:t>
            </a:r>
            <a:r>
              <a:rPr lang="el-GR" sz="2400" dirty="0" err="1" smtClean="0"/>
              <a:t>Hales</a:t>
            </a:r>
            <a:r>
              <a:rPr lang="el-GR" sz="2400" dirty="0" smtClean="0"/>
              <a:t>, 2004).</a:t>
            </a:r>
          </a:p>
          <a:p>
            <a:pPr eaLnBrk="1" hangingPunct="1">
              <a:lnSpc>
                <a:spcPct val="80000"/>
              </a:lnSpc>
              <a:defRPr/>
            </a:pPr>
            <a:r>
              <a:rPr lang="el-GR" sz="2400" dirty="0" smtClean="0"/>
              <a:t>Αν το μπαλονάκι είναι φουσκωμένο, ο ασθενής δεν μπορεί να καταπιεί, και ίσως χρειαστεί και αναρρόφηση στόματος με καθετήρα </a:t>
            </a:r>
            <a:r>
              <a:rPr lang="el-GR" sz="2400" dirty="0" err="1" smtClean="0"/>
              <a:t>yanker</a:t>
            </a:r>
            <a:r>
              <a:rPr lang="el-GR" sz="2400" dirty="0" smtClean="0"/>
              <a:t>, καθώς και τραχειακή αναρρόφηση.</a:t>
            </a:r>
          </a:p>
          <a:p>
            <a:pPr eaLnBrk="1" hangingPunct="1">
              <a:lnSpc>
                <a:spcPct val="80000"/>
              </a:lnSpc>
              <a:defRPr/>
            </a:pPr>
            <a:r>
              <a:rPr lang="el-GR" sz="2400" dirty="0" smtClean="0"/>
              <a:t>Ο σωλήνας </a:t>
            </a:r>
            <a:r>
              <a:rPr lang="el-GR" sz="2400" dirty="0" err="1" smtClean="0"/>
              <a:t>τραχειοστομίας</a:t>
            </a:r>
            <a:r>
              <a:rPr lang="el-GR" sz="2400" dirty="0" smtClean="0"/>
              <a:t> μπορεί να προκαλέσει ερεθισμό, προκαλώντας αυξημένη παραγωγή πτυέλων</a:t>
            </a:r>
          </a:p>
          <a:p>
            <a:pPr eaLnBrk="1" hangingPunct="1">
              <a:lnSpc>
                <a:spcPct val="80000"/>
              </a:lnSpc>
              <a:defRPr/>
            </a:pPr>
            <a:r>
              <a:rPr lang="el-GR" sz="2400" dirty="0" smtClean="0">
                <a:solidFill>
                  <a:srgbClr val="FF0000"/>
                </a:solidFill>
                <a:effectLst>
                  <a:outerShdw blurRad="38100" dist="38100" dir="2700000" algn="tl">
                    <a:srgbClr val="000000"/>
                  </a:outerShdw>
                </a:effectLst>
              </a:rPr>
              <a:t>Οι ασθενείς με </a:t>
            </a:r>
            <a:r>
              <a:rPr lang="el-GR" sz="2400" dirty="0" err="1" smtClean="0">
                <a:solidFill>
                  <a:srgbClr val="FF0000"/>
                </a:solidFill>
                <a:effectLst>
                  <a:outerShdw blurRad="38100" dist="38100" dir="2700000" algn="tl">
                    <a:srgbClr val="000000"/>
                  </a:outerShdw>
                </a:effectLst>
              </a:rPr>
              <a:t>τραχειοστομία</a:t>
            </a:r>
            <a:r>
              <a:rPr lang="el-GR" sz="2400" dirty="0" smtClean="0">
                <a:solidFill>
                  <a:srgbClr val="FF0000"/>
                </a:solidFill>
                <a:effectLst>
                  <a:outerShdw blurRad="38100" dist="38100" dir="2700000" algn="tl">
                    <a:srgbClr val="000000"/>
                  </a:outerShdw>
                </a:effectLst>
              </a:rPr>
              <a:t> είναι πιθανό να είναι ανήσυχοι, φοβούνται για τη βατότητα του σωλήνα τους και αποζητούν ευαισθησία, εμπειρία και σχέση εμπιστοσύνης από τους νοσηλευτές τους (</a:t>
            </a:r>
            <a:r>
              <a:rPr lang="el-GR" sz="2400" dirty="0" err="1" smtClean="0">
                <a:solidFill>
                  <a:srgbClr val="FF0000"/>
                </a:solidFill>
                <a:effectLst>
                  <a:outerShdw blurRad="38100" dist="38100" dir="2700000" algn="tl">
                    <a:srgbClr val="000000"/>
                  </a:outerShdw>
                </a:effectLst>
              </a:rPr>
              <a:t>Griffiths</a:t>
            </a:r>
            <a:r>
              <a:rPr lang="el-GR" sz="2400" dirty="0" smtClean="0">
                <a:solidFill>
                  <a:srgbClr val="FF0000"/>
                </a:solidFill>
                <a:effectLst>
                  <a:outerShdw blurRad="38100" dist="38100" dir="2700000" algn="tl">
                    <a:srgbClr val="000000"/>
                  </a:outerShdw>
                </a:effectLst>
              </a:rPr>
              <a:t> και </a:t>
            </a:r>
            <a:r>
              <a:rPr lang="el-GR" sz="2400" dirty="0" err="1" smtClean="0">
                <a:solidFill>
                  <a:srgbClr val="FF0000"/>
                </a:solidFill>
                <a:effectLst>
                  <a:outerShdw blurRad="38100" dist="38100" dir="2700000" algn="tl">
                    <a:srgbClr val="000000"/>
                  </a:outerShdw>
                </a:effectLst>
              </a:rPr>
              <a:t>Jones</a:t>
            </a:r>
            <a:r>
              <a:rPr lang="el-GR" sz="2400" dirty="0" smtClean="0">
                <a:solidFill>
                  <a:srgbClr val="FF0000"/>
                </a:solidFill>
                <a:effectLst>
                  <a:outerShdw blurRad="38100" dist="38100" dir="2700000" algn="tl">
                    <a:srgbClr val="000000"/>
                  </a:outerShdw>
                </a:effectLst>
              </a:rPr>
              <a:t>, 2002)</a:t>
            </a: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 Θέση αριθμού διαφάνειας"/>
          <p:cNvSpPr>
            <a:spLocks noGrp="1"/>
          </p:cNvSpPr>
          <p:nvPr>
            <p:ph type="sldNum" sz="quarter" idx="12"/>
          </p:nvPr>
        </p:nvSpPr>
        <p:spPr/>
        <p:txBody>
          <a:bodyPr/>
          <a:lstStyle/>
          <a:p>
            <a:pPr>
              <a:defRPr/>
            </a:pPr>
            <a:fld id="{52DBE29C-4FDF-4321-B413-EA9EBBCD5063}" type="slidenum">
              <a:rPr lang="el-GR"/>
              <a:pPr>
                <a:defRPr/>
              </a:pPr>
              <a:t>15</a:t>
            </a:fld>
            <a:endParaRPr lang="el-GR"/>
          </a:p>
        </p:txBody>
      </p:sp>
      <p:sp>
        <p:nvSpPr>
          <p:cNvPr id="185348" name="Rectangle 4"/>
          <p:cNvSpPr>
            <a:spLocks noGrp="1" noChangeArrowheads="1"/>
          </p:cNvSpPr>
          <p:nvPr>
            <p:ph type="title"/>
          </p:nvPr>
        </p:nvSpPr>
        <p:spPr/>
        <p:txBody>
          <a:bodyPr/>
          <a:lstStyle/>
          <a:p>
            <a:pPr eaLnBrk="1" hangingPunct="1">
              <a:defRPr/>
            </a:pPr>
            <a:r>
              <a:rPr lang="el-GR" smtClean="0"/>
              <a:t>Τύποι τραχειοσωλήνων</a:t>
            </a:r>
          </a:p>
        </p:txBody>
      </p:sp>
      <p:sp>
        <p:nvSpPr>
          <p:cNvPr id="185349" name="Rectangle 5"/>
          <p:cNvSpPr>
            <a:spLocks noGrp="1" noChangeArrowheads="1"/>
          </p:cNvSpPr>
          <p:nvPr>
            <p:ph type="body" sz="half" idx="1"/>
          </p:nvPr>
        </p:nvSpPr>
        <p:spPr>
          <a:xfrm>
            <a:off x="317500" y="1412875"/>
            <a:ext cx="4038600" cy="2879725"/>
          </a:xfrm>
        </p:spPr>
        <p:txBody>
          <a:bodyPr/>
          <a:lstStyle/>
          <a:p>
            <a:pPr eaLnBrk="1" hangingPunct="1">
              <a:defRPr/>
            </a:pPr>
            <a:r>
              <a:rPr lang="el-GR" sz="2400" smtClean="0">
                <a:solidFill>
                  <a:srgbClr val="FF0000"/>
                </a:solidFill>
                <a:effectLst>
                  <a:outerShdw blurRad="38100" dist="38100" dir="2700000" algn="tl">
                    <a:srgbClr val="000000"/>
                  </a:outerShdw>
                </a:effectLst>
              </a:rPr>
              <a:t>Μονού αυλού </a:t>
            </a:r>
            <a:r>
              <a:rPr lang="el-GR" sz="2400" smtClean="0"/>
              <a:t>(βραχεία χρήση)</a:t>
            </a:r>
          </a:p>
          <a:p>
            <a:pPr eaLnBrk="1" hangingPunct="1">
              <a:defRPr/>
            </a:pPr>
            <a:r>
              <a:rPr lang="el-GR" sz="2400" smtClean="0">
                <a:solidFill>
                  <a:srgbClr val="FF0000"/>
                </a:solidFill>
                <a:effectLst>
                  <a:outerShdw blurRad="38100" dist="38100" dir="2700000" algn="tl">
                    <a:srgbClr val="000000"/>
                  </a:outerShdw>
                </a:effectLst>
              </a:rPr>
              <a:t>χωρίς μπαλονάκι</a:t>
            </a:r>
          </a:p>
          <a:p>
            <a:pPr eaLnBrk="1" hangingPunct="1">
              <a:defRPr/>
            </a:pPr>
            <a:r>
              <a:rPr lang="el-GR" sz="2400" smtClean="0">
                <a:solidFill>
                  <a:srgbClr val="FF0000"/>
                </a:solidFill>
                <a:effectLst>
                  <a:outerShdw blurRad="38100" dist="38100" dir="2700000" algn="tl">
                    <a:srgbClr val="000000"/>
                  </a:outerShdw>
                </a:effectLst>
              </a:rPr>
              <a:t>Χωρίς οπή </a:t>
            </a:r>
            <a:r>
              <a:rPr lang="el-GR" sz="2400" smtClean="0"/>
              <a:t>(αναρρόφηση)</a:t>
            </a:r>
          </a:p>
          <a:p>
            <a:pPr eaLnBrk="1" hangingPunct="1">
              <a:defRPr/>
            </a:pPr>
            <a:r>
              <a:rPr lang="en-GB" sz="2400" smtClean="0"/>
              <a:t>PVC, </a:t>
            </a:r>
            <a:r>
              <a:rPr lang="el-GR" sz="2400" smtClean="0"/>
              <a:t>σιλικόνη</a:t>
            </a:r>
            <a:r>
              <a:rPr lang="en-GB" sz="2400" smtClean="0"/>
              <a:t>, </a:t>
            </a:r>
            <a:r>
              <a:rPr lang="el-GR" sz="2400" smtClean="0"/>
              <a:t>μεταλλικός</a:t>
            </a:r>
          </a:p>
          <a:p>
            <a:pPr eaLnBrk="1" hangingPunct="1">
              <a:defRPr/>
            </a:pPr>
            <a:r>
              <a:rPr lang="el-GR" sz="2400" smtClean="0">
                <a:solidFill>
                  <a:srgbClr val="FF0000"/>
                </a:solidFill>
                <a:effectLst>
                  <a:outerShdw blurRad="38100" dist="38100" dir="2700000" algn="tl">
                    <a:srgbClr val="000000"/>
                  </a:outerShdw>
                </a:effectLst>
              </a:rPr>
              <a:t>Μεγέθη </a:t>
            </a:r>
            <a:r>
              <a:rPr lang="el-GR" sz="2400" smtClean="0"/>
              <a:t>7.5, 8.0, 8.5, 9.0 (εσωτερική διάμετρος σε </a:t>
            </a:r>
            <a:r>
              <a:rPr lang="en-GB" sz="2400" smtClean="0"/>
              <a:t>mm</a:t>
            </a:r>
            <a:r>
              <a:rPr lang="el-GR" sz="2400" smtClean="0"/>
              <a:t>)</a:t>
            </a:r>
          </a:p>
          <a:p>
            <a:pPr eaLnBrk="1" hangingPunct="1">
              <a:buFont typeface="Wingdings" pitchFamily="2" charset="2"/>
              <a:buNone/>
              <a:defRPr/>
            </a:pPr>
            <a:endParaRPr lang="el-GR" sz="2400" smtClean="0"/>
          </a:p>
        </p:txBody>
      </p:sp>
      <p:sp>
        <p:nvSpPr>
          <p:cNvPr id="185350" name="Rectangle 6"/>
          <p:cNvSpPr>
            <a:spLocks noGrp="1" noChangeArrowheads="1"/>
          </p:cNvSpPr>
          <p:nvPr>
            <p:ph type="body" sz="half" idx="2"/>
          </p:nvPr>
        </p:nvSpPr>
        <p:spPr>
          <a:xfrm>
            <a:off x="4997450" y="1341438"/>
            <a:ext cx="4038600" cy="2663825"/>
          </a:xfrm>
        </p:spPr>
        <p:txBody>
          <a:bodyPr/>
          <a:lstStyle/>
          <a:p>
            <a:pPr eaLnBrk="1" hangingPunct="1">
              <a:defRPr/>
            </a:pPr>
            <a:r>
              <a:rPr lang="el-GR" sz="2400" smtClean="0">
                <a:solidFill>
                  <a:srgbClr val="FF0000"/>
                </a:solidFill>
                <a:effectLst>
                  <a:outerShdw blurRad="38100" dist="38100" dir="2700000" algn="tl">
                    <a:srgbClr val="000000"/>
                  </a:outerShdw>
                </a:effectLst>
              </a:rPr>
              <a:t>Διπλού αυλού (</a:t>
            </a:r>
            <a:r>
              <a:rPr lang="el-GR" sz="2400" smtClean="0"/>
              <a:t>απογαλακτισμός από τον αναπνευστ’ήρα)</a:t>
            </a:r>
          </a:p>
          <a:p>
            <a:pPr eaLnBrk="1" hangingPunct="1">
              <a:defRPr/>
            </a:pPr>
            <a:r>
              <a:rPr lang="el-GR" sz="2400" smtClean="0">
                <a:solidFill>
                  <a:srgbClr val="FF0000"/>
                </a:solidFill>
                <a:effectLst>
                  <a:outerShdw blurRad="38100" dist="38100" dir="2700000" algn="tl">
                    <a:srgbClr val="000000"/>
                  </a:outerShdw>
                </a:effectLst>
              </a:rPr>
              <a:t>με μπαλονάκι </a:t>
            </a:r>
            <a:r>
              <a:rPr lang="el-GR" sz="2400" smtClean="0"/>
              <a:t>(μηχανικός αερισμός)</a:t>
            </a:r>
          </a:p>
          <a:p>
            <a:pPr eaLnBrk="1" hangingPunct="1">
              <a:defRPr/>
            </a:pPr>
            <a:r>
              <a:rPr lang="el-GR" sz="2400" smtClean="0">
                <a:solidFill>
                  <a:srgbClr val="FF0000"/>
                </a:solidFill>
                <a:effectLst>
                  <a:outerShdw blurRad="38100" dist="38100" dir="2700000" algn="tl">
                    <a:srgbClr val="000000"/>
                  </a:outerShdw>
                </a:effectLst>
              </a:rPr>
              <a:t>Με οπή</a:t>
            </a:r>
            <a:r>
              <a:rPr lang="el-GR" sz="2400" smtClean="0"/>
              <a:t> (ομιλία)</a:t>
            </a:r>
          </a:p>
        </p:txBody>
      </p:sp>
      <p:sp>
        <p:nvSpPr>
          <p:cNvPr id="185351" name="Rectangle 7"/>
          <p:cNvSpPr>
            <a:spLocks noChangeArrowheads="1"/>
          </p:cNvSpPr>
          <p:nvPr/>
        </p:nvSpPr>
        <p:spPr bwMode="auto">
          <a:xfrm>
            <a:off x="2338388" y="4652963"/>
            <a:ext cx="6265862" cy="1366837"/>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Char char="n"/>
              <a:defRPr/>
            </a:pPr>
            <a:r>
              <a:rPr lang="el-GR" sz="2400">
                <a:solidFill>
                  <a:srgbClr val="FF0000"/>
                </a:solidFill>
                <a:effectLst>
                  <a:outerShdw blurRad="38100" dist="38100" dir="2700000" algn="tl">
                    <a:srgbClr val="000000"/>
                  </a:outerShdw>
                </a:effectLst>
              </a:rPr>
              <a:t>Μίνι τραχειοσωλήνας (εκκρίσεις)</a:t>
            </a:r>
          </a:p>
          <a:p>
            <a:pPr marL="342900" indent="-342900" algn="l">
              <a:spcBef>
                <a:spcPct val="20000"/>
              </a:spcBef>
              <a:buClr>
                <a:schemeClr val="hlink"/>
              </a:buClr>
              <a:buSzPct val="80000"/>
              <a:buFont typeface="Wingdings" pitchFamily="2" charset="2"/>
              <a:buChar char="n"/>
              <a:defRPr/>
            </a:pPr>
            <a:r>
              <a:rPr lang="el-GR" sz="2400">
                <a:effectLst>
                  <a:outerShdw blurRad="38100" dist="38100" dir="2700000" algn="tl">
                    <a:srgbClr val="FFFFFF"/>
                  </a:outerShdw>
                </a:effectLst>
              </a:rPr>
              <a:t>Μεταλλικός</a:t>
            </a:r>
          </a:p>
          <a:p>
            <a:pPr marL="342900" indent="-342900" algn="l">
              <a:spcBef>
                <a:spcPct val="20000"/>
              </a:spcBef>
              <a:buClr>
                <a:schemeClr val="hlink"/>
              </a:buClr>
              <a:buSzPct val="80000"/>
              <a:buFont typeface="Wingdings" pitchFamily="2" charset="2"/>
              <a:buChar char="n"/>
              <a:defRPr/>
            </a:pPr>
            <a:r>
              <a:rPr lang="el-GR" sz="2400">
                <a:effectLst>
                  <a:outerShdw blurRad="38100" dist="38100" dir="2700000" algn="tl">
                    <a:srgbClr val="FFFFFF"/>
                  </a:outerShdw>
                </a:effectLst>
              </a:rPr>
              <a:t>Με ειδική ενίσχυση</a:t>
            </a:r>
            <a:r>
              <a:rPr lang="en-GB" sz="2400">
                <a:effectLst>
                  <a:outerShdw blurRad="38100" dist="38100" dir="2700000" algn="tl">
                    <a:srgbClr val="FFFFFF"/>
                  </a:outerShdw>
                </a:effectLst>
              </a:rPr>
              <a:t> (reinforced), </a:t>
            </a:r>
            <a:r>
              <a:rPr lang="el-GR" sz="2400">
                <a:effectLst>
                  <a:outerShdw blurRad="38100" dist="38100" dir="2700000" algn="tl">
                    <a:srgbClr val="FFFFFF"/>
                  </a:outerShdw>
                </a:effectLst>
              </a:rPr>
              <a:t>και</a:t>
            </a:r>
            <a:endParaRPr lang="en-GB" sz="2400">
              <a:effectLst>
                <a:outerShdw blurRad="38100" dist="38100" dir="2700000" algn="tl">
                  <a:srgbClr val="FFFFFF"/>
                </a:outerShdw>
              </a:effectLst>
            </a:endParaRPr>
          </a:p>
          <a:p>
            <a:pPr marL="342900" indent="-342900" algn="l">
              <a:spcBef>
                <a:spcPct val="20000"/>
              </a:spcBef>
              <a:buClr>
                <a:schemeClr val="hlink"/>
              </a:buClr>
              <a:buSzPct val="80000"/>
              <a:buFont typeface="Wingdings" pitchFamily="2" charset="2"/>
              <a:buChar char="n"/>
              <a:defRPr/>
            </a:pPr>
            <a:r>
              <a:rPr lang="el-GR" sz="2400">
                <a:effectLst>
                  <a:outerShdw blurRad="38100" dist="38100" dir="2700000" algn="tl">
                    <a:srgbClr val="FFFFFF"/>
                  </a:outerShdw>
                </a:effectLst>
              </a:rPr>
              <a:t>επιπλέον μήκος (</a:t>
            </a:r>
            <a:r>
              <a:rPr lang="en-GB" sz="2400">
                <a:effectLst>
                  <a:outerShdw blurRad="38100" dist="38100" dir="2700000" algn="tl">
                    <a:srgbClr val="FFFFFF"/>
                  </a:outerShdw>
                </a:effectLst>
              </a:rPr>
              <a:t>extendable</a:t>
            </a:r>
            <a:r>
              <a:rPr lang="el-GR" sz="2400">
                <a:effectLst>
                  <a:outerShdw blurRad="38100" dist="38100" dir="2700000" algn="tl">
                    <a:srgbClr val="FFFFFF"/>
                  </a:outerShdw>
                </a:effectLst>
              </a:rPr>
              <a:t>)</a:t>
            </a:r>
          </a:p>
        </p:txBody>
      </p:sp>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C309C960-6032-4671-981E-58CC27A33C25}" type="slidenum">
              <a:rPr lang="el-GR"/>
              <a:pPr>
                <a:defRPr/>
              </a:pPr>
              <a:t>16</a:t>
            </a:fld>
            <a:endParaRPr lang="el-GR"/>
          </a:p>
        </p:txBody>
      </p:sp>
      <p:sp>
        <p:nvSpPr>
          <p:cNvPr id="143371" name="Rectangle 11"/>
          <p:cNvSpPr>
            <a:spLocks noGrp="1" noChangeArrowheads="1"/>
          </p:cNvSpPr>
          <p:nvPr>
            <p:ph type="title"/>
          </p:nvPr>
        </p:nvSpPr>
        <p:spPr>
          <a:xfrm>
            <a:off x="457200" y="327025"/>
            <a:ext cx="8229600" cy="725488"/>
          </a:xfrm>
        </p:spPr>
        <p:txBody>
          <a:bodyPr/>
          <a:lstStyle/>
          <a:p>
            <a:pPr eaLnBrk="1" hangingPunct="1">
              <a:defRPr/>
            </a:pPr>
            <a:r>
              <a:rPr lang="el-GR" dirty="0" err="1" smtClean="0"/>
              <a:t>Τραχειοσωλήνας</a:t>
            </a:r>
            <a:r>
              <a:rPr lang="el-GR" dirty="0" smtClean="0"/>
              <a:t> </a:t>
            </a:r>
            <a:r>
              <a:rPr lang="el-GR" dirty="0" smtClean="0">
                <a:solidFill>
                  <a:srgbClr val="FF0000"/>
                </a:solidFill>
                <a:effectLst>
                  <a:outerShdw blurRad="38100" dist="38100" dir="2700000" algn="tl">
                    <a:srgbClr val="000000"/>
                  </a:outerShdw>
                </a:effectLst>
              </a:rPr>
              <a:t>μονού</a:t>
            </a:r>
            <a:r>
              <a:rPr lang="el-GR" dirty="0" smtClean="0"/>
              <a:t> αυλού</a:t>
            </a:r>
          </a:p>
        </p:txBody>
      </p:sp>
      <p:pic>
        <p:nvPicPr>
          <p:cNvPr id="18436" name="Picture 13" descr="traxeiosolinas aplou aulou"/>
          <p:cNvPicPr>
            <a:picLocks noChangeAspect="1" noChangeArrowheads="1"/>
          </p:cNvPicPr>
          <p:nvPr>
            <p:ph sz="half" idx="1"/>
          </p:nvPr>
        </p:nvPicPr>
        <p:blipFill>
          <a:blip r:embed="rId2" cstate="print"/>
          <a:srcRect/>
          <a:stretch>
            <a:fillRect/>
          </a:stretch>
        </p:blipFill>
        <p:spPr>
          <a:xfrm>
            <a:off x="0" y="1071563"/>
            <a:ext cx="5580063" cy="5786437"/>
          </a:xfrm>
          <a:noFill/>
        </p:spPr>
      </p:pic>
      <p:pic>
        <p:nvPicPr>
          <p:cNvPr id="18437" name="Picture 15" descr="portex"/>
          <p:cNvPicPr>
            <a:picLocks noChangeAspect="1" noChangeArrowheads="1"/>
          </p:cNvPicPr>
          <p:nvPr>
            <p:ph sz="half" idx="2"/>
          </p:nvPr>
        </p:nvPicPr>
        <p:blipFill>
          <a:blip r:embed="rId3" cstate="print"/>
          <a:srcRect/>
          <a:stretch>
            <a:fillRect/>
          </a:stretch>
        </p:blipFill>
        <p:spPr>
          <a:xfrm>
            <a:off x="5580063" y="1143000"/>
            <a:ext cx="3563937" cy="5715000"/>
          </a:xfrm>
          <a:noFill/>
        </p:spPr>
      </p:pic>
      <p:sp>
        <p:nvSpPr>
          <p:cNvPr id="6" name="5 - Θέση υποσέλιδου"/>
          <p:cNvSpPr>
            <a:spLocks noGrp="1"/>
          </p:cNvSpPr>
          <p:nvPr>
            <p:ph type="ftr" sz="quarter" idx="11"/>
          </p:nvPr>
        </p:nvSpPr>
        <p:spPr>
          <a:xfrm>
            <a:off x="624840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 Θέση αριθμού διαφάνειας"/>
          <p:cNvSpPr>
            <a:spLocks noGrp="1"/>
          </p:cNvSpPr>
          <p:nvPr>
            <p:ph type="sldNum" sz="quarter" idx="12"/>
          </p:nvPr>
        </p:nvSpPr>
        <p:spPr/>
        <p:txBody>
          <a:bodyPr/>
          <a:lstStyle/>
          <a:p>
            <a:pPr>
              <a:defRPr/>
            </a:pPr>
            <a:fld id="{8890A6C1-5CA3-466A-8C85-550C4A43D587}" type="slidenum">
              <a:rPr lang="el-GR"/>
              <a:pPr>
                <a:defRPr/>
              </a:pPr>
              <a:t>17</a:t>
            </a:fld>
            <a:endParaRPr lang="el-GR"/>
          </a:p>
        </p:txBody>
      </p:sp>
      <p:sp>
        <p:nvSpPr>
          <p:cNvPr id="144389" name="Rectangle 5"/>
          <p:cNvSpPr>
            <a:spLocks noGrp="1" noChangeArrowheads="1"/>
          </p:cNvSpPr>
          <p:nvPr>
            <p:ph type="title"/>
          </p:nvPr>
        </p:nvSpPr>
        <p:spPr>
          <a:xfrm>
            <a:off x="0" y="274638"/>
            <a:ext cx="9144000" cy="1143000"/>
          </a:xfrm>
        </p:spPr>
        <p:txBody>
          <a:bodyPr/>
          <a:lstStyle/>
          <a:p>
            <a:pPr eaLnBrk="1" hangingPunct="1">
              <a:defRPr/>
            </a:pPr>
            <a:r>
              <a:rPr lang="el-GR" sz="3600" dirty="0" err="1" smtClean="0"/>
              <a:t>Τραχειοσωλήνας</a:t>
            </a:r>
            <a:r>
              <a:rPr lang="el-GR" sz="3600" dirty="0" smtClean="0"/>
              <a:t> διπλού αυλού </a:t>
            </a:r>
            <a:r>
              <a:rPr lang="el-GR" sz="3600" dirty="0" smtClean="0">
                <a:solidFill>
                  <a:srgbClr val="FF0000"/>
                </a:solidFill>
                <a:effectLst>
                  <a:outerShdw blurRad="38100" dist="38100" dir="2700000" algn="tl">
                    <a:srgbClr val="000000"/>
                  </a:outerShdw>
                </a:effectLst>
              </a:rPr>
              <a:t>χωρίς</a:t>
            </a:r>
            <a:r>
              <a:rPr lang="el-GR" sz="3600" dirty="0" smtClean="0"/>
              <a:t> </a:t>
            </a:r>
            <a:r>
              <a:rPr lang="el-GR" sz="3600" dirty="0" smtClean="0">
                <a:solidFill>
                  <a:srgbClr val="FF0000"/>
                </a:solidFill>
                <a:effectLst>
                  <a:outerShdw blurRad="38100" dist="38100" dir="2700000" algn="tl">
                    <a:srgbClr val="000000"/>
                  </a:outerShdw>
                </a:effectLst>
              </a:rPr>
              <a:t>οπή</a:t>
            </a:r>
          </a:p>
        </p:txBody>
      </p:sp>
      <p:pic>
        <p:nvPicPr>
          <p:cNvPr id="19460" name="Picture 4" descr="traxeiosolinas diplou aulou xoris opi"/>
          <p:cNvPicPr>
            <a:picLocks noChangeAspect="1" noChangeArrowheads="1"/>
          </p:cNvPicPr>
          <p:nvPr>
            <p:ph sz="half" idx="1"/>
          </p:nvPr>
        </p:nvPicPr>
        <p:blipFill>
          <a:blip r:embed="rId2" cstate="print"/>
          <a:srcRect/>
          <a:stretch>
            <a:fillRect/>
          </a:stretch>
        </p:blipFill>
        <p:spPr>
          <a:xfrm>
            <a:off x="0" y="1557338"/>
            <a:ext cx="5292725" cy="5300662"/>
          </a:xfrm>
          <a:noFill/>
        </p:spPr>
      </p:pic>
      <p:pic>
        <p:nvPicPr>
          <p:cNvPr id="19461" name="Picture 7" descr="tracoe with inner"/>
          <p:cNvPicPr>
            <a:picLocks noChangeAspect="1" noChangeArrowheads="1"/>
          </p:cNvPicPr>
          <p:nvPr>
            <p:ph sz="half" idx="2"/>
          </p:nvPr>
        </p:nvPicPr>
        <p:blipFill>
          <a:blip r:embed="rId3" cstate="print"/>
          <a:srcRect/>
          <a:stretch>
            <a:fillRect/>
          </a:stretch>
        </p:blipFill>
        <p:spPr>
          <a:xfrm>
            <a:off x="5292725" y="1557338"/>
            <a:ext cx="3851275" cy="5300662"/>
          </a:xfrm>
          <a:noFill/>
        </p:spPr>
      </p:pic>
      <p:sp>
        <p:nvSpPr>
          <p:cNvPr id="19462" name="Line 9"/>
          <p:cNvSpPr>
            <a:spLocks noChangeShapeType="1"/>
          </p:cNvSpPr>
          <p:nvPr/>
        </p:nvSpPr>
        <p:spPr bwMode="auto">
          <a:xfrm flipH="1" flipV="1">
            <a:off x="8172450" y="5300663"/>
            <a:ext cx="900113" cy="649287"/>
          </a:xfrm>
          <a:prstGeom prst="line">
            <a:avLst/>
          </a:prstGeom>
          <a:noFill/>
          <a:ln w="76200">
            <a:solidFill>
              <a:srgbClr val="FFFFFF"/>
            </a:solidFill>
            <a:round/>
            <a:headEnd/>
            <a:tailEnd type="triangle" w="med" len="med"/>
          </a:ln>
        </p:spPr>
        <p:txBody>
          <a:bodyPr/>
          <a:lstStyle/>
          <a:p>
            <a:endParaRPr lang="el-GR"/>
          </a:p>
        </p:txBody>
      </p:sp>
      <p:sp>
        <p:nvSpPr>
          <p:cNvPr id="7" name="6 - Θέση υποσέλιδου"/>
          <p:cNvSpPr>
            <a:spLocks noGrp="1"/>
          </p:cNvSpPr>
          <p:nvPr>
            <p:ph type="ftr" sz="quarter" idx="11"/>
          </p:nvPr>
        </p:nvSpPr>
        <p:spPr>
          <a:xfrm>
            <a:off x="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 Θέση αριθμού διαφάνειας"/>
          <p:cNvSpPr>
            <a:spLocks noGrp="1"/>
          </p:cNvSpPr>
          <p:nvPr>
            <p:ph type="sldNum" sz="quarter" idx="12"/>
          </p:nvPr>
        </p:nvSpPr>
        <p:spPr/>
        <p:txBody>
          <a:bodyPr/>
          <a:lstStyle/>
          <a:p>
            <a:pPr>
              <a:defRPr/>
            </a:pPr>
            <a:fld id="{DB281D50-09C1-43A4-9A47-1F9E9C6089A3}" type="slidenum">
              <a:rPr lang="el-GR"/>
              <a:pPr>
                <a:defRPr/>
              </a:pPr>
              <a:t>18</a:t>
            </a:fld>
            <a:endParaRPr lang="el-GR"/>
          </a:p>
        </p:txBody>
      </p:sp>
      <p:sp>
        <p:nvSpPr>
          <p:cNvPr id="145413" name="Rectangle 5"/>
          <p:cNvSpPr>
            <a:spLocks noGrp="1" noChangeArrowheads="1"/>
          </p:cNvSpPr>
          <p:nvPr>
            <p:ph type="title"/>
          </p:nvPr>
        </p:nvSpPr>
        <p:spPr>
          <a:xfrm>
            <a:off x="457200" y="274638"/>
            <a:ext cx="6778625" cy="1143000"/>
          </a:xfrm>
        </p:spPr>
        <p:txBody>
          <a:bodyPr/>
          <a:lstStyle/>
          <a:p>
            <a:pPr eaLnBrk="1" hangingPunct="1">
              <a:defRPr/>
            </a:pPr>
            <a:r>
              <a:rPr lang="el-GR" sz="4000" smtClean="0"/>
              <a:t>Τραχειοσωλήνας διπλού αυλού </a:t>
            </a:r>
            <a:r>
              <a:rPr lang="el-GR" sz="4000" smtClean="0">
                <a:solidFill>
                  <a:srgbClr val="FF0000"/>
                </a:solidFill>
                <a:effectLst>
                  <a:outerShdw blurRad="38100" dist="38100" dir="2700000" algn="tl">
                    <a:srgbClr val="000000"/>
                  </a:outerShdw>
                </a:effectLst>
              </a:rPr>
              <a:t>με οπή</a:t>
            </a:r>
          </a:p>
        </p:txBody>
      </p:sp>
      <p:pic>
        <p:nvPicPr>
          <p:cNvPr id="20484" name="Picture 4" descr="traxeiosolinas diplou aulou  me opi"/>
          <p:cNvPicPr>
            <a:picLocks noChangeAspect="1" noChangeArrowheads="1"/>
          </p:cNvPicPr>
          <p:nvPr>
            <p:ph sz="half" idx="1"/>
          </p:nvPr>
        </p:nvPicPr>
        <p:blipFill>
          <a:blip r:embed="rId2" cstate="print"/>
          <a:srcRect/>
          <a:stretch>
            <a:fillRect/>
          </a:stretch>
        </p:blipFill>
        <p:spPr>
          <a:xfrm>
            <a:off x="0" y="1484313"/>
            <a:ext cx="4716463" cy="5373687"/>
          </a:xfrm>
          <a:noFill/>
        </p:spPr>
      </p:pic>
      <p:pic>
        <p:nvPicPr>
          <p:cNvPr id="20485" name="Picture 7" descr="fenestrated"/>
          <p:cNvPicPr>
            <a:picLocks noChangeAspect="1" noChangeArrowheads="1"/>
          </p:cNvPicPr>
          <p:nvPr>
            <p:ph sz="quarter" idx="2"/>
          </p:nvPr>
        </p:nvPicPr>
        <p:blipFill>
          <a:blip r:embed="rId3" cstate="print"/>
          <a:srcRect/>
          <a:stretch>
            <a:fillRect/>
          </a:stretch>
        </p:blipFill>
        <p:spPr>
          <a:xfrm>
            <a:off x="4716463" y="1439863"/>
            <a:ext cx="4427537" cy="5373687"/>
          </a:xfrm>
          <a:noFill/>
        </p:spPr>
      </p:pic>
      <p:pic>
        <p:nvPicPr>
          <p:cNvPr id="20486" name="Picture 9" descr="Εικόνα3"/>
          <p:cNvPicPr>
            <a:picLocks noChangeAspect="1" noChangeArrowheads="1"/>
          </p:cNvPicPr>
          <p:nvPr>
            <p:ph sz="quarter" idx="3"/>
          </p:nvPr>
        </p:nvPicPr>
        <p:blipFill>
          <a:blip r:embed="rId4" cstate="print"/>
          <a:srcRect/>
          <a:stretch>
            <a:fillRect/>
          </a:stretch>
        </p:blipFill>
        <p:spPr>
          <a:xfrm>
            <a:off x="6948488" y="0"/>
            <a:ext cx="1800225" cy="1484313"/>
          </a:xfrm>
          <a:noFill/>
        </p:spPr>
      </p:pic>
      <p:sp>
        <p:nvSpPr>
          <p:cNvPr id="20487" name="Line 11"/>
          <p:cNvSpPr>
            <a:spLocks noChangeShapeType="1"/>
          </p:cNvSpPr>
          <p:nvPr/>
        </p:nvSpPr>
        <p:spPr bwMode="auto">
          <a:xfrm>
            <a:off x="250825" y="2708275"/>
            <a:ext cx="936625" cy="649288"/>
          </a:xfrm>
          <a:prstGeom prst="line">
            <a:avLst/>
          </a:prstGeom>
          <a:noFill/>
          <a:ln w="76200">
            <a:solidFill>
              <a:srgbClr val="FFFFFF"/>
            </a:solidFill>
            <a:round/>
            <a:headEnd/>
            <a:tailEnd type="triangle" w="med" len="med"/>
          </a:ln>
        </p:spPr>
        <p:txBody>
          <a:bodyPr/>
          <a:lstStyle/>
          <a:p>
            <a:endParaRPr lang="el-GR"/>
          </a:p>
        </p:txBody>
      </p:sp>
      <p:sp>
        <p:nvSpPr>
          <p:cNvPr id="8" name="7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1052FAB-4072-4AA2-8927-556163C85005}" type="slidenum">
              <a:rPr lang="el-GR"/>
              <a:pPr>
                <a:defRPr/>
              </a:pPr>
              <a:t>19</a:t>
            </a:fld>
            <a:endParaRPr lang="el-GR"/>
          </a:p>
        </p:txBody>
      </p:sp>
      <p:sp>
        <p:nvSpPr>
          <p:cNvPr id="311301" name="Rectangle 5"/>
          <p:cNvSpPr>
            <a:spLocks noGrp="1" noChangeArrowheads="1"/>
          </p:cNvSpPr>
          <p:nvPr>
            <p:ph type="title"/>
          </p:nvPr>
        </p:nvSpPr>
        <p:spPr/>
        <p:txBody>
          <a:bodyPr/>
          <a:lstStyle/>
          <a:p>
            <a:pPr algn="l" eaLnBrk="1" hangingPunct="1">
              <a:defRPr/>
            </a:pPr>
            <a:r>
              <a:rPr lang="en-GB" smtClean="0">
                <a:solidFill>
                  <a:srgbClr val="FF0000"/>
                </a:solidFill>
                <a:effectLst>
                  <a:outerShdw blurRad="38100" dist="38100" dir="2700000" algn="tl">
                    <a:srgbClr val="000000"/>
                  </a:outerShdw>
                </a:effectLst>
              </a:rPr>
              <a:t>…</a:t>
            </a:r>
            <a:r>
              <a:rPr lang="el-GR" smtClean="0">
                <a:solidFill>
                  <a:srgbClr val="FF0000"/>
                </a:solidFill>
                <a:effectLst>
                  <a:outerShdw blurRad="38100" dist="38100" dir="2700000" algn="tl">
                    <a:srgbClr val="000000"/>
                  </a:outerShdw>
                </a:effectLst>
              </a:rPr>
              <a:t> με οπή</a:t>
            </a:r>
          </a:p>
        </p:txBody>
      </p:sp>
      <p:pic>
        <p:nvPicPr>
          <p:cNvPr id="21508" name="Picture 4" descr="Εικόνα1"/>
          <p:cNvPicPr>
            <a:picLocks noChangeAspect="1" noChangeArrowheads="1"/>
          </p:cNvPicPr>
          <p:nvPr>
            <p:ph idx="1"/>
          </p:nvPr>
        </p:nvPicPr>
        <p:blipFill>
          <a:blip r:embed="rId2" cstate="print"/>
          <a:srcRect/>
          <a:stretch>
            <a:fillRect/>
          </a:stretch>
        </p:blipFill>
        <p:spPr>
          <a:xfrm>
            <a:off x="395288" y="1600200"/>
            <a:ext cx="8280400" cy="4686300"/>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9DE5E250-F617-42C3-BB26-575D5F36FCBA}" type="slidenum">
              <a:rPr lang="el-GR"/>
              <a:pPr>
                <a:defRPr/>
              </a:pPr>
              <a:t>2</a:t>
            </a:fld>
            <a:endParaRPr lang="el-GR"/>
          </a:p>
        </p:txBody>
      </p:sp>
      <p:sp>
        <p:nvSpPr>
          <p:cNvPr id="138242" name="Rectangle 2"/>
          <p:cNvSpPr>
            <a:spLocks noGrp="1" noChangeArrowheads="1"/>
          </p:cNvSpPr>
          <p:nvPr>
            <p:ph type="title"/>
          </p:nvPr>
        </p:nvSpPr>
        <p:spPr/>
        <p:txBody>
          <a:bodyPr/>
          <a:lstStyle/>
          <a:p>
            <a:pPr eaLnBrk="1" hangingPunct="1">
              <a:defRPr/>
            </a:pPr>
            <a:r>
              <a:rPr lang="el-GR" smtClean="0"/>
              <a:t>Αντικειμενικοί σκοποί</a:t>
            </a:r>
          </a:p>
        </p:txBody>
      </p:sp>
      <p:sp>
        <p:nvSpPr>
          <p:cNvPr id="138243" name="Rectangle 3"/>
          <p:cNvSpPr>
            <a:spLocks noGrp="1" noChangeArrowheads="1"/>
          </p:cNvSpPr>
          <p:nvPr>
            <p:ph type="body" sz="half" idx="1"/>
          </p:nvPr>
        </p:nvSpPr>
        <p:spPr>
          <a:xfrm>
            <a:off x="457200" y="1600200"/>
            <a:ext cx="5770563" cy="4495800"/>
          </a:xfrm>
        </p:spPr>
        <p:txBody>
          <a:bodyPr/>
          <a:lstStyle/>
          <a:p>
            <a:pPr eaLnBrk="1" hangingPunct="1">
              <a:lnSpc>
                <a:spcPct val="90000"/>
              </a:lnSpc>
              <a:defRPr/>
            </a:pPr>
            <a:r>
              <a:rPr lang="el-GR" sz="2400" smtClean="0"/>
              <a:t>Να αναφέρετε τις ενδείξεις της τραχειοστομίας και αναρρόφησης</a:t>
            </a:r>
          </a:p>
          <a:p>
            <a:pPr eaLnBrk="1" hangingPunct="1">
              <a:lnSpc>
                <a:spcPct val="90000"/>
              </a:lnSpc>
              <a:defRPr/>
            </a:pPr>
            <a:r>
              <a:rPr lang="el-GR" sz="2400" smtClean="0"/>
              <a:t>Να αναγνωρίζετε τους διαφορετικούς τύπους τραχειοσωλήνα</a:t>
            </a:r>
          </a:p>
          <a:p>
            <a:pPr eaLnBrk="1" hangingPunct="1">
              <a:lnSpc>
                <a:spcPct val="90000"/>
              </a:lnSpc>
              <a:defRPr/>
            </a:pPr>
            <a:r>
              <a:rPr lang="el-GR" sz="2400" smtClean="0"/>
              <a:t>Να εκτελέσετε τη φροντίδα της στομίας με ασφάλεια</a:t>
            </a:r>
          </a:p>
          <a:p>
            <a:pPr eaLnBrk="1" hangingPunct="1">
              <a:lnSpc>
                <a:spcPct val="90000"/>
              </a:lnSpc>
              <a:defRPr/>
            </a:pPr>
            <a:r>
              <a:rPr lang="el-GR" sz="2400" smtClean="0"/>
              <a:t>Να εκτελέσετε την αναρρόφηση μέσω τραχειοσωλήνα με ασφάλεια</a:t>
            </a:r>
          </a:p>
          <a:p>
            <a:pPr eaLnBrk="1" hangingPunct="1">
              <a:lnSpc>
                <a:spcPct val="90000"/>
              </a:lnSpc>
              <a:defRPr/>
            </a:pPr>
            <a:r>
              <a:rPr lang="el-GR" sz="2400" smtClean="0"/>
              <a:t>Να αναφέρετε τις ενέργειες σας σε περίπτωση μη προγραμματισμένης αποσωλήνωσης του ασθενή</a:t>
            </a:r>
          </a:p>
          <a:p>
            <a:pPr eaLnBrk="1" hangingPunct="1">
              <a:lnSpc>
                <a:spcPct val="90000"/>
              </a:lnSpc>
              <a:defRPr/>
            </a:pPr>
            <a:r>
              <a:rPr lang="el-GR" sz="2400" smtClean="0"/>
              <a:t>να γνωρίζετε τους απαραίτητους ελέγχους που πρέπει να υιοθετήσετε</a:t>
            </a:r>
          </a:p>
        </p:txBody>
      </p:sp>
      <p:pic>
        <p:nvPicPr>
          <p:cNvPr id="4101" name="Picture 4" descr="SN66027640"/>
          <p:cNvPicPr>
            <a:picLocks noChangeAspect="1" noChangeArrowheads="1"/>
          </p:cNvPicPr>
          <p:nvPr>
            <p:ph sz="quarter" idx="2"/>
          </p:nvPr>
        </p:nvPicPr>
        <p:blipFill>
          <a:blip r:embed="rId2" cstate="print"/>
          <a:srcRect/>
          <a:stretch>
            <a:fillRect/>
          </a:stretch>
        </p:blipFill>
        <p:spPr>
          <a:xfrm>
            <a:off x="6877050" y="1341438"/>
            <a:ext cx="1809750" cy="1819275"/>
          </a:xfrm>
          <a:noFill/>
        </p:spPr>
      </p:pic>
      <p:pic>
        <p:nvPicPr>
          <p:cNvPr id="4102" name="Picture 6" descr="TrachCannula_small"/>
          <p:cNvPicPr>
            <a:picLocks noChangeAspect="1" noChangeArrowheads="1"/>
          </p:cNvPicPr>
          <p:nvPr>
            <p:ph sz="quarter" idx="3"/>
          </p:nvPr>
        </p:nvPicPr>
        <p:blipFill>
          <a:blip r:embed="rId3" cstate="print"/>
          <a:srcRect/>
          <a:stretch>
            <a:fillRect/>
          </a:stretch>
        </p:blipFill>
        <p:spPr>
          <a:xfrm>
            <a:off x="6372225" y="3644900"/>
            <a:ext cx="2601913" cy="2171700"/>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 Θέση αριθμού διαφάνειας"/>
          <p:cNvSpPr>
            <a:spLocks noGrp="1"/>
          </p:cNvSpPr>
          <p:nvPr>
            <p:ph type="sldNum" sz="quarter" idx="12"/>
          </p:nvPr>
        </p:nvSpPr>
        <p:spPr/>
        <p:txBody>
          <a:bodyPr/>
          <a:lstStyle/>
          <a:p>
            <a:pPr>
              <a:defRPr/>
            </a:pPr>
            <a:fld id="{EB8DC04F-9EF5-4D80-A1E9-D0BA47AB4D12}" type="slidenum">
              <a:rPr lang="el-GR"/>
              <a:pPr>
                <a:defRPr/>
              </a:pPr>
              <a:t>20</a:t>
            </a:fld>
            <a:endParaRPr lang="el-GR"/>
          </a:p>
        </p:txBody>
      </p:sp>
      <p:sp>
        <p:nvSpPr>
          <p:cNvPr id="318473" name="Rectangle 9"/>
          <p:cNvSpPr>
            <a:spLocks noGrp="1" noChangeArrowheads="1"/>
          </p:cNvSpPr>
          <p:nvPr>
            <p:ph type="title"/>
          </p:nvPr>
        </p:nvSpPr>
        <p:spPr/>
        <p:txBody>
          <a:bodyPr/>
          <a:lstStyle/>
          <a:p>
            <a:pPr algn="l" eaLnBrk="1" hangingPunct="1">
              <a:defRPr/>
            </a:pPr>
            <a:r>
              <a:rPr lang="en-GB" smtClean="0">
                <a:solidFill>
                  <a:srgbClr val="FF0000"/>
                </a:solidFill>
                <a:effectLst>
                  <a:outerShdw blurRad="38100" dist="38100" dir="2700000" algn="tl">
                    <a:srgbClr val="000000"/>
                  </a:outerShdw>
                </a:effectLst>
              </a:rPr>
              <a:t>…</a:t>
            </a:r>
            <a:r>
              <a:rPr lang="el-GR" smtClean="0">
                <a:solidFill>
                  <a:srgbClr val="FF0000"/>
                </a:solidFill>
                <a:effectLst>
                  <a:outerShdw blurRad="38100" dist="38100" dir="2700000" algn="tl">
                    <a:srgbClr val="000000"/>
                  </a:outerShdw>
                </a:effectLst>
              </a:rPr>
              <a:t> με οπή (τι να θυμάστε)</a:t>
            </a:r>
          </a:p>
        </p:txBody>
      </p:sp>
      <p:sp>
        <p:nvSpPr>
          <p:cNvPr id="318474" name="Rectangle 10"/>
          <p:cNvSpPr>
            <a:spLocks noGrp="1" noChangeArrowheads="1"/>
          </p:cNvSpPr>
          <p:nvPr>
            <p:ph type="body" sz="half" idx="1"/>
          </p:nvPr>
        </p:nvSpPr>
        <p:spPr>
          <a:xfrm>
            <a:off x="457200" y="1600200"/>
            <a:ext cx="4038600" cy="4924425"/>
          </a:xfrm>
        </p:spPr>
        <p:txBody>
          <a:bodyPr/>
          <a:lstStyle/>
          <a:p>
            <a:pPr eaLnBrk="1" hangingPunct="1">
              <a:lnSpc>
                <a:spcPct val="80000"/>
              </a:lnSpc>
              <a:defRPr/>
            </a:pPr>
            <a:r>
              <a:rPr lang="el-GR" sz="2000" smtClean="0"/>
              <a:t>Μικρής διάρκειας δοκιμασία ασθενή με σωλήνα ομιλίας (με οπή)</a:t>
            </a:r>
          </a:p>
          <a:p>
            <a:pPr eaLnBrk="1" hangingPunct="1">
              <a:lnSpc>
                <a:spcPct val="80000"/>
              </a:lnSpc>
              <a:defRPr/>
            </a:pPr>
            <a:r>
              <a:rPr lang="el-GR" sz="2000" smtClean="0"/>
              <a:t>Εκτίμηση για εισρόφηση εκκρίσεων</a:t>
            </a:r>
          </a:p>
          <a:p>
            <a:pPr eaLnBrk="1" hangingPunct="1">
              <a:lnSpc>
                <a:spcPct val="80000"/>
              </a:lnSpc>
              <a:defRPr/>
            </a:pPr>
            <a:r>
              <a:rPr lang="el-GR" sz="2000" smtClean="0"/>
              <a:t>Στενή παρακολούθηση – αρχικά δεν αποτελεί ευχάριστη εμπειρία για τον ασθενή</a:t>
            </a:r>
          </a:p>
          <a:p>
            <a:pPr eaLnBrk="1" hangingPunct="1">
              <a:lnSpc>
                <a:spcPct val="80000"/>
              </a:lnSpc>
              <a:defRPr/>
            </a:pPr>
            <a:r>
              <a:rPr lang="el-GR" sz="2000" smtClean="0"/>
              <a:t>Ξεφούσκωμα μπαλονιού (</a:t>
            </a:r>
            <a:r>
              <a:rPr lang="en-GB" sz="2000" smtClean="0"/>
              <a:t>cuff</a:t>
            </a:r>
            <a:r>
              <a:rPr lang="el-GR" sz="2000" smtClean="0"/>
              <a:t>)</a:t>
            </a:r>
          </a:p>
          <a:p>
            <a:pPr eaLnBrk="1" hangingPunct="1">
              <a:lnSpc>
                <a:spcPct val="80000"/>
              </a:lnSpc>
              <a:defRPr/>
            </a:pPr>
            <a:r>
              <a:rPr lang="el-GR" sz="2000" smtClean="0"/>
              <a:t>Προαιρετικά εφαρμογή βαλβλίδας ομιλίας (αρχικά για 15 λεπτά χ 2-3 φορές το 24ωρο)</a:t>
            </a:r>
          </a:p>
          <a:p>
            <a:pPr eaLnBrk="1" hangingPunct="1">
              <a:lnSpc>
                <a:spcPct val="80000"/>
              </a:lnSpc>
              <a:defRPr/>
            </a:pPr>
            <a:r>
              <a:rPr lang="el-GR" sz="2000" smtClean="0">
                <a:solidFill>
                  <a:srgbClr val="FF0000"/>
                </a:solidFill>
                <a:effectLst>
                  <a:outerShdw blurRad="38100" dist="38100" dir="2700000" algn="tl">
                    <a:srgbClr val="000000"/>
                  </a:outerShdw>
                </a:effectLst>
              </a:rPr>
              <a:t>ΑΝ Ο ΑΣΘΕΝΗΣ ΧΡΕΙΑΖΕΤΑΙ ΑΝΑΡΡΌΦΗΣΗ – ΠΡΕΠΕΙ ΝΑ ΕΠΑΝΑ-ΕΙΣΑΓΟΥΜΕ ΤΟΝ ΕΣΩΤΕΡΙΚΟ ΣΩΛΗΝΑ ΠΟΥ </a:t>
            </a:r>
            <a:r>
              <a:rPr lang="el-GR" sz="2400" b="1" smtClean="0">
                <a:solidFill>
                  <a:srgbClr val="FF0000"/>
                </a:solidFill>
                <a:effectLst>
                  <a:outerShdw blurRad="38100" dist="38100" dir="2700000" algn="tl">
                    <a:srgbClr val="000000"/>
                  </a:outerShdw>
                </a:effectLst>
              </a:rPr>
              <a:t>ΔΕΝ</a:t>
            </a:r>
            <a:r>
              <a:rPr lang="el-GR" sz="2000" smtClean="0">
                <a:solidFill>
                  <a:srgbClr val="FF0000"/>
                </a:solidFill>
                <a:effectLst>
                  <a:outerShdw blurRad="38100" dist="38100" dir="2700000" algn="tl">
                    <a:srgbClr val="000000"/>
                  </a:outerShdw>
                </a:effectLst>
              </a:rPr>
              <a:t> ΕΧΕΙ ΟΠΗ! </a:t>
            </a:r>
            <a:r>
              <a:rPr lang="el-GR" sz="2400" b="1" smtClean="0">
                <a:solidFill>
                  <a:srgbClr val="FF0000"/>
                </a:solidFill>
                <a:effectLst>
                  <a:outerShdw blurRad="38100" dist="38100" dir="2700000" algn="tl">
                    <a:srgbClr val="000000"/>
                  </a:outerShdw>
                </a:effectLst>
              </a:rPr>
              <a:t>Γιατί;;;</a:t>
            </a:r>
          </a:p>
        </p:txBody>
      </p:sp>
      <p:sp>
        <p:nvSpPr>
          <p:cNvPr id="318475" name="Rectangle 11"/>
          <p:cNvSpPr>
            <a:spLocks noGrp="1" noChangeArrowheads="1"/>
          </p:cNvSpPr>
          <p:nvPr>
            <p:ph type="body" sz="half" idx="2"/>
          </p:nvPr>
        </p:nvSpPr>
        <p:spPr/>
        <p:txBody>
          <a:bodyPr/>
          <a:lstStyle/>
          <a:p>
            <a:pPr eaLnBrk="1" hangingPunct="1">
              <a:lnSpc>
                <a:spcPct val="80000"/>
              </a:lnSpc>
              <a:defRPr/>
            </a:pPr>
            <a:endParaRPr lang="el-GR" sz="1800" smtClean="0"/>
          </a:p>
        </p:txBody>
      </p:sp>
      <p:pic>
        <p:nvPicPr>
          <p:cNvPr id="22534" name="Picture 4" descr="traxeiostomeia profil"/>
          <p:cNvPicPr>
            <a:picLocks noChangeAspect="1" noChangeArrowheads="1"/>
          </p:cNvPicPr>
          <p:nvPr>
            <p:ph idx="4294967295"/>
          </p:nvPr>
        </p:nvPicPr>
        <p:blipFill>
          <a:blip r:embed="rId2" cstate="print"/>
          <a:srcRect/>
          <a:stretch>
            <a:fillRect/>
          </a:stretch>
        </p:blipFill>
        <p:spPr>
          <a:xfrm>
            <a:off x="4643438" y="1341438"/>
            <a:ext cx="4427537" cy="5237162"/>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7405AC02-A7B5-4704-8EFC-79FD555870F9}" type="slidenum">
              <a:rPr lang="el-GR"/>
              <a:pPr>
                <a:defRPr/>
              </a:pPr>
              <a:t>21</a:t>
            </a:fld>
            <a:endParaRPr lang="el-GR"/>
          </a:p>
        </p:txBody>
      </p:sp>
      <p:sp>
        <p:nvSpPr>
          <p:cNvPr id="272392" name="Rectangle 8"/>
          <p:cNvSpPr>
            <a:spLocks noGrp="1" noChangeArrowheads="1"/>
          </p:cNvSpPr>
          <p:nvPr>
            <p:ph type="title"/>
          </p:nvPr>
        </p:nvSpPr>
        <p:spPr/>
        <p:txBody>
          <a:bodyPr/>
          <a:lstStyle/>
          <a:p>
            <a:pPr eaLnBrk="1" hangingPunct="1">
              <a:defRPr/>
            </a:pPr>
            <a:r>
              <a:rPr lang="el-GR" smtClean="0"/>
              <a:t>Μεταλλικός… χωρίς μπαλονάκι</a:t>
            </a:r>
          </a:p>
        </p:txBody>
      </p:sp>
      <p:pic>
        <p:nvPicPr>
          <p:cNvPr id="23556" name="Picture 4" descr="metalic tubes"/>
          <p:cNvPicPr>
            <a:picLocks noChangeAspect="1" noChangeArrowheads="1"/>
          </p:cNvPicPr>
          <p:nvPr>
            <p:ph sz="half" idx="1"/>
          </p:nvPr>
        </p:nvPicPr>
        <p:blipFill>
          <a:blip r:embed="rId2" cstate="print"/>
          <a:srcRect/>
          <a:stretch>
            <a:fillRect/>
          </a:stretch>
        </p:blipFill>
        <p:spPr>
          <a:xfrm>
            <a:off x="0" y="1412875"/>
            <a:ext cx="4211638" cy="5445125"/>
          </a:xfrm>
          <a:noFill/>
        </p:spPr>
      </p:pic>
      <p:pic>
        <p:nvPicPr>
          <p:cNvPr id="23557" name="Picture 7" descr="250o"/>
          <p:cNvPicPr>
            <a:picLocks noChangeAspect="1" noChangeArrowheads="1"/>
          </p:cNvPicPr>
          <p:nvPr>
            <p:ph sz="half" idx="2"/>
          </p:nvPr>
        </p:nvPicPr>
        <p:blipFill>
          <a:blip r:embed="rId3" cstate="print"/>
          <a:srcRect/>
          <a:stretch>
            <a:fillRect/>
          </a:stretch>
        </p:blipFill>
        <p:spPr>
          <a:xfrm>
            <a:off x="4211638" y="1412875"/>
            <a:ext cx="4932362" cy="5445125"/>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 Θέση αριθμού διαφάνειας"/>
          <p:cNvSpPr>
            <a:spLocks noGrp="1"/>
          </p:cNvSpPr>
          <p:nvPr>
            <p:ph type="sldNum" sz="quarter" idx="12"/>
          </p:nvPr>
        </p:nvSpPr>
        <p:spPr/>
        <p:txBody>
          <a:bodyPr/>
          <a:lstStyle/>
          <a:p>
            <a:pPr>
              <a:defRPr/>
            </a:pPr>
            <a:fld id="{D9F74E69-90C8-4E2D-B11F-D3CB57D4C79F}" type="slidenum">
              <a:rPr lang="el-GR"/>
              <a:pPr>
                <a:defRPr/>
              </a:pPr>
              <a:t>22</a:t>
            </a:fld>
            <a:endParaRPr lang="el-GR"/>
          </a:p>
        </p:txBody>
      </p:sp>
      <p:sp>
        <p:nvSpPr>
          <p:cNvPr id="176133" name="Rectangle 5"/>
          <p:cNvSpPr>
            <a:spLocks noGrp="1" noChangeArrowheads="1"/>
          </p:cNvSpPr>
          <p:nvPr>
            <p:ph type="title" idx="4294967295"/>
          </p:nvPr>
        </p:nvSpPr>
        <p:spPr>
          <a:xfrm>
            <a:off x="0" y="274638"/>
            <a:ext cx="8229600" cy="1143000"/>
          </a:xfrm>
        </p:spPr>
        <p:txBody>
          <a:bodyPr/>
          <a:lstStyle/>
          <a:p>
            <a:pPr eaLnBrk="1" hangingPunct="1">
              <a:defRPr/>
            </a:pPr>
            <a:r>
              <a:rPr lang="el-GR" smtClean="0">
                <a:solidFill>
                  <a:srgbClr val="FF0000"/>
                </a:solidFill>
                <a:effectLst>
                  <a:outerShdw blurRad="38100" dist="38100" dir="2700000" algn="tl">
                    <a:srgbClr val="000000"/>
                  </a:outerShdw>
                </a:effectLst>
              </a:rPr>
              <a:t>Μίνι</a:t>
            </a:r>
            <a:r>
              <a:rPr lang="el-GR" smtClean="0"/>
              <a:t> - τραχειοσωλήνας</a:t>
            </a:r>
          </a:p>
        </p:txBody>
      </p:sp>
      <p:pic>
        <p:nvPicPr>
          <p:cNvPr id="24580" name="Picture 4" descr="Εικόνα5"/>
          <p:cNvPicPr>
            <a:picLocks noChangeAspect="1" noChangeArrowheads="1"/>
          </p:cNvPicPr>
          <p:nvPr>
            <p:ph idx="4294967295"/>
          </p:nvPr>
        </p:nvPicPr>
        <p:blipFill>
          <a:blip r:embed="rId2" cstate="print"/>
          <a:srcRect/>
          <a:stretch>
            <a:fillRect/>
          </a:stretch>
        </p:blipFill>
        <p:spPr>
          <a:xfrm>
            <a:off x="0" y="1557338"/>
            <a:ext cx="9144000" cy="5300662"/>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 Θέση αριθμού διαφάνειας"/>
          <p:cNvSpPr>
            <a:spLocks noGrp="1"/>
          </p:cNvSpPr>
          <p:nvPr>
            <p:ph type="sldNum" sz="quarter" idx="12"/>
          </p:nvPr>
        </p:nvSpPr>
        <p:spPr/>
        <p:txBody>
          <a:bodyPr/>
          <a:lstStyle/>
          <a:p>
            <a:pPr>
              <a:defRPr/>
            </a:pPr>
            <a:fld id="{5E43A908-813B-4829-B786-2EC4FEBDCB30}" type="slidenum">
              <a:rPr lang="el-GR"/>
              <a:pPr>
                <a:defRPr/>
              </a:pPr>
              <a:t>23</a:t>
            </a:fld>
            <a:endParaRPr lang="el-GR"/>
          </a:p>
        </p:txBody>
      </p:sp>
      <p:pic>
        <p:nvPicPr>
          <p:cNvPr id="25603" name="Picture 3"/>
          <p:cNvPicPr>
            <a:picLocks noChangeAspect="1" noChangeArrowheads="1"/>
          </p:cNvPicPr>
          <p:nvPr>
            <p:ph sz="quarter" idx="4294967295"/>
          </p:nvPr>
        </p:nvPicPr>
        <p:blipFill>
          <a:blip r:embed="rId2" cstate="print"/>
          <a:srcRect/>
          <a:stretch>
            <a:fillRect/>
          </a:stretch>
        </p:blipFill>
        <p:spPr>
          <a:xfrm>
            <a:off x="0" y="4221163"/>
            <a:ext cx="9144000" cy="2636837"/>
          </a:xfrm>
          <a:noFill/>
        </p:spPr>
      </p:pic>
      <p:pic>
        <p:nvPicPr>
          <p:cNvPr id="25604" name="Picture 4" descr="tracheostomy ventilated"/>
          <p:cNvPicPr>
            <a:picLocks noChangeAspect="1" noChangeArrowheads="1"/>
          </p:cNvPicPr>
          <p:nvPr>
            <p:ph sz="quarter" idx="4294967295"/>
          </p:nvPr>
        </p:nvPicPr>
        <p:blipFill>
          <a:blip r:embed="rId3" cstate="print"/>
          <a:srcRect/>
          <a:stretch>
            <a:fillRect/>
          </a:stretch>
        </p:blipFill>
        <p:spPr>
          <a:xfrm>
            <a:off x="5364163" y="1196975"/>
            <a:ext cx="3779837" cy="2941638"/>
          </a:xfrm>
          <a:noFill/>
        </p:spPr>
      </p:pic>
      <p:sp>
        <p:nvSpPr>
          <p:cNvPr id="310277" name="Rectangle 5"/>
          <p:cNvSpPr>
            <a:spLocks noChangeArrowheads="1"/>
          </p:cNvSpPr>
          <p:nvPr/>
        </p:nvSpPr>
        <p:spPr bwMode="auto">
          <a:xfrm>
            <a:off x="457200" y="274638"/>
            <a:ext cx="8229600" cy="850900"/>
          </a:xfrm>
          <a:prstGeom prst="rect">
            <a:avLst/>
          </a:prstGeom>
          <a:noFill/>
          <a:ln w="9525">
            <a:noFill/>
            <a:miter lim="800000"/>
            <a:headEnd/>
            <a:tailEnd/>
          </a:ln>
          <a:effectLst/>
        </p:spPr>
        <p:txBody>
          <a:bodyPr anchor="ctr"/>
          <a:lstStyle/>
          <a:p>
            <a:pPr>
              <a:defRPr/>
            </a:pPr>
            <a:r>
              <a:rPr lang="el-GR" sz="4400">
                <a:solidFill>
                  <a:schemeClr val="tx2"/>
                </a:solidFill>
                <a:effectLst>
                  <a:outerShdw blurRad="38100" dist="38100" dir="2700000" algn="tl">
                    <a:srgbClr val="FFFFFF"/>
                  </a:outerShdw>
                </a:effectLst>
              </a:rPr>
              <a:t>Οξυγονοθεραπεία 1</a:t>
            </a:r>
          </a:p>
        </p:txBody>
      </p:sp>
      <p:pic>
        <p:nvPicPr>
          <p:cNvPr id="25606" name="Picture 9" descr="T piece trachy"/>
          <p:cNvPicPr>
            <a:picLocks noChangeAspect="1" noChangeArrowheads="1"/>
          </p:cNvPicPr>
          <p:nvPr>
            <p:ph/>
          </p:nvPr>
        </p:nvPicPr>
        <p:blipFill>
          <a:blip r:embed="rId4" cstate="print"/>
          <a:srcRect/>
          <a:stretch>
            <a:fillRect/>
          </a:stretch>
        </p:blipFill>
        <p:spPr>
          <a:xfrm>
            <a:off x="0" y="1196975"/>
            <a:ext cx="5364163" cy="3063875"/>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6F859930-4AA9-4F49-80BF-AB041DE78DA7}" type="slidenum">
              <a:rPr lang="el-GR"/>
              <a:pPr>
                <a:defRPr/>
              </a:pPr>
              <a:t>24</a:t>
            </a:fld>
            <a:endParaRPr lang="el-GR"/>
          </a:p>
        </p:txBody>
      </p:sp>
      <p:sp>
        <p:nvSpPr>
          <p:cNvPr id="313355" name="Rectangle 11"/>
          <p:cNvSpPr>
            <a:spLocks noGrp="1" noChangeArrowheads="1"/>
          </p:cNvSpPr>
          <p:nvPr>
            <p:ph type="title"/>
          </p:nvPr>
        </p:nvSpPr>
        <p:spPr/>
        <p:txBody>
          <a:bodyPr/>
          <a:lstStyle/>
          <a:p>
            <a:pPr eaLnBrk="1" hangingPunct="1">
              <a:defRPr/>
            </a:pPr>
            <a:r>
              <a:rPr lang="el-GR" smtClean="0"/>
              <a:t>Οξυγονοθεραπεία 2</a:t>
            </a:r>
          </a:p>
        </p:txBody>
      </p:sp>
      <p:pic>
        <p:nvPicPr>
          <p:cNvPr id="26628" name="Picture 4" descr="trachy mask ventouri"/>
          <p:cNvPicPr>
            <a:picLocks noChangeAspect="1" noChangeArrowheads="1"/>
          </p:cNvPicPr>
          <p:nvPr>
            <p:ph sz="half" idx="1"/>
          </p:nvPr>
        </p:nvPicPr>
        <p:blipFill>
          <a:blip r:embed="rId2" cstate="print"/>
          <a:srcRect/>
          <a:stretch>
            <a:fillRect/>
          </a:stretch>
        </p:blipFill>
        <p:spPr>
          <a:xfrm>
            <a:off x="0" y="1412875"/>
            <a:ext cx="4506913" cy="5445125"/>
          </a:xfrm>
          <a:noFill/>
        </p:spPr>
      </p:pic>
      <p:pic>
        <p:nvPicPr>
          <p:cNvPr id="26629" name="Picture 7" descr="Products_Promo_Pic-5331"/>
          <p:cNvPicPr>
            <a:picLocks noChangeAspect="1" noChangeArrowheads="1"/>
          </p:cNvPicPr>
          <p:nvPr>
            <p:ph sz="quarter" idx="2"/>
          </p:nvPr>
        </p:nvPicPr>
        <p:blipFill>
          <a:blip r:embed="rId3" cstate="print"/>
          <a:srcRect/>
          <a:stretch>
            <a:fillRect/>
          </a:stretch>
        </p:blipFill>
        <p:spPr>
          <a:xfrm>
            <a:off x="4500563" y="1412875"/>
            <a:ext cx="4643437" cy="2387600"/>
          </a:xfrm>
          <a:noFill/>
        </p:spPr>
      </p:pic>
      <p:pic>
        <p:nvPicPr>
          <p:cNvPr id="26630" name="Picture 10"/>
          <p:cNvPicPr>
            <a:picLocks noChangeAspect="1" noChangeArrowheads="1"/>
          </p:cNvPicPr>
          <p:nvPr>
            <p:ph sz="quarter" idx="3"/>
          </p:nvPr>
        </p:nvPicPr>
        <p:blipFill>
          <a:blip r:embed="rId4" cstate="print"/>
          <a:srcRect/>
          <a:stretch>
            <a:fillRect/>
          </a:stretch>
        </p:blipFill>
        <p:spPr>
          <a:xfrm>
            <a:off x="4500563" y="3789363"/>
            <a:ext cx="4643437" cy="3068637"/>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ChangeArrowheads="1"/>
          </p:cNvSpPr>
          <p:nvPr>
            <p:ph type="ctrTitle"/>
          </p:nvPr>
        </p:nvSpPr>
        <p:spPr>
          <a:xfrm>
            <a:off x="357188" y="0"/>
            <a:ext cx="7572375" cy="857250"/>
          </a:xfrm>
        </p:spPr>
        <p:txBody>
          <a:bodyPr/>
          <a:lstStyle/>
          <a:p>
            <a:pPr eaLnBrk="1" hangingPunct="1">
              <a:defRPr/>
            </a:pPr>
            <a:r>
              <a:rPr lang="el-GR" sz="4800" dirty="0" smtClean="0"/>
              <a:t>Αναρρόφηση </a:t>
            </a:r>
            <a:r>
              <a:rPr lang="el-GR" sz="4800" dirty="0" smtClean="0">
                <a:solidFill>
                  <a:srgbClr val="FF0000"/>
                </a:solidFill>
              </a:rPr>
              <a:t>ορισμός;</a:t>
            </a:r>
          </a:p>
        </p:txBody>
      </p:sp>
      <p:pic>
        <p:nvPicPr>
          <p:cNvPr id="27651" name="Picture 6" descr="rnsh_suction"/>
          <p:cNvPicPr>
            <a:picLocks noChangeAspect="1" noChangeArrowheads="1"/>
          </p:cNvPicPr>
          <p:nvPr/>
        </p:nvPicPr>
        <p:blipFill>
          <a:blip r:embed="rId2" cstate="print"/>
          <a:srcRect/>
          <a:stretch>
            <a:fillRect/>
          </a:stretch>
        </p:blipFill>
        <p:spPr bwMode="auto">
          <a:xfrm>
            <a:off x="714375" y="1071563"/>
            <a:ext cx="7858125"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7 - Θέση αριθμού διαφάνειας"/>
          <p:cNvSpPr>
            <a:spLocks noGrp="1"/>
          </p:cNvSpPr>
          <p:nvPr>
            <p:ph type="sldNum" sz="quarter" idx="12"/>
          </p:nvPr>
        </p:nvSpPr>
        <p:spPr/>
        <p:txBody>
          <a:bodyPr/>
          <a:lstStyle/>
          <a:p>
            <a:pPr>
              <a:defRPr/>
            </a:pPr>
            <a:fld id="{008E97BF-AEB2-41A2-9120-F5BADA35A158}" type="slidenum">
              <a:rPr lang="el-GR"/>
              <a:pPr>
                <a:defRPr/>
              </a:pPr>
              <a:t>26</a:t>
            </a:fld>
            <a:endParaRPr lang="el-GR"/>
          </a:p>
        </p:txBody>
      </p:sp>
      <p:sp>
        <p:nvSpPr>
          <p:cNvPr id="208898" name="Rectangle 2"/>
          <p:cNvSpPr>
            <a:spLocks noGrp="1" noChangeArrowheads="1"/>
          </p:cNvSpPr>
          <p:nvPr>
            <p:ph type="title"/>
          </p:nvPr>
        </p:nvSpPr>
        <p:spPr>
          <a:xfrm>
            <a:off x="457200" y="115888"/>
            <a:ext cx="8229600" cy="1143000"/>
          </a:xfrm>
        </p:spPr>
        <p:txBody>
          <a:bodyPr/>
          <a:lstStyle/>
          <a:p>
            <a:pPr algn="l" eaLnBrk="1" hangingPunct="1">
              <a:defRPr/>
            </a:pPr>
            <a:r>
              <a:rPr lang="el-GR" dirty="0" smtClean="0">
                <a:solidFill>
                  <a:srgbClr val="FF0000"/>
                </a:solidFill>
                <a:effectLst>
                  <a:outerShdw blurRad="38100" dist="38100" dir="2700000" algn="tl">
                    <a:srgbClr val="000000"/>
                  </a:outerShdw>
                </a:effectLst>
              </a:rPr>
              <a:t>Γιατί</a:t>
            </a:r>
            <a:r>
              <a:rPr lang="el-GR" dirty="0" smtClean="0"/>
              <a:t> και </a:t>
            </a:r>
            <a:r>
              <a:rPr lang="el-GR" dirty="0" smtClean="0">
                <a:solidFill>
                  <a:srgbClr val="FF0000"/>
                </a:solidFill>
                <a:effectLst>
                  <a:outerShdw blurRad="38100" dist="38100" dir="2700000" algn="tl">
                    <a:srgbClr val="000000"/>
                  </a:outerShdw>
                </a:effectLst>
              </a:rPr>
              <a:t>πώς</a:t>
            </a:r>
            <a:r>
              <a:rPr lang="el-GR" dirty="0" smtClean="0"/>
              <a:t>…</a:t>
            </a:r>
          </a:p>
        </p:txBody>
      </p:sp>
      <p:sp>
        <p:nvSpPr>
          <p:cNvPr id="208899" name="Rectangle 3"/>
          <p:cNvSpPr>
            <a:spLocks noGrp="1" noChangeArrowheads="1"/>
          </p:cNvSpPr>
          <p:nvPr>
            <p:ph type="body" sz="half" idx="1"/>
          </p:nvPr>
        </p:nvSpPr>
        <p:spPr>
          <a:xfrm>
            <a:off x="0" y="1268413"/>
            <a:ext cx="6516688" cy="5689600"/>
          </a:xfrm>
        </p:spPr>
        <p:txBody>
          <a:bodyPr/>
          <a:lstStyle/>
          <a:p>
            <a:pPr eaLnBrk="1" hangingPunct="1">
              <a:lnSpc>
                <a:spcPct val="90000"/>
              </a:lnSpc>
              <a:defRPr/>
            </a:pPr>
            <a:r>
              <a:rPr lang="el-GR" sz="2000" b="1" dirty="0" smtClean="0"/>
              <a:t>Διατηρεί ανοικτό τον αεραγωγό και προάγει την ανταλλαγή των αερίων απομακρύνοντας τις εκκρίσεις από τον ασθενή που δεν μπορεί να βήξει επαρκώς. Εκτιμούμε την ανάγκη του ασθενή για αναρρόφηση</a:t>
            </a:r>
          </a:p>
          <a:p>
            <a:pPr lvl="1" eaLnBrk="1" hangingPunct="1">
              <a:lnSpc>
                <a:spcPct val="90000"/>
              </a:lnSpc>
              <a:defRPr/>
            </a:pPr>
            <a:r>
              <a:rPr lang="el-GR" sz="2000" b="1" dirty="0" smtClean="0"/>
              <a:t>Βήχας (</a:t>
            </a:r>
            <a:r>
              <a:rPr lang="el-GR" sz="2000" b="1" dirty="0" err="1" smtClean="0"/>
              <a:t>π.χ</a:t>
            </a:r>
            <a:r>
              <a:rPr lang="el-GR" sz="2000" b="1" dirty="0" smtClean="0"/>
              <a:t> μετεγχειρητική περίοδο)</a:t>
            </a:r>
          </a:p>
          <a:p>
            <a:pPr lvl="1" eaLnBrk="1" hangingPunct="1">
              <a:lnSpc>
                <a:spcPct val="90000"/>
              </a:lnSpc>
              <a:defRPr/>
            </a:pPr>
            <a:r>
              <a:rPr lang="el-GR" sz="2000" b="1" dirty="0" smtClean="0"/>
              <a:t>Ακουστές και θορυβώδεις εκκρίσεις</a:t>
            </a:r>
          </a:p>
          <a:p>
            <a:pPr lvl="1" eaLnBrk="1" hangingPunct="1">
              <a:lnSpc>
                <a:spcPct val="90000"/>
              </a:lnSpc>
              <a:defRPr/>
            </a:pPr>
            <a:r>
              <a:rPr lang="el-GR" sz="2000" b="1" dirty="0" err="1" smtClean="0"/>
              <a:t>Τρίζοντες</a:t>
            </a:r>
            <a:r>
              <a:rPr lang="el-GR" sz="2000" b="1" dirty="0" smtClean="0"/>
              <a:t> ήχοι ή συριγμός</a:t>
            </a:r>
          </a:p>
          <a:p>
            <a:pPr lvl="1" eaLnBrk="1" hangingPunct="1">
              <a:lnSpc>
                <a:spcPct val="90000"/>
              </a:lnSpc>
              <a:defRPr/>
            </a:pPr>
            <a:r>
              <a:rPr lang="el-GR" sz="2000" b="1" dirty="0" smtClean="0"/>
              <a:t>Αυξημένος καρδιακός ή αναπνευστικός ρυθμός</a:t>
            </a:r>
          </a:p>
          <a:p>
            <a:pPr lvl="1" eaLnBrk="1" hangingPunct="1">
              <a:lnSpc>
                <a:spcPct val="90000"/>
              </a:lnSpc>
              <a:defRPr/>
            </a:pPr>
            <a:r>
              <a:rPr lang="el-GR" sz="2000" b="1" dirty="0" smtClean="0"/>
              <a:t>Εκκρίσεις στον τεχνητό αεραγωγό</a:t>
            </a:r>
          </a:p>
          <a:p>
            <a:pPr eaLnBrk="1" hangingPunct="1">
              <a:lnSpc>
                <a:spcPct val="90000"/>
              </a:lnSpc>
              <a:defRPr/>
            </a:pPr>
            <a:r>
              <a:rPr lang="el-GR" sz="2000" b="1" dirty="0" smtClean="0"/>
              <a:t>Γίνεται </a:t>
            </a:r>
            <a:r>
              <a:rPr lang="en-GB" sz="2000" b="1" dirty="0" smtClean="0"/>
              <a:t>(</a:t>
            </a:r>
            <a:r>
              <a:rPr lang="el-GR" sz="2000" b="1" dirty="0" smtClean="0"/>
              <a:t>συνήθως</a:t>
            </a:r>
            <a:r>
              <a:rPr lang="en-GB" sz="2000" b="1" dirty="0" smtClean="0"/>
              <a:t>)</a:t>
            </a:r>
            <a:r>
              <a:rPr lang="el-GR" sz="2000" b="1" dirty="0" smtClean="0"/>
              <a:t> μέσω τεχνητού αεραγωγού</a:t>
            </a:r>
          </a:p>
          <a:p>
            <a:pPr lvl="1" eaLnBrk="1" hangingPunct="1">
              <a:lnSpc>
                <a:spcPct val="90000"/>
              </a:lnSpc>
              <a:defRPr/>
            </a:pPr>
            <a:r>
              <a:rPr lang="el-GR" sz="2000" b="1" dirty="0" smtClean="0"/>
              <a:t>Μέσω μύτης – με ή χωρίς ρινοφαρυγγικό αεραγωγό</a:t>
            </a:r>
          </a:p>
          <a:p>
            <a:pPr lvl="1" eaLnBrk="1" hangingPunct="1">
              <a:lnSpc>
                <a:spcPct val="90000"/>
              </a:lnSpc>
              <a:defRPr/>
            </a:pPr>
            <a:r>
              <a:rPr lang="el-GR" sz="2000" b="1" dirty="0" smtClean="0"/>
              <a:t>Μέσω στόματος – </a:t>
            </a:r>
            <a:r>
              <a:rPr lang="el-GR" sz="2000" b="1" dirty="0" err="1" smtClean="0"/>
              <a:t>στοματοφαρυγγικού</a:t>
            </a:r>
            <a:r>
              <a:rPr lang="el-GR" sz="2000" b="1" dirty="0" smtClean="0"/>
              <a:t> αεραγωγού</a:t>
            </a:r>
          </a:p>
          <a:p>
            <a:pPr lvl="1" eaLnBrk="1" hangingPunct="1">
              <a:lnSpc>
                <a:spcPct val="90000"/>
              </a:lnSpc>
              <a:defRPr/>
            </a:pPr>
            <a:r>
              <a:rPr lang="el-GR" sz="2000" b="1" dirty="0" smtClean="0"/>
              <a:t>Μέσω </a:t>
            </a:r>
            <a:r>
              <a:rPr lang="el-GR" sz="2000" b="1" dirty="0" err="1" smtClean="0"/>
              <a:t>ενδοτραχειακού</a:t>
            </a:r>
            <a:r>
              <a:rPr lang="el-GR" sz="2000" b="1" dirty="0" smtClean="0"/>
              <a:t> σωλήνα ή </a:t>
            </a:r>
            <a:r>
              <a:rPr lang="el-GR" sz="2000" b="1" dirty="0" err="1" smtClean="0">
                <a:solidFill>
                  <a:srgbClr val="FF0000"/>
                </a:solidFill>
                <a:effectLst>
                  <a:outerShdw blurRad="38100" dist="38100" dir="2700000" algn="tl">
                    <a:srgbClr val="000000"/>
                  </a:outerShdw>
                </a:effectLst>
              </a:rPr>
              <a:t>τραχειοσωλήνα</a:t>
            </a:r>
            <a:endParaRPr lang="el-GR" sz="2000" b="1" dirty="0" smtClean="0">
              <a:solidFill>
                <a:srgbClr val="FF0000"/>
              </a:solidFill>
              <a:effectLst>
                <a:outerShdw blurRad="38100" dist="38100" dir="2700000" algn="tl">
                  <a:srgbClr val="000000"/>
                </a:outerShdw>
              </a:effectLst>
            </a:endParaRPr>
          </a:p>
          <a:p>
            <a:pPr eaLnBrk="1" hangingPunct="1">
              <a:lnSpc>
                <a:spcPct val="90000"/>
              </a:lnSpc>
              <a:defRPr/>
            </a:pPr>
            <a:endParaRPr lang="el-GR" sz="2000" b="1" dirty="0" smtClean="0"/>
          </a:p>
        </p:txBody>
      </p:sp>
      <p:pic>
        <p:nvPicPr>
          <p:cNvPr id="28677" name="Picture 4"/>
          <p:cNvPicPr>
            <a:picLocks noChangeAspect="1" noChangeArrowheads="1"/>
          </p:cNvPicPr>
          <p:nvPr>
            <p:ph sz="quarter" idx="2"/>
          </p:nvPr>
        </p:nvPicPr>
        <p:blipFill>
          <a:blip r:embed="rId2" cstate="print"/>
          <a:srcRect/>
          <a:stretch>
            <a:fillRect/>
          </a:stretch>
        </p:blipFill>
        <p:spPr>
          <a:xfrm>
            <a:off x="6443663" y="0"/>
            <a:ext cx="2700337" cy="2133600"/>
          </a:xfrm>
          <a:noFill/>
        </p:spPr>
      </p:pic>
      <p:pic>
        <p:nvPicPr>
          <p:cNvPr id="28678" name="Picture 6"/>
          <p:cNvPicPr>
            <a:picLocks noChangeAspect="1" noChangeArrowheads="1"/>
          </p:cNvPicPr>
          <p:nvPr>
            <p:ph sz="quarter" idx="3"/>
          </p:nvPr>
        </p:nvPicPr>
        <p:blipFill>
          <a:blip r:embed="rId3" cstate="print"/>
          <a:srcRect/>
          <a:stretch>
            <a:fillRect/>
          </a:stretch>
        </p:blipFill>
        <p:spPr>
          <a:xfrm>
            <a:off x="6443663" y="2133600"/>
            <a:ext cx="2700337" cy="2016125"/>
          </a:xfrm>
          <a:noFill/>
        </p:spPr>
      </p:pic>
      <p:pic>
        <p:nvPicPr>
          <p:cNvPr id="28679" name="Picture 8"/>
          <p:cNvPicPr>
            <a:picLocks noChangeAspect="1" noChangeArrowheads="1"/>
          </p:cNvPicPr>
          <p:nvPr/>
        </p:nvPicPr>
        <p:blipFill>
          <a:blip r:embed="rId4" cstate="print"/>
          <a:srcRect/>
          <a:stretch>
            <a:fillRect/>
          </a:stretch>
        </p:blipFill>
        <p:spPr bwMode="auto">
          <a:xfrm>
            <a:off x="6443663" y="4149725"/>
            <a:ext cx="2700337" cy="2232025"/>
          </a:xfrm>
          <a:prstGeom prst="rect">
            <a:avLst/>
          </a:prstGeom>
          <a:noFill/>
          <a:ln w="9525">
            <a:noFill/>
            <a:miter lim="800000"/>
            <a:headEnd/>
            <a:tailEnd/>
          </a:ln>
        </p:spPr>
      </p:pic>
      <p:sp>
        <p:nvSpPr>
          <p:cNvPr id="9" name="8 - Θέση υποσέλιδου"/>
          <p:cNvSpPr>
            <a:spLocks noGrp="1"/>
          </p:cNvSpPr>
          <p:nvPr>
            <p:ph type="ftr" sz="quarter" idx="11"/>
          </p:nvPr>
        </p:nvSpPr>
        <p:spPr>
          <a:xfrm>
            <a:off x="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pPr>
              <a:defRPr/>
            </a:pPr>
            <a:r>
              <a:rPr lang="el-GR" dirty="0" err="1" smtClean="0"/>
              <a:t>Στοματοφαρυγγικός</a:t>
            </a:r>
            <a:r>
              <a:rPr lang="el-GR" dirty="0" smtClean="0"/>
              <a:t> αεραγωγός</a:t>
            </a:r>
            <a:endParaRPr lang="en-GB" dirty="0"/>
          </a:p>
        </p:txBody>
      </p:sp>
      <p:sp>
        <p:nvSpPr>
          <p:cNvPr id="6" name="5 - Θέση υποσέλιδου"/>
          <p:cNvSpPr>
            <a:spLocks noGrp="1"/>
          </p:cNvSpPr>
          <p:nvPr>
            <p:ph type="ftr" sz="quarter" idx="11"/>
          </p:nvPr>
        </p:nvSpPr>
        <p:spPr/>
        <p:txBody>
          <a:bodyPr/>
          <a:lstStyle/>
          <a:p>
            <a:pPr>
              <a:defRPr/>
            </a:pPr>
            <a:r>
              <a:rPr lang="el-GR" smtClean="0"/>
              <a:t>ΤΕΙ ΑΘΗΝΑΣ ΝΟΣΗΛΕΥΤΙΚΗ Β'</a:t>
            </a:r>
            <a:endParaRPr lang="el-GR"/>
          </a:p>
        </p:txBody>
      </p:sp>
      <p:sp>
        <p:nvSpPr>
          <p:cNvPr id="7" name="6 - Θέση αριθμού διαφάνειας"/>
          <p:cNvSpPr>
            <a:spLocks noGrp="1"/>
          </p:cNvSpPr>
          <p:nvPr>
            <p:ph type="sldNum" sz="quarter" idx="12"/>
          </p:nvPr>
        </p:nvSpPr>
        <p:spPr/>
        <p:txBody>
          <a:bodyPr/>
          <a:lstStyle/>
          <a:p>
            <a:pPr>
              <a:defRPr/>
            </a:pPr>
            <a:fld id="{A1C78552-BC43-4A62-9A31-0B47A0F1CB88}" type="slidenum">
              <a:rPr lang="el-GR" smtClean="0"/>
              <a:pPr>
                <a:defRPr/>
              </a:pPr>
              <a:t>27</a:t>
            </a:fld>
            <a:endParaRPr lang="el-GR"/>
          </a:p>
        </p:txBody>
      </p:sp>
      <p:pic>
        <p:nvPicPr>
          <p:cNvPr id="29701" name="Picture 4"/>
          <p:cNvPicPr>
            <a:picLocks noGrp="1" noChangeAspect="1" noChangeArrowheads="1"/>
          </p:cNvPicPr>
          <p:nvPr>
            <p:ph idx="1"/>
          </p:nvPr>
        </p:nvPicPr>
        <p:blipFill>
          <a:blip r:embed="rId2" cstate="print"/>
          <a:srcRect/>
          <a:stretch>
            <a:fillRect/>
          </a:stretch>
        </p:blipFill>
        <p:spPr>
          <a:xfrm>
            <a:off x="611188" y="1922463"/>
            <a:ext cx="7993062" cy="4386262"/>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pPr>
              <a:defRPr/>
            </a:pPr>
            <a:r>
              <a:rPr lang="el-GR" dirty="0" smtClean="0"/>
              <a:t>Ρινοφαρυγγικός αεραγωγός</a:t>
            </a:r>
            <a:endParaRPr lang="en-GB" dirty="0"/>
          </a:p>
        </p:txBody>
      </p:sp>
      <p:sp>
        <p:nvSpPr>
          <p:cNvPr id="6" name="5 - Θέση υποσέλιδου"/>
          <p:cNvSpPr>
            <a:spLocks noGrp="1"/>
          </p:cNvSpPr>
          <p:nvPr>
            <p:ph type="ftr" sz="quarter" idx="11"/>
          </p:nvPr>
        </p:nvSpPr>
        <p:spPr/>
        <p:txBody>
          <a:bodyPr/>
          <a:lstStyle/>
          <a:p>
            <a:pPr>
              <a:defRPr/>
            </a:pPr>
            <a:r>
              <a:rPr lang="el-GR" smtClean="0"/>
              <a:t>ΤΕΙ ΑΘΗΝΑΣ ΝΟΣΗΛΕΥΤΙΚΗ Β'</a:t>
            </a:r>
            <a:endParaRPr lang="el-GR"/>
          </a:p>
        </p:txBody>
      </p:sp>
      <p:sp>
        <p:nvSpPr>
          <p:cNvPr id="7" name="6 - Θέση αριθμού διαφάνειας"/>
          <p:cNvSpPr>
            <a:spLocks noGrp="1"/>
          </p:cNvSpPr>
          <p:nvPr>
            <p:ph type="sldNum" sz="quarter" idx="12"/>
          </p:nvPr>
        </p:nvSpPr>
        <p:spPr/>
        <p:txBody>
          <a:bodyPr/>
          <a:lstStyle/>
          <a:p>
            <a:pPr>
              <a:defRPr/>
            </a:pPr>
            <a:fld id="{7E9C70E2-A5B8-41BB-B2B2-EC82F8B8F97C}" type="slidenum">
              <a:rPr lang="el-GR" smtClean="0"/>
              <a:pPr>
                <a:defRPr/>
              </a:pPr>
              <a:t>28</a:t>
            </a:fld>
            <a:endParaRPr lang="el-GR"/>
          </a:p>
        </p:txBody>
      </p:sp>
      <p:pic>
        <p:nvPicPr>
          <p:cNvPr id="30725" name="Picture 6"/>
          <p:cNvPicPr>
            <a:picLocks noGrp="1" noChangeAspect="1" noChangeArrowheads="1"/>
          </p:cNvPicPr>
          <p:nvPr>
            <p:ph idx="1"/>
          </p:nvPr>
        </p:nvPicPr>
        <p:blipFill>
          <a:blip r:embed="rId2" cstate="print"/>
          <a:srcRect/>
          <a:stretch>
            <a:fillRect/>
          </a:stretch>
        </p:blipFill>
        <p:spPr>
          <a:xfrm>
            <a:off x="611188" y="1916113"/>
            <a:ext cx="8064500" cy="4297362"/>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3B2B4BC-D13B-4A42-AFBC-B8ABFDF82E33}" type="slidenum">
              <a:rPr lang="el-GR"/>
              <a:pPr>
                <a:defRPr/>
              </a:pPr>
              <a:t>29</a:t>
            </a:fld>
            <a:endParaRPr lang="el-GR"/>
          </a:p>
        </p:txBody>
      </p:sp>
      <p:sp>
        <p:nvSpPr>
          <p:cNvPr id="289794" name="Rectangle 2"/>
          <p:cNvSpPr>
            <a:spLocks noGrp="1" noChangeArrowheads="1"/>
          </p:cNvSpPr>
          <p:nvPr>
            <p:ph type="title"/>
          </p:nvPr>
        </p:nvSpPr>
        <p:spPr/>
        <p:txBody>
          <a:bodyPr/>
          <a:lstStyle/>
          <a:p>
            <a:pPr eaLnBrk="1" hangingPunct="1">
              <a:defRPr/>
            </a:pPr>
            <a:r>
              <a:rPr lang="el-GR" dirty="0" err="1" smtClean="0"/>
              <a:t>Ενδοτράχειος</a:t>
            </a:r>
            <a:r>
              <a:rPr lang="el-GR" dirty="0" smtClean="0"/>
              <a:t> σωλήνας</a:t>
            </a:r>
            <a:endParaRPr lang="el-GR" dirty="0" smtClean="0">
              <a:solidFill>
                <a:srgbClr val="FF0000"/>
              </a:solidFill>
              <a:effectLst>
                <a:outerShdw blurRad="38100" dist="38100" dir="2700000" algn="tl">
                  <a:srgbClr val="000000"/>
                </a:outerShdw>
              </a:effectLst>
            </a:endParaRPr>
          </a:p>
        </p:txBody>
      </p:sp>
      <p:pic>
        <p:nvPicPr>
          <p:cNvPr id="31748" name="Picture 4" descr="ETT tube"/>
          <p:cNvPicPr>
            <a:picLocks noChangeAspect="1" noChangeArrowheads="1"/>
          </p:cNvPicPr>
          <p:nvPr>
            <p:ph idx="1"/>
          </p:nvPr>
        </p:nvPicPr>
        <p:blipFill>
          <a:blip r:embed="rId2" cstate="print"/>
          <a:srcRect/>
          <a:stretch>
            <a:fillRect/>
          </a:stretch>
        </p:blipFill>
        <p:spPr>
          <a:xfrm>
            <a:off x="0" y="1196975"/>
            <a:ext cx="9144000" cy="5661025"/>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8C144B0F-AFA0-40E3-9CFC-CAF19570C10A}" type="slidenum">
              <a:rPr lang="el-GR"/>
              <a:pPr>
                <a:defRPr/>
              </a:pPr>
              <a:t>3</a:t>
            </a:fld>
            <a:endParaRPr lang="el-GR"/>
          </a:p>
        </p:txBody>
      </p:sp>
      <p:sp>
        <p:nvSpPr>
          <p:cNvPr id="141314" name="Rectangle 2"/>
          <p:cNvSpPr>
            <a:spLocks noGrp="1" noChangeArrowheads="1"/>
          </p:cNvSpPr>
          <p:nvPr>
            <p:ph type="title"/>
          </p:nvPr>
        </p:nvSpPr>
        <p:spPr/>
        <p:txBody>
          <a:bodyPr/>
          <a:lstStyle/>
          <a:p>
            <a:pPr eaLnBrk="1" hangingPunct="1">
              <a:defRPr/>
            </a:pPr>
            <a:r>
              <a:rPr lang="el-GR" smtClean="0"/>
              <a:t>Ενδείξεις τραχειοστομίας</a:t>
            </a:r>
          </a:p>
        </p:txBody>
      </p:sp>
      <p:sp>
        <p:nvSpPr>
          <p:cNvPr id="141315" name="Rectangle 3"/>
          <p:cNvSpPr>
            <a:spLocks noGrp="1" noChangeArrowheads="1"/>
          </p:cNvSpPr>
          <p:nvPr>
            <p:ph type="body" idx="1"/>
          </p:nvPr>
        </p:nvSpPr>
        <p:spPr>
          <a:xfrm>
            <a:off x="457200" y="2101850"/>
            <a:ext cx="8229600" cy="4495800"/>
          </a:xfrm>
        </p:spPr>
        <p:txBody>
          <a:bodyPr/>
          <a:lstStyle/>
          <a:p>
            <a:pPr eaLnBrk="1" hangingPunct="1">
              <a:lnSpc>
                <a:spcPct val="90000"/>
              </a:lnSpc>
              <a:defRPr/>
            </a:pPr>
            <a:r>
              <a:rPr lang="el-GR" sz="2800" dirty="0" smtClean="0"/>
              <a:t>Οξεία απόφραξη αεραγωγού όταν δεν είναι εφικτή η διασωλήνωση από το στόμα </a:t>
            </a:r>
            <a:r>
              <a:rPr lang="el-GR" sz="2800" dirty="0" smtClean="0">
                <a:hlinkClick r:id="rId2" action="ppaction://hlinkfile"/>
              </a:rPr>
              <a:t>diasolinosi.flv</a:t>
            </a:r>
            <a:endParaRPr lang="el-GR" sz="2800" dirty="0" smtClean="0"/>
          </a:p>
          <a:p>
            <a:pPr eaLnBrk="1" hangingPunct="1">
              <a:lnSpc>
                <a:spcPct val="90000"/>
              </a:lnSpc>
              <a:defRPr/>
            </a:pPr>
            <a:r>
              <a:rPr lang="el-GR" sz="2800" dirty="0" smtClean="0"/>
              <a:t>Μετεγχειρητική προστασία των αεραγωγών σε περίπλοκη επέμβαση στη περιοχή του τραχήλου</a:t>
            </a:r>
          </a:p>
          <a:p>
            <a:pPr eaLnBrk="1" hangingPunct="1">
              <a:lnSpc>
                <a:spcPct val="90000"/>
              </a:lnSpc>
              <a:defRPr/>
            </a:pPr>
            <a:r>
              <a:rPr lang="el-GR" sz="2800" dirty="0" smtClean="0"/>
              <a:t>Παρατεταμένη διασωλήνωση – ανάγκη για μηχανικό αερισμό στη ΜΕΘ</a:t>
            </a:r>
          </a:p>
          <a:p>
            <a:pPr eaLnBrk="1" hangingPunct="1">
              <a:lnSpc>
                <a:spcPct val="90000"/>
              </a:lnSpc>
              <a:defRPr/>
            </a:pPr>
            <a:r>
              <a:rPr lang="el-GR" sz="2800" dirty="0" smtClean="0"/>
              <a:t>Αναρρόφηση βρογχικών εκκρίσεων που δεν αντιμετωπίζονται με συμβατικούς τρόπους</a:t>
            </a:r>
          </a:p>
          <a:p>
            <a:pPr eaLnBrk="1" hangingPunct="1">
              <a:lnSpc>
                <a:spcPct val="90000"/>
              </a:lnSpc>
              <a:defRPr/>
            </a:pPr>
            <a:r>
              <a:rPr lang="el-GR" sz="2800" dirty="0" smtClean="0"/>
              <a:t>Αναδόμηση αεραγωγού (</a:t>
            </a:r>
            <a:r>
              <a:rPr lang="en-GB" sz="2800" dirty="0" smtClean="0"/>
              <a:t>Ca </a:t>
            </a:r>
            <a:r>
              <a:rPr lang="el-GR" sz="2800" dirty="0" smtClean="0"/>
              <a:t>λάρυγγα)</a:t>
            </a:r>
          </a:p>
          <a:p>
            <a:pPr eaLnBrk="1" hangingPunct="1">
              <a:lnSpc>
                <a:spcPct val="90000"/>
              </a:lnSpc>
              <a:defRPr/>
            </a:pPr>
            <a:endParaRPr lang="el-GR" sz="2800" dirty="0"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4C25CBB7-DB55-42F2-AB3E-CF5612ACB2E0}" type="slidenum">
              <a:rPr lang="el-GR"/>
              <a:pPr>
                <a:defRPr/>
              </a:pPr>
              <a:t>30</a:t>
            </a:fld>
            <a:endParaRPr lang="el-GR"/>
          </a:p>
        </p:txBody>
      </p:sp>
      <p:sp>
        <p:nvSpPr>
          <p:cNvPr id="223234" name="Rectangle 2"/>
          <p:cNvSpPr>
            <a:spLocks noGrp="1" noChangeArrowheads="1"/>
          </p:cNvSpPr>
          <p:nvPr>
            <p:ph type="title"/>
          </p:nvPr>
        </p:nvSpPr>
        <p:spPr>
          <a:xfrm>
            <a:off x="457200" y="274638"/>
            <a:ext cx="5554663" cy="1143000"/>
          </a:xfrm>
        </p:spPr>
        <p:txBody>
          <a:bodyPr/>
          <a:lstStyle/>
          <a:p>
            <a:pPr algn="l" eaLnBrk="1" hangingPunct="1">
              <a:defRPr/>
            </a:pPr>
            <a:r>
              <a:rPr lang="el-GR" smtClean="0">
                <a:solidFill>
                  <a:schemeClr val="tx1"/>
                </a:solidFill>
              </a:rPr>
              <a:t>Πριν αναρροφήσω…</a:t>
            </a:r>
          </a:p>
        </p:txBody>
      </p:sp>
      <p:sp>
        <p:nvSpPr>
          <p:cNvPr id="223235" name="Rectangle 3"/>
          <p:cNvSpPr>
            <a:spLocks noGrp="1" noChangeArrowheads="1"/>
          </p:cNvSpPr>
          <p:nvPr>
            <p:ph type="body" sz="half" idx="1"/>
          </p:nvPr>
        </p:nvSpPr>
        <p:spPr>
          <a:xfrm>
            <a:off x="0" y="1412875"/>
            <a:ext cx="8964613" cy="4683125"/>
          </a:xfrm>
        </p:spPr>
        <p:txBody>
          <a:bodyPr/>
          <a:lstStyle/>
          <a:p>
            <a:pPr eaLnBrk="1" hangingPunct="1">
              <a:lnSpc>
                <a:spcPct val="80000"/>
              </a:lnSpc>
              <a:defRPr/>
            </a:pPr>
            <a:r>
              <a:rPr lang="el-GR" sz="2200" dirty="0" smtClean="0"/>
              <a:t>Προετοιμασία νοσηλευτή ;</a:t>
            </a:r>
            <a:r>
              <a:rPr lang="en-GB" sz="2200" dirty="0" smtClean="0"/>
              <a:t> (</a:t>
            </a:r>
            <a:r>
              <a:rPr lang="el-GR" sz="2200" dirty="0" smtClean="0"/>
              <a:t>γάντια, μάσκα, προστατευτικά γυαλιά</a:t>
            </a:r>
            <a:r>
              <a:rPr lang="en-GB" sz="2200" dirty="0" smtClean="0"/>
              <a:t>)</a:t>
            </a:r>
            <a:endParaRPr lang="el-GR" sz="2200" dirty="0" smtClean="0"/>
          </a:p>
          <a:p>
            <a:pPr eaLnBrk="1" hangingPunct="1">
              <a:lnSpc>
                <a:spcPct val="80000"/>
              </a:lnSpc>
              <a:defRPr/>
            </a:pPr>
            <a:r>
              <a:rPr lang="el-GR" sz="2200" dirty="0" smtClean="0"/>
              <a:t>Προετοιμασία ασθενή ; (εκτίμηση ζωτικών σημείων, παλμικής οξυμετρίας, ανάγκες ασθενή σε Ο2, ακρόαση, θέση στο κρεβάτι, ενημέρωση…)</a:t>
            </a:r>
          </a:p>
          <a:p>
            <a:pPr eaLnBrk="1" hangingPunct="1">
              <a:lnSpc>
                <a:spcPct val="80000"/>
              </a:lnSpc>
              <a:defRPr/>
            </a:pPr>
            <a:r>
              <a:rPr lang="el-GR" sz="2200" dirty="0" smtClean="0"/>
              <a:t>Προετοιμασία περιβάλλοντος</a:t>
            </a:r>
          </a:p>
          <a:p>
            <a:pPr eaLnBrk="1" hangingPunct="1">
              <a:lnSpc>
                <a:spcPct val="80000"/>
              </a:lnSpc>
              <a:defRPr/>
            </a:pPr>
            <a:r>
              <a:rPr lang="el-GR" sz="2200" dirty="0" smtClean="0"/>
              <a:t>Ελέγχω το σύστημα αναρρόφησης, μέγιστη πίεση 13,5-20 </a:t>
            </a:r>
            <a:r>
              <a:rPr lang="el-GR" sz="2200" dirty="0" err="1" smtClean="0"/>
              <a:t>kPa</a:t>
            </a:r>
            <a:r>
              <a:rPr lang="el-GR" sz="2200" dirty="0" smtClean="0"/>
              <a:t> ή </a:t>
            </a:r>
            <a:r>
              <a:rPr lang="el-GR" sz="2200" dirty="0" smtClean="0">
                <a:solidFill>
                  <a:srgbClr val="FF0000"/>
                </a:solidFill>
                <a:effectLst>
                  <a:outerShdw blurRad="38100" dist="38100" dir="2700000" algn="tl">
                    <a:srgbClr val="000000"/>
                  </a:outerShdw>
                </a:effectLst>
              </a:rPr>
              <a:t>100-150 </a:t>
            </a:r>
            <a:r>
              <a:rPr lang="el-GR" sz="2200" dirty="0" err="1" smtClean="0">
                <a:solidFill>
                  <a:srgbClr val="FF0000"/>
                </a:solidFill>
                <a:effectLst>
                  <a:outerShdw blurRad="38100" dist="38100" dir="2700000" algn="tl">
                    <a:srgbClr val="000000"/>
                  </a:outerShdw>
                </a:effectLst>
              </a:rPr>
              <a:t>mmHg</a:t>
            </a:r>
            <a:r>
              <a:rPr lang="el-GR" sz="2200" dirty="0" smtClean="0"/>
              <a:t> !!!!</a:t>
            </a:r>
          </a:p>
          <a:p>
            <a:pPr eaLnBrk="1" hangingPunct="1">
              <a:lnSpc>
                <a:spcPct val="80000"/>
              </a:lnSpc>
              <a:defRPr/>
            </a:pPr>
            <a:r>
              <a:rPr lang="el-GR" sz="2200" dirty="0" smtClean="0">
                <a:solidFill>
                  <a:srgbClr val="FF0000"/>
                </a:solidFill>
                <a:effectLst>
                  <a:outerShdw blurRad="38100" dist="38100" dir="2700000" algn="tl">
                    <a:srgbClr val="000000"/>
                  </a:outerShdw>
                </a:effectLst>
              </a:rPr>
              <a:t>Επιλογή καθετήρα</a:t>
            </a:r>
          </a:p>
          <a:p>
            <a:pPr lvl="1" eaLnBrk="1" hangingPunct="1">
              <a:lnSpc>
                <a:spcPct val="80000"/>
              </a:lnSpc>
              <a:defRPr/>
            </a:pPr>
            <a:r>
              <a:rPr lang="el-GR" sz="2200" dirty="0" smtClean="0">
                <a:solidFill>
                  <a:srgbClr val="FF0000"/>
                </a:solidFill>
                <a:effectLst>
                  <a:outerShdw blurRad="38100" dist="38100" dir="2700000" algn="tl">
                    <a:srgbClr val="000000"/>
                  </a:outerShdw>
                </a:effectLst>
              </a:rPr>
              <a:t>ΑΝΟΙΚΤΟ</a:t>
            </a:r>
            <a:r>
              <a:rPr lang="el-GR" sz="2200" dirty="0" smtClean="0"/>
              <a:t> Ή </a:t>
            </a:r>
            <a:r>
              <a:rPr lang="el-GR" sz="2200" dirty="0" smtClean="0">
                <a:solidFill>
                  <a:srgbClr val="FF0000"/>
                </a:solidFill>
                <a:effectLst>
                  <a:outerShdw blurRad="38100" dist="38100" dir="2700000" algn="tl">
                    <a:srgbClr val="000000"/>
                  </a:outerShdw>
                </a:effectLst>
              </a:rPr>
              <a:t>ΚΛΕΙΣΤΟ</a:t>
            </a:r>
            <a:r>
              <a:rPr lang="el-GR" sz="2200" dirty="0" smtClean="0"/>
              <a:t> ΣΥΣΤΗΜΑ ; </a:t>
            </a:r>
          </a:p>
          <a:p>
            <a:pPr lvl="1" eaLnBrk="1" hangingPunct="1">
              <a:lnSpc>
                <a:spcPct val="80000"/>
              </a:lnSpc>
              <a:defRPr/>
            </a:pPr>
            <a:r>
              <a:rPr lang="el-GR" sz="2200" dirty="0" smtClean="0"/>
              <a:t>Μέγεθος του καθετήρα =</a:t>
            </a:r>
          </a:p>
          <a:p>
            <a:pPr lvl="1" eaLnBrk="1" hangingPunct="1">
              <a:lnSpc>
                <a:spcPct val="80000"/>
              </a:lnSpc>
              <a:buFontTx/>
              <a:buNone/>
              <a:defRPr/>
            </a:pPr>
            <a:r>
              <a:rPr lang="el-GR" sz="2200" dirty="0" smtClean="0"/>
              <a:t>	 (</a:t>
            </a:r>
            <a:r>
              <a:rPr lang="el-GR" sz="2200" dirty="0" smtClean="0">
                <a:solidFill>
                  <a:srgbClr val="FF0000"/>
                </a:solidFill>
                <a:effectLst>
                  <a:outerShdw blurRad="38100" dist="38100" dir="2700000" algn="tl">
                    <a:srgbClr val="000000"/>
                  </a:outerShdw>
                </a:effectLst>
              </a:rPr>
              <a:t>εσωτερική διάμετρος του σωλήνα - 2) x 2</a:t>
            </a:r>
          </a:p>
          <a:p>
            <a:pPr lvl="2" eaLnBrk="1" hangingPunct="1">
              <a:lnSpc>
                <a:spcPct val="80000"/>
              </a:lnSpc>
              <a:buFont typeface="Wingdings" pitchFamily="2" charset="2"/>
              <a:buNone/>
              <a:defRPr/>
            </a:pPr>
            <a:r>
              <a:rPr lang="el-GR" sz="2200" dirty="0" smtClean="0"/>
              <a:t>Παραδείγματα:</a:t>
            </a:r>
          </a:p>
          <a:p>
            <a:pPr lvl="2" eaLnBrk="1" hangingPunct="1">
              <a:lnSpc>
                <a:spcPct val="80000"/>
              </a:lnSpc>
              <a:defRPr/>
            </a:pPr>
            <a:r>
              <a:rPr lang="en-GB" sz="2200" dirty="0" smtClean="0"/>
              <a:t>8</a:t>
            </a:r>
            <a:r>
              <a:rPr lang="el-GR" sz="2200" dirty="0" smtClean="0"/>
              <a:t> χιλιοστά εσωτερική διάμετρο,</a:t>
            </a:r>
            <a:br>
              <a:rPr lang="el-GR" sz="2200" dirty="0" smtClean="0"/>
            </a:br>
            <a:r>
              <a:rPr lang="el-GR" sz="2200" dirty="0" smtClean="0">
                <a:solidFill>
                  <a:schemeClr val="hlink"/>
                </a:solidFill>
                <a:effectLst>
                  <a:outerShdw blurRad="38100" dist="38100" dir="2700000" algn="tl">
                    <a:srgbClr val="000000"/>
                  </a:outerShdw>
                </a:effectLst>
              </a:rPr>
              <a:t>(</a:t>
            </a:r>
            <a:r>
              <a:rPr lang="en-GB" sz="2200" dirty="0" smtClean="0">
                <a:solidFill>
                  <a:schemeClr val="hlink"/>
                </a:solidFill>
                <a:effectLst>
                  <a:outerShdw blurRad="38100" dist="38100" dir="2700000" algn="tl">
                    <a:srgbClr val="000000"/>
                  </a:outerShdw>
                </a:effectLst>
              </a:rPr>
              <a:t>8</a:t>
            </a:r>
            <a:r>
              <a:rPr lang="el-GR" sz="2200" dirty="0" smtClean="0">
                <a:solidFill>
                  <a:schemeClr val="hlink"/>
                </a:solidFill>
                <a:effectLst>
                  <a:outerShdw blurRad="38100" dist="38100" dir="2700000" algn="tl">
                    <a:srgbClr val="000000"/>
                  </a:outerShdw>
                </a:effectLst>
              </a:rPr>
              <a:t> - 2) x 2 = </a:t>
            </a:r>
            <a:r>
              <a:rPr lang="en-GB" sz="2200" dirty="0" smtClean="0">
                <a:solidFill>
                  <a:schemeClr val="hlink"/>
                </a:solidFill>
                <a:effectLst>
                  <a:outerShdw blurRad="38100" dist="38100" dir="2700000" algn="tl">
                    <a:srgbClr val="000000"/>
                  </a:outerShdw>
                </a:effectLst>
              </a:rPr>
              <a:t>12</a:t>
            </a:r>
            <a:r>
              <a:rPr lang="el-GR" sz="2200" dirty="0" smtClean="0">
                <a:solidFill>
                  <a:schemeClr val="hlink"/>
                </a:solidFill>
                <a:effectLst>
                  <a:outerShdw blurRad="38100" dist="38100" dir="2700000" algn="tl">
                    <a:srgbClr val="000000"/>
                  </a:outerShdw>
                </a:effectLst>
              </a:rPr>
              <a:t>. Επιλέξτε μέγεθος 12 καθετήρα</a:t>
            </a:r>
          </a:p>
          <a:p>
            <a:pPr lvl="2" eaLnBrk="1" hangingPunct="1">
              <a:lnSpc>
                <a:spcPct val="80000"/>
              </a:lnSpc>
              <a:defRPr/>
            </a:pPr>
            <a:r>
              <a:rPr lang="en-GB" sz="2200" dirty="0" smtClean="0"/>
              <a:t>9</a:t>
            </a:r>
            <a:r>
              <a:rPr lang="el-GR" sz="2200" dirty="0" smtClean="0"/>
              <a:t> χιλιοστά εσωτερική διάμετρο,</a:t>
            </a:r>
            <a:br>
              <a:rPr lang="el-GR" sz="2200" dirty="0" smtClean="0"/>
            </a:br>
            <a:r>
              <a:rPr lang="el-GR" sz="2200" dirty="0" smtClean="0">
                <a:solidFill>
                  <a:schemeClr val="hlink"/>
                </a:solidFill>
                <a:effectLst>
                  <a:outerShdw blurRad="38100" dist="38100" dir="2700000" algn="tl">
                    <a:srgbClr val="000000"/>
                  </a:outerShdw>
                </a:effectLst>
              </a:rPr>
              <a:t>(</a:t>
            </a:r>
            <a:r>
              <a:rPr lang="en-GB" sz="2200" dirty="0" smtClean="0">
                <a:solidFill>
                  <a:schemeClr val="hlink"/>
                </a:solidFill>
                <a:effectLst>
                  <a:outerShdw blurRad="38100" dist="38100" dir="2700000" algn="tl">
                    <a:srgbClr val="000000"/>
                  </a:outerShdw>
                </a:effectLst>
              </a:rPr>
              <a:t>9</a:t>
            </a:r>
            <a:r>
              <a:rPr lang="el-GR" sz="2200" dirty="0" smtClean="0">
                <a:solidFill>
                  <a:schemeClr val="hlink"/>
                </a:solidFill>
                <a:effectLst>
                  <a:outerShdw blurRad="38100" dist="38100" dir="2700000" algn="tl">
                    <a:srgbClr val="000000"/>
                  </a:outerShdw>
                </a:effectLst>
              </a:rPr>
              <a:t> - 2) x 2 = 1</a:t>
            </a:r>
            <a:r>
              <a:rPr lang="en-GB" sz="2200" dirty="0" smtClean="0">
                <a:solidFill>
                  <a:schemeClr val="hlink"/>
                </a:solidFill>
                <a:effectLst>
                  <a:outerShdw blurRad="38100" dist="38100" dir="2700000" algn="tl">
                    <a:srgbClr val="000000"/>
                  </a:outerShdw>
                </a:effectLst>
              </a:rPr>
              <a:t>4</a:t>
            </a:r>
            <a:r>
              <a:rPr lang="el-GR" sz="2200" dirty="0" smtClean="0">
                <a:solidFill>
                  <a:schemeClr val="hlink"/>
                </a:solidFill>
                <a:effectLst>
                  <a:outerShdw blurRad="38100" dist="38100" dir="2700000" algn="tl">
                    <a:srgbClr val="000000"/>
                  </a:outerShdw>
                </a:effectLst>
              </a:rPr>
              <a:t>. Επιλέξτε μέγεθος 14 καθετήρα</a:t>
            </a:r>
          </a:p>
        </p:txBody>
      </p:sp>
      <p:pic>
        <p:nvPicPr>
          <p:cNvPr id="32773" name="Picture 6"/>
          <p:cNvPicPr>
            <a:picLocks noChangeAspect="1" noChangeArrowheads="1"/>
          </p:cNvPicPr>
          <p:nvPr>
            <p:ph sz="half" idx="2"/>
          </p:nvPr>
        </p:nvPicPr>
        <p:blipFill>
          <a:blip r:embed="rId2" cstate="print"/>
          <a:srcRect/>
          <a:stretch>
            <a:fillRect/>
          </a:stretch>
        </p:blipFill>
        <p:spPr>
          <a:xfrm>
            <a:off x="5786438" y="0"/>
            <a:ext cx="2997200" cy="1285875"/>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24EE7F69-F457-4C1C-B51C-119D551893E1}" type="slidenum">
              <a:rPr lang="el-GR"/>
              <a:pPr>
                <a:defRPr/>
              </a:pPr>
              <a:t>31</a:t>
            </a:fld>
            <a:endParaRPr lang="el-GR"/>
          </a:p>
        </p:txBody>
      </p:sp>
      <p:sp>
        <p:nvSpPr>
          <p:cNvPr id="294914" name="Rectangle 2"/>
          <p:cNvSpPr>
            <a:spLocks noGrp="1" noChangeArrowheads="1"/>
          </p:cNvSpPr>
          <p:nvPr>
            <p:ph type="title"/>
          </p:nvPr>
        </p:nvSpPr>
        <p:spPr/>
        <p:txBody>
          <a:bodyPr/>
          <a:lstStyle/>
          <a:p>
            <a:pPr eaLnBrk="1" hangingPunct="1">
              <a:defRPr/>
            </a:pPr>
            <a:r>
              <a:rPr lang="el-GR" smtClean="0"/>
              <a:t>Καθετήρες αναρρόφησης</a:t>
            </a:r>
          </a:p>
        </p:txBody>
      </p:sp>
      <p:sp>
        <p:nvSpPr>
          <p:cNvPr id="294915" name="Rectangle 3"/>
          <p:cNvSpPr>
            <a:spLocks noGrp="1" noChangeArrowheads="1"/>
          </p:cNvSpPr>
          <p:nvPr>
            <p:ph type="body" sz="half" idx="1"/>
          </p:nvPr>
        </p:nvSpPr>
        <p:spPr>
          <a:xfrm>
            <a:off x="0" y="1600200"/>
            <a:ext cx="5724525" cy="4495800"/>
          </a:xfrm>
        </p:spPr>
        <p:txBody>
          <a:bodyPr/>
          <a:lstStyle/>
          <a:p>
            <a:pPr eaLnBrk="1" hangingPunct="1">
              <a:lnSpc>
                <a:spcPct val="80000"/>
              </a:lnSpc>
              <a:defRPr/>
            </a:pPr>
            <a:r>
              <a:rPr lang="el-GR" sz="2000" smtClean="0"/>
              <a:t>Οι καθετήρες αναρρόφησης είναι κατασκευασμένοι από ελαστικό, εύκαμπτο υλικό που συνήθως δεν προκαλεί τραυματισμό στον ασθενή.</a:t>
            </a:r>
          </a:p>
          <a:p>
            <a:pPr eaLnBrk="1" hangingPunct="1">
              <a:lnSpc>
                <a:spcPct val="80000"/>
              </a:lnSpc>
              <a:defRPr/>
            </a:pPr>
            <a:r>
              <a:rPr lang="el-GR" sz="2000" smtClean="0"/>
              <a:t>Το μέγεθός τους ποικίλλει από 8 μέχρι 18 Ch. Τα μεγέθη 8 και 10 Ch χρησιμοποιούνται κυρίως σε παιδιά, ενώ τα μεγαλύτερα μεγέθη σε ενήλικες.</a:t>
            </a:r>
          </a:p>
          <a:p>
            <a:pPr eaLnBrk="1" hangingPunct="1">
              <a:lnSpc>
                <a:spcPct val="80000"/>
              </a:lnSpc>
              <a:defRPr/>
            </a:pPr>
            <a:r>
              <a:rPr lang="el-GR" sz="2000" smtClean="0"/>
              <a:t>Στο ένα άκρο φέρουν ανοίγματα, κυκλικά ή σε διαφορετικά ύψη, για να αναρροφώνται οι εκκρίσεις, ενώ στο άλλο δύο οπές. Στη μία εφαρμόζει το δάκτυλο του ατόμου που πραγματοποιεί την αναρρόφηση, όταν μετακινεί τον καθετήρα έξω από την τραχεία, με σκοπό να αναρροφήσει τις εκκρίσεις και στη δεύτερη, ο σωλήνας αναρρόφησης που συνδέει τον καθετήρα με τη συσκευή αναρρόφησης </a:t>
            </a:r>
          </a:p>
        </p:txBody>
      </p:sp>
      <p:pic>
        <p:nvPicPr>
          <p:cNvPr id="33797" name="Picture 4"/>
          <p:cNvPicPr>
            <a:picLocks noChangeAspect="1" noChangeArrowheads="1"/>
          </p:cNvPicPr>
          <p:nvPr>
            <p:ph sz="quarter" idx="2"/>
          </p:nvPr>
        </p:nvPicPr>
        <p:blipFill>
          <a:blip r:embed="rId2" cstate="print"/>
          <a:srcRect/>
          <a:stretch>
            <a:fillRect/>
          </a:stretch>
        </p:blipFill>
        <p:spPr>
          <a:xfrm>
            <a:off x="6156325" y="1484313"/>
            <a:ext cx="2684463" cy="1900237"/>
          </a:xfrm>
          <a:noFill/>
        </p:spPr>
      </p:pic>
      <p:pic>
        <p:nvPicPr>
          <p:cNvPr id="33798" name="Picture 6"/>
          <p:cNvPicPr>
            <a:picLocks noChangeAspect="1" noChangeArrowheads="1"/>
          </p:cNvPicPr>
          <p:nvPr>
            <p:ph sz="quarter" idx="3"/>
          </p:nvPr>
        </p:nvPicPr>
        <p:blipFill>
          <a:blip r:embed="rId3" cstate="print"/>
          <a:srcRect/>
          <a:stretch>
            <a:fillRect/>
          </a:stretch>
        </p:blipFill>
        <p:spPr>
          <a:xfrm>
            <a:off x="6156325" y="3716338"/>
            <a:ext cx="2560638" cy="2427287"/>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48C4C7C3-7D8C-46C5-B80D-402718EBB020}" type="slidenum">
              <a:rPr lang="el-GR"/>
              <a:pPr>
                <a:defRPr/>
              </a:pPr>
              <a:t>32</a:t>
            </a:fld>
            <a:endParaRPr lang="el-GR"/>
          </a:p>
        </p:txBody>
      </p:sp>
      <p:sp>
        <p:nvSpPr>
          <p:cNvPr id="297991" name="Rectangle 7"/>
          <p:cNvSpPr>
            <a:spLocks noGrp="1" noChangeArrowheads="1"/>
          </p:cNvSpPr>
          <p:nvPr>
            <p:ph type="title"/>
          </p:nvPr>
        </p:nvSpPr>
        <p:spPr/>
        <p:txBody>
          <a:bodyPr/>
          <a:lstStyle/>
          <a:p>
            <a:pPr eaLnBrk="1" hangingPunct="1">
              <a:defRPr/>
            </a:pPr>
            <a:r>
              <a:rPr lang="el-GR" smtClean="0"/>
              <a:t>Κλειστό σύστημα αναρρόφησης</a:t>
            </a:r>
          </a:p>
        </p:txBody>
      </p:sp>
      <p:sp>
        <p:nvSpPr>
          <p:cNvPr id="297987" name="Rectangle 3"/>
          <p:cNvSpPr>
            <a:spLocks noGrp="1" noChangeArrowheads="1"/>
          </p:cNvSpPr>
          <p:nvPr>
            <p:ph type="body" sz="half" idx="1"/>
          </p:nvPr>
        </p:nvSpPr>
        <p:spPr/>
        <p:txBody>
          <a:bodyPr/>
          <a:lstStyle/>
          <a:p>
            <a:pPr eaLnBrk="1" hangingPunct="1">
              <a:defRPr/>
            </a:pPr>
            <a:r>
              <a:rPr lang="el-GR" sz="2400" smtClean="0"/>
              <a:t>Αντί για τους απλούς καθετήρες αναρρόφησης μπορεί να χρησιμοποιηθεί κλειστό κύκλωμα αναρρόφησης. Το πλεονέκτημά του είναι ότι υπάρχει μικρότερη πιθανότητα δημιουργία μόλυνσης</a:t>
            </a:r>
          </a:p>
          <a:p>
            <a:pPr eaLnBrk="1" hangingPunct="1">
              <a:defRPr/>
            </a:pPr>
            <a:r>
              <a:rPr lang="el-GR" sz="2400" smtClean="0"/>
              <a:t>Αλλάζονται κάθε 24 ή 72 ώρες</a:t>
            </a:r>
            <a:endParaRPr lang="el-GR" sz="2400" b="1" smtClean="0"/>
          </a:p>
        </p:txBody>
      </p:sp>
      <p:pic>
        <p:nvPicPr>
          <p:cNvPr id="34821" name="Picture 6" descr="250"/>
          <p:cNvPicPr>
            <a:picLocks noChangeAspect="1" noChangeArrowheads="1"/>
          </p:cNvPicPr>
          <p:nvPr>
            <p:ph sz="half" idx="2"/>
          </p:nvPr>
        </p:nvPicPr>
        <p:blipFill>
          <a:blip r:embed="rId2" cstate="print"/>
          <a:srcRect/>
          <a:stretch>
            <a:fillRect/>
          </a:stretch>
        </p:blipFill>
        <p:spPr>
          <a:xfrm>
            <a:off x="4643438" y="1824038"/>
            <a:ext cx="4032250" cy="4197350"/>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 Θέση αριθμού διαφάνειας"/>
          <p:cNvSpPr>
            <a:spLocks noGrp="1"/>
          </p:cNvSpPr>
          <p:nvPr>
            <p:ph type="sldNum" sz="quarter" idx="12"/>
          </p:nvPr>
        </p:nvSpPr>
        <p:spPr/>
        <p:txBody>
          <a:bodyPr/>
          <a:lstStyle/>
          <a:p>
            <a:pPr>
              <a:defRPr/>
            </a:pPr>
            <a:fld id="{42F0FAFA-08F3-45AA-B142-16137D553639}" type="slidenum">
              <a:rPr lang="el-GR"/>
              <a:pPr>
                <a:defRPr/>
              </a:pPr>
              <a:t>33</a:t>
            </a:fld>
            <a:endParaRPr lang="el-GR"/>
          </a:p>
        </p:txBody>
      </p:sp>
      <p:sp>
        <p:nvSpPr>
          <p:cNvPr id="302082" name="Rectangle 2"/>
          <p:cNvSpPr>
            <a:spLocks noGrp="1" noChangeArrowheads="1"/>
          </p:cNvSpPr>
          <p:nvPr>
            <p:ph type="title"/>
          </p:nvPr>
        </p:nvSpPr>
        <p:spPr/>
        <p:txBody>
          <a:bodyPr/>
          <a:lstStyle/>
          <a:p>
            <a:pPr eaLnBrk="1" hangingPunct="1">
              <a:defRPr/>
            </a:pPr>
            <a:r>
              <a:rPr lang="el-GR" smtClean="0"/>
              <a:t>Συσκευή αναρρόφησης</a:t>
            </a:r>
          </a:p>
        </p:txBody>
      </p:sp>
      <p:sp>
        <p:nvSpPr>
          <p:cNvPr id="302083" name="Rectangle 3"/>
          <p:cNvSpPr>
            <a:spLocks noGrp="1" noChangeArrowheads="1"/>
          </p:cNvSpPr>
          <p:nvPr>
            <p:ph type="body" sz="half" idx="1"/>
          </p:nvPr>
        </p:nvSpPr>
        <p:spPr>
          <a:xfrm>
            <a:off x="0" y="1628775"/>
            <a:ext cx="5410200" cy="3268663"/>
          </a:xfrm>
        </p:spPr>
        <p:txBody>
          <a:bodyPr/>
          <a:lstStyle/>
          <a:p>
            <a:pPr eaLnBrk="1" hangingPunct="1">
              <a:lnSpc>
                <a:spcPct val="90000"/>
              </a:lnSpc>
              <a:defRPr/>
            </a:pPr>
            <a:r>
              <a:rPr lang="el-GR" sz="2400" dirty="0" smtClean="0"/>
              <a:t>Η συσκευή αναρρόφησης μπορεί να είναι μόνιμη ή φορητή, με σάκους συλλογής εκκρίσεων μίας ή πολλαπλών χρήσεων. Στους σάκους μίας χρήσεως τοποθετείται μικρή ποσότητα </a:t>
            </a:r>
            <a:r>
              <a:rPr lang="el-GR" sz="2400" dirty="0" err="1" smtClean="0"/>
              <a:t>απεσταγμένου</a:t>
            </a:r>
            <a:r>
              <a:rPr lang="el-GR" sz="2400" dirty="0" smtClean="0"/>
              <a:t> νερού. Οι συσκευές αναρρόφησης φέρουν μετρητή (μανόμετρο) που δείχνει την αρνητική πίεση που ασκείται. </a:t>
            </a:r>
          </a:p>
        </p:txBody>
      </p:sp>
      <p:pic>
        <p:nvPicPr>
          <p:cNvPr id="35845" name="Picture 4"/>
          <p:cNvPicPr>
            <a:picLocks noChangeAspect="1" noChangeArrowheads="1"/>
          </p:cNvPicPr>
          <p:nvPr>
            <p:ph sz="quarter" idx="2"/>
          </p:nvPr>
        </p:nvPicPr>
        <p:blipFill>
          <a:blip r:embed="rId2" cstate="print"/>
          <a:srcRect/>
          <a:stretch>
            <a:fillRect/>
          </a:stretch>
        </p:blipFill>
        <p:spPr>
          <a:xfrm>
            <a:off x="1476375" y="4714875"/>
            <a:ext cx="3952875" cy="1946275"/>
          </a:xfrm>
          <a:noFill/>
        </p:spPr>
      </p:pic>
      <p:pic>
        <p:nvPicPr>
          <p:cNvPr id="35846" name="Picture 6" descr="suction unit"/>
          <p:cNvPicPr>
            <a:picLocks noChangeAspect="1" noChangeArrowheads="1"/>
          </p:cNvPicPr>
          <p:nvPr>
            <p:ph sz="quarter" idx="3"/>
          </p:nvPr>
        </p:nvPicPr>
        <p:blipFill>
          <a:blip r:embed="rId3" cstate="print"/>
          <a:srcRect/>
          <a:stretch>
            <a:fillRect/>
          </a:stretch>
        </p:blipFill>
        <p:spPr>
          <a:xfrm>
            <a:off x="5643563" y="1196975"/>
            <a:ext cx="3500437" cy="2171700"/>
          </a:xfrm>
          <a:noFill/>
        </p:spPr>
      </p:pic>
      <p:pic>
        <p:nvPicPr>
          <p:cNvPr id="35847" name="Picture 8" descr="suction recipital"/>
          <p:cNvPicPr>
            <a:picLocks noChangeAspect="1" noChangeArrowheads="1"/>
          </p:cNvPicPr>
          <p:nvPr/>
        </p:nvPicPr>
        <p:blipFill>
          <a:blip r:embed="rId4" cstate="print"/>
          <a:srcRect/>
          <a:stretch>
            <a:fillRect/>
          </a:stretch>
        </p:blipFill>
        <p:spPr bwMode="auto">
          <a:xfrm>
            <a:off x="5643563" y="3429000"/>
            <a:ext cx="3500437" cy="3357563"/>
          </a:xfrm>
          <a:prstGeom prst="rect">
            <a:avLst/>
          </a:prstGeom>
          <a:noFill/>
          <a:ln w="9525">
            <a:noFill/>
            <a:miter lim="800000"/>
            <a:headEnd/>
            <a:tailEnd/>
          </a:ln>
        </p:spPr>
      </p:pic>
      <p:sp>
        <p:nvSpPr>
          <p:cNvPr id="8" name="7 - Θέση υποσέλιδου"/>
          <p:cNvSpPr>
            <a:spLocks noGrp="1"/>
          </p:cNvSpPr>
          <p:nvPr>
            <p:ph type="ftr" sz="quarter" idx="11"/>
          </p:nvPr>
        </p:nvSpPr>
        <p:spPr>
          <a:xfrm>
            <a:off x="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p:cNvSpPr>
            <a:spLocks noGrp="1"/>
          </p:cNvSpPr>
          <p:nvPr>
            <p:ph type="sldNum" sz="quarter" idx="12"/>
          </p:nvPr>
        </p:nvSpPr>
        <p:spPr/>
        <p:txBody>
          <a:bodyPr/>
          <a:lstStyle/>
          <a:p>
            <a:pPr>
              <a:defRPr/>
            </a:pPr>
            <a:fld id="{1B21E519-4029-4588-A3D5-BF4944CE4CC5}" type="slidenum">
              <a:rPr lang="el-GR"/>
              <a:pPr>
                <a:defRPr/>
              </a:pPr>
              <a:t>34</a:t>
            </a:fld>
            <a:endParaRPr lang="el-GR"/>
          </a:p>
        </p:txBody>
      </p:sp>
      <p:sp>
        <p:nvSpPr>
          <p:cNvPr id="13315" name="Rectangle 2"/>
          <p:cNvSpPr>
            <a:spLocks noGrp="1" noChangeArrowheads="1"/>
          </p:cNvSpPr>
          <p:nvPr>
            <p:ph type="title"/>
          </p:nvPr>
        </p:nvSpPr>
        <p:spPr/>
        <p:txBody>
          <a:bodyPr/>
          <a:lstStyle/>
          <a:p>
            <a:pPr eaLnBrk="1" hangingPunct="1">
              <a:defRPr/>
            </a:pPr>
            <a:r>
              <a:rPr lang="el-GR" sz="4000" smtClean="0">
                <a:solidFill>
                  <a:srgbClr val="FF0000"/>
                </a:solidFill>
              </a:rPr>
              <a:t>Τραχειοστομία - αναρρόφηση</a:t>
            </a:r>
          </a:p>
        </p:txBody>
      </p:sp>
      <p:sp>
        <p:nvSpPr>
          <p:cNvPr id="13316" name="Rectangle 6"/>
          <p:cNvSpPr>
            <a:spLocks noGrp="1" noChangeArrowheads="1"/>
          </p:cNvSpPr>
          <p:nvPr>
            <p:ph type="body" idx="1"/>
          </p:nvPr>
        </p:nvSpPr>
        <p:spPr>
          <a:xfrm>
            <a:off x="457200" y="1643063"/>
            <a:ext cx="8229600" cy="4781550"/>
          </a:xfrm>
        </p:spPr>
        <p:txBody>
          <a:bodyPr/>
          <a:lstStyle/>
          <a:p>
            <a:pPr eaLnBrk="1" hangingPunct="1">
              <a:lnSpc>
                <a:spcPct val="80000"/>
              </a:lnSpc>
              <a:buFontTx/>
              <a:buNone/>
              <a:defRPr/>
            </a:pPr>
            <a:r>
              <a:rPr lang="el-GR" sz="2400" b="1" dirty="0" smtClean="0"/>
              <a:t>Σενάριο</a:t>
            </a:r>
            <a:r>
              <a:rPr lang="el-GR" sz="2400" dirty="0" smtClean="0"/>
              <a:t>: ό ασθενής έχει </a:t>
            </a:r>
            <a:r>
              <a:rPr lang="el-GR" sz="2400" dirty="0" err="1" smtClean="0"/>
              <a:t>τραχειοσωλήνα</a:t>
            </a:r>
            <a:r>
              <a:rPr lang="el-GR" sz="2400" dirty="0" smtClean="0"/>
              <a:t> μονού ή διπλού αυλού. Χορήγηση οξυγόνου μέσω τραχειακής μάσκας</a:t>
            </a:r>
          </a:p>
          <a:p>
            <a:pPr eaLnBrk="1" hangingPunct="1">
              <a:lnSpc>
                <a:spcPct val="80000"/>
              </a:lnSpc>
              <a:defRPr/>
            </a:pPr>
            <a:r>
              <a:rPr lang="el-GR" sz="2400" dirty="0" smtClean="0"/>
              <a:t>Φορητή αναρρόφηση &amp; σωλήνας αναρρόφησης</a:t>
            </a:r>
          </a:p>
          <a:p>
            <a:pPr eaLnBrk="1" hangingPunct="1">
              <a:lnSpc>
                <a:spcPct val="80000"/>
              </a:lnSpc>
              <a:defRPr/>
            </a:pPr>
            <a:r>
              <a:rPr lang="el-GR" sz="2400" dirty="0" smtClean="0"/>
              <a:t>Δίσκος νοσηλείας</a:t>
            </a:r>
          </a:p>
          <a:p>
            <a:pPr eaLnBrk="1" hangingPunct="1">
              <a:lnSpc>
                <a:spcPct val="80000"/>
              </a:lnSpc>
              <a:defRPr/>
            </a:pPr>
            <a:r>
              <a:rPr lang="el-GR" sz="2400" dirty="0" smtClean="0"/>
              <a:t>Γάντια καθαρά, διαφανές αποστειρωμένο γάντι</a:t>
            </a:r>
          </a:p>
          <a:p>
            <a:pPr eaLnBrk="1" hangingPunct="1">
              <a:lnSpc>
                <a:spcPct val="80000"/>
              </a:lnSpc>
              <a:defRPr/>
            </a:pPr>
            <a:r>
              <a:rPr lang="el-GR" sz="2400" dirty="0" smtClean="0"/>
              <a:t>μάσκα, προστατευτικά γυαλιά ματιών, πλαστική ποδιά</a:t>
            </a:r>
          </a:p>
          <a:p>
            <a:pPr eaLnBrk="1" hangingPunct="1">
              <a:lnSpc>
                <a:spcPct val="80000"/>
              </a:lnSpc>
              <a:defRPr/>
            </a:pPr>
            <a:r>
              <a:rPr lang="el-GR" sz="2400" dirty="0" smtClean="0"/>
              <a:t>Φιάλη με αποστειρωμένο νερό</a:t>
            </a:r>
            <a:r>
              <a:rPr lang="en-GB" sz="2400" dirty="0" smtClean="0"/>
              <a:t> WFI</a:t>
            </a:r>
            <a:endParaRPr lang="el-GR" sz="2400" dirty="0" smtClean="0"/>
          </a:p>
          <a:p>
            <a:pPr eaLnBrk="1" hangingPunct="1">
              <a:lnSpc>
                <a:spcPct val="80000"/>
              </a:lnSpc>
              <a:defRPr/>
            </a:pPr>
            <a:r>
              <a:rPr lang="el-GR" sz="2400" dirty="0" smtClean="0"/>
              <a:t>Καθετήρα αναρρόφησης κατάλληλου μεγέθους</a:t>
            </a:r>
          </a:p>
          <a:p>
            <a:pPr eaLnBrk="1" hangingPunct="1">
              <a:lnSpc>
                <a:spcPct val="80000"/>
              </a:lnSpc>
              <a:defRPr/>
            </a:pPr>
            <a:r>
              <a:rPr lang="el-GR" sz="2400" dirty="0" smtClean="0"/>
              <a:t>Συνδετικό «ψαράκι» (εξαρτάται από τον τύπο του καθετήρα αναρρόφησης)</a:t>
            </a:r>
          </a:p>
          <a:p>
            <a:pPr eaLnBrk="1" hangingPunct="1">
              <a:lnSpc>
                <a:spcPct val="80000"/>
              </a:lnSpc>
              <a:defRPr/>
            </a:pPr>
            <a:r>
              <a:rPr lang="el-GR" sz="2400" dirty="0" smtClean="0"/>
              <a:t>Σάκος απόρριψης αντικειμένων</a:t>
            </a:r>
          </a:p>
          <a:p>
            <a:pPr eaLnBrk="1" hangingPunct="1">
              <a:lnSpc>
                <a:spcPct val="80000"/>
              </a:lnSpc>
              <a:defRPr/>
            </a:pPr>
            <a:r>
              <a:rPr lang="el-GR" sz="2400" dirty="0" smtClean="0"/>
              <a:t>Παλμικό οξύμετρο, στηθοσκόπιο</a:t>
            </a:r>
          </a:p>
          <a:p>
            <a:pPr eaLnBrk="1" hangingPunct="1">
              <a:lnSpc>
                <a:spcPct val="80000"/>
              </a:lnSpc>
              <a:defRPr/>
            </a:pPr>
            <a:endParaRPr lang="el-GR" sz="2400" dirty="0"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 Θέση αριθμού διαφάνειας"/>
          <p:cNvSpPr>
            <a:spLocks noGrp="1"/>
          </p:cNvSpPr>
          <p:nvPr>
            <p:ph type="sldNum" sz="quarter" idx="12"/>
          </p:nvPr>
        </p:nvSpPr>
        <p:spPr/>
        <p:txBody>
          <a:bodyPr/>
          <a:lstStyle/>
          <a:p>
            <a:pPr>
              <a:defRPr/>
            </a:pPr>
            <a:fld id="{737E04A6-A2F5-4181-8C71-4AC42F3BFB6D}" type="slidenum">
              <a:rPr lang="el-GR"/>
              <a:pPr>
                <a:defRPr/>
              </a:pPr>
              <a:t>35</a:t>
            </a:fld>
            <a:endParaRPr lang="el-GR"/>
          </a:p>
        </p:txBody>
      </p:sp>
      <p:pic>
        <p:nvPicPr>
          <p:cNvPr id="37891" name="Picture 7" descr="udrargiriko piesometro"/>
          <p:cNvPicPr>
            <a:picLocks noChangeAspect="1" noChangeArrowheads="1"/>
          </p:cNvPicPr>
          <p:nvPr>
            <p:ph sz="quarter" idx="2"/>
          </p:nvPr>
        </p:nvPicPr>
        <p:blipFill>
          <a:blip r:embed="rId2" cstate="print"/>
          <a:srcRect/>
          <a:stretch>
            <a:fillRect/>
          </a:stretch>
        </p:blipFill>
        <p:spPr>
          <a:xfrm>
            <a:off x="0" y="2924175"/>
            <a:ext cx="4067175" cy="3933825"/>
          </a:xfrm>
          <a:noFill/>
        </p:spPr>
      </p:pic>
      <p:pic>
        <p:nvPicPr>
          <p:cNvPr id="37892" name="Picture 9" descr="tracheal dilator"/>
          <p:cNvPicPr>
            <a:picLocks noChangeAspect="1" noChangeArrowheads="1"/>
          </p:cNvPicPr>
          <p:nvPr>
            <p:ph sz="quarter" idx="3"/>
          </p:nvPr>
        </p:nvPicPr>
        <p:blipFill>
          <a:blip r:embed="rId3" cstate="print"/>
          <a:srcRect/>
          <a:stretch>
            <a:fillRect/>
          </a:stretch>
        </p:blipFill>
        <p:spPr>
          <a:xfrm>
            <a:off x="0" y="0"/>
            <a:ext cx="4067175" cy="2924175"/>
          </a:xfrm>
          <a:noFill/>
        </p:spPr>
      </p:pic>
      <p:pic>
        <p:nvPicPr>
          <p:cNvPr id="37893" name="Picture 11" descr="yonkauer"/>
          <p:cNvPicPr>
            <a:picLocks noChangeAspect="1" noChangeArrowheads="1"/>
          </p:cNvPicPr>
          <p:nvPr>
            <p:ph sz="quarter" idx="4"/>
          </p:nvPr>
        </p:nvPicPr>
        <p:blipFill>
          <a:blip r:embed="rId4" cstate="print"/>
          <a:srcRect/>
          <a:stretch>
            <a:fillRect/>
          </a:stretch>
        </p:blipFill>
        <p:spPr>
          <a:xfrm>
            <a:off x="4067175" y="0"/>
            <a:ext cx="5076825" cy="1797050"/>
          </a:xfrm>
          <a:noFill/>
        </p:spPr>
      </p:pic>
      <p:pic>
        <p:nvPicPr>
          <p:cNvPr id="37894" name="Picture 13"/>
          <p:cNvPicPr>
            <a:picLocks noChangeAspect="1" noChangeArrowheads="1"/>
          </p:cNvPicPr>
          <p:nvPr/>
        </p:nvPicPr>
        <p:blipFill>
          <a:blip r:embed="rId5" cstate="print"/>
          <a:srcRect/>
          <a:stretch>
            <a:fillRect/>
          </a:stretch>
        </p:blipFill>
        <p:spPr bwMode="auto">
          <a:xfrm>
            <a:off x="4067175" y="1844675"/>
            <a:ext cx="5076825"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pPr>
              <a:defRPr/>
            </a:pPr>
            <a:fld id="{1BB40D6E-FC29-44DA-BC08-68BB9360AC5B}" type="slidenum">
              <a:rPr lang="el-GR"/>
              <a:pPr>
                <a:defRPr/>
              </a:pPr>
              <a:t>36</a:t>
            </a:fld>
            <a:endParaRPr lang="el-GR"/>
          </a:p>
        </p:txBody>
      </p:sp>
      <p:sp>
        <p:nvSpPr>
          <p:cNvPr id="235537" name="Rectangle 17"/>
          <p:cNvSpPr>
            <a:spLocks noGrp="1" noChangeArrowheads="1"/>
          </p:cNvSpPr>
          <p:nvPr>
            <p:ph type="title" sz="quarter"/>
          </p:nvPr>
        </p:nvSpPr>
        <p:spPr/>
        <p:txBody>
          <a:bodyPr/>
          <a:lstStyle/>
          <a:p>
            <a:pPr eaLnBrk="1" hangingPunct="1">
              <a:defRPr/>
            </a:pPr>
            <a:endParaRPr lang="el-GR" smtClean="0"/>
          </a:p>
        </p:txBody>
      </p:sp>
      <p:pic>
        <p:nvPicPr>
          <p:cNvPr id="38916" name="Picture 4" descr="aeragogoi"/>
          <p:cNvPicPr>
            <a:picLocks noChangeAspect="1" noChangeArrowheads="1"/>
          </p:cNvPicPr>
          <p:nvPr>
            <p:ph sz="quarter" idx="1"/>
          </p:nvPr>
        </p:nvPicPr>
        <p:blipFill>
          <a:blip r:embed="rId2" cstate="print"/>
          <a:srcRect/>
          <a:stretch>
            <a:fillRect/>
          </a:stretch>
        </p:blipFill>
        <p:spPr>
          <a:xfrm>
            <a:off x="0" y="3573463"/>
            <a:ext cx="4427538" cy="3284537"/>
          </a:xfrm>
          <a:noFill/>
        </p:spPr>
      </p:pic>
      <p:pic>
        <p:nvPicPr>
          <p:cNvPr id="38917" name="Picture 14" descr="ResuscitationBag"/>
          <p:cNvPicPr>
            <a:picLocks noChangeAspect="1" noChangeArrowheads="1"/>
          </p:cNvPicPr>
          <p:nvPr>
            <p:ph sz="quarter" idx="2"/>
          </p:nvPr>
        </p:nvPicPr>
        <p:blipFill>
          <a:blip r:embed="rId3" cstate="print"/>
          <a:srcRect/>
          <a:stretch>
            <a:fillRect/>
          </a:stretch>
        </p:blipFill>
        <p:spPr>
          <a:xfrm>
            <a:off x="4427538" y="0"/>
            <a:ext cx="4716462" cy="3573463"/>
          </a:xfrm>
          <a:noFill/>
        </p:spPr>
      </p:pic>
      <p:pic>
        <p:nvPicPr>
          <p:cNvPr id="38918" name="Picture 10" descr="ambu"/>
          <p:cNvPicPr>
            <a:picLocks noChangeAspect="1" noChangeArrowheads="1"/>
          </p:cNvPicPr>
          <p:nvPr>
            <p:ph sz="quarter" idx="3"/>
          </p:nvPr>
        </p:nvPicPr>
        <p:blipFill>
          <a:blip r:embed="rId4" cstate="print"/>
          <a:srcRect/>
          <a:stretch>
            <a:fillRect/>
          </a:stretch>
        </p:blipFill>
        <p:spPr>
          <a:xfrm>
            <a:off x="0" y="0"/>
            <a:ext cx="4427538" cy="3573463"/>
          </a:xfrm>
          <a:noFill/>
        </p:spPr>
      </p:pic>
      <p:pic>
        <p:nvPicPr>
          <p:cNvPr id="38919" name="Picture 16" descr="bedspace spare trachy"/>
          <p:cNvPicPr>
            <a:picLocks noChangeAspect="1" noChangeArrowheads="1"/>
          </p:cNvPicPr>
          <p:nvPr>
            <p:ph sz="quarter" idx="4"/>
          </p:nvPr>
        </p:nvPicPr>
        <p:blipFill>
          <a:blip r:embed="rId5" cstate="print"/>
          <a:srcRect/>
          <a:stretch>
            <a:fillRect/>
          </a:stretch>
        </p:blipFill>
        <p:spPr>
          <a:xfrm>
            <a:off x="4427538" y="3573463"/>
            <a:ext cx="4716462" cy="3284537"/>
          </a:xfrm>
          <a:noFill/>
        </p:spPr>
      </p:pic>
      <p:sp>
        <p:nvSpPr>
          <p:cNvPr id="8" name="7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03BCB974-8383-4E05-82AE-CF0ED838564D}" type="slidenum">
              <a:rPr lang="el-GR"/>
              <a:pPr>
                <a:defRPr/>
              </a:pPr>
              <a:t>37</a:t>
            </a:fld>
            <a:endParaRPr lang="el-GR"/>
          </a:p>
        </p:txBody>
      </p:sp>
      <p:sp>
        <p:nvSpPr>
          <p:cNvPr id="203787" name="Rectangle 11"/>
          <p:cNvSpPr>
            <a:spLocks noGrp="1" noChangeArrowheads="1"/>
          </p:cNvSpPr>
          <p:nvPr>
            <p:ph type="title"/>
          </p:nvPr>
        </p:nvSpPr>
        <p:spPr/>
        <p:txBody>
          <a:bodyPr/>
          <a:lstStyle/>
          <a:p>
            <a:pPr eaLnBrk="1" hangingPunct="1">
              <a:defRPr/>
            </a:pPr>
            <a:endParaRPr lang="el-GR" smtClean="0"/>
          </a:p>
        </p:txBody>
      </p:sp>
      <p:pic>
        <p:nvPicPr>
          <p:cNvPr id="39940" name="Picture 4"/>
          <p:cNvPicPr>
            <a:picLocks noChangeAspect="1" noChangeArrowheads="1"/>
          </p:cNvPicPr>
          <p:nvPr>
            <p:ph sz="half" idx="1"/>
          </p:nvPr>
        </p:nvPicPr>
        <p:blipFill>
          <a:blip r:embed="rId2" cstate="print"/>
          <a:srcRect/>
          <a:stretch>
            <a:fillRect/>
          </a:stretch>
        </p:blipFill>
        <p:spPr>
          <a:xfrm>
            <a:off x="0" y="0"/>
            <a:ext cx="9144000" cy="2276475"/>
          </a:xfrm>
          <a:noFill/>
        </p:spPr>
      </p:pic>
      <p:pic>
        <p:nvPicPr>
          <p:cNvPr id="39941" name="Picture 7"/>
          <p:cNvPicPr>
            <a:picLocks noChangeAspect="1" noChangeArrowheads="1"/>
          </p:cNvPicPr>
          <p:nvPr>
            <p:ph sz="quarter" idx="2"/>
          </p:nvPr>
        </p:nvPicPr>
        <p:blipFill>
          <a:blip r:embed="rId3" cstate="print"/>
          <a:srcRect/>
          <a:stretch>
            <a:fillRect/>
          </a:stretch>
        </p:blipFill>
        <p:spPr>
          <a:xfrm>
            <a:off x="0" y="2276475"/>
            <a:ext cx="9144000" cy="2081213"/>
          </a:xfrm>
          <a:noFill/>
        </p:spPr>
      </p:pic>
      <p:pic>
        <p:nvPicPr>
          <p:cNvPr id="39942" name="Picture 10"/>
          <p:cNvPicPr>
            <a:picLocks noChangeAspect="1" noChangeArrowheads="1"/>
          </p:cNvPicPr>
          <p:nvPr>
            <p:ph sz="quarter" idx="3"/>
          </p:nvPr>
        </p:nvPicPr>
        <p:blipFill>
          <a:blip r:embed="rId4" cstate="print"/>
          <a:srcRect/>
          <a:stretch>
            <a:fillRect/>
          </a:stretch>
        </p:blipFill>
        <p:spPr>
          <a:xfrm>
            <a:off x="0" y="4365625"/>
            <a:ext cx="9144000" cy="2492375"/>
          </a:xfrm>
          <a:noFill/>
        </p:spPr>
      </p:pic>
      <p:sp>
        <p:nvSpPr>
          <p:cNvPr id="7" name="6 - Θέση υποσέλιδου"/>
          <p:cNvSpPr>
            <a:spLocks noGrp="1"/>
          </p:cNvSpPr>
          <p:nvPr>
            <p:ph type="ftr" sz="quarter" idx="11"/>
          </p:nvPr>
        </p:nvSpPr>
        <p:spPr>
          <a:xfrm>
            <a:off x="6248400" y="640080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5B9F4923-10E2-419E-96CD-4D18140EAA21}" type="slidenum">
              <a:rPr lang="el-GR"/>
              <a:pPr>
                <a:defRPr/>
              </a:pPr>
              <a:t>38</a:t>
            </a:fld>
            <a:endParaRPr lang="el-GR"/>
          </a:p>
        </p:txBody>
      </p:sp>
      <p:sp>
        <p:nvSpPr>
          <p:cNvPr id="204811" name="Rectangle 11"/>
          <p:cNvSpPr>
            <a:spLocks noGrp="1" noChangeArrowheads="1"/>
          </p:cNvSpPr>
          <p:nvPr>
            <p:ph type="title"/>
          </p:nvPr>
        </p:nvSpPr>
        <p:spPr/>
        <p:txBody>
          <a:bodyPr/>
          <a:lstStyle/>
          <a:p>
            <a:pPr eaLnBrk="1" hangingPunct="1">
              <a:defRPr/>
            </a:pPr>
            <a:endParaRPr lang="el-GR" smtClean="0"/>
          </a:p>
        </p:txBody>
      </p:sp>
      <p:pic>
        <p:nvPicPr>
          <p:cNvPr id="40964" name="Picture 4"/>
          <p:cNvPicPr>
            <a:picLocks noChangeAspect="1" noChangeArrowheads="1"/>
          </p:cNvPicPr>
          <p:nvPr>
            <p:ph sz="half" idx="1"/>
          </p:nvPr>
        </p:nvPicPr>
        <p:blipFill>
          <a:blip r:embed="rId2" cstate="print"/>
          <a:srcRect/>
          <a:stretch>
            <a:fillRect/>
          </a:stretch>
        </p:blipFill>
        <p:spPr>
          <a:xfrm>
            <a:off x="0" y="0"/>
            <a:ext cx="9144000" cy="2060575"/>
          </a:xfrm>
          <a:noFill/>
        </p:spPr>
      </p:pic>
      <p:pic>
        <p:nvPicPr>
          <p:cNvPr id="40965" name="Picture 7"/>
          <p:cNvPicPr>
            <a:picLocks noChangeAspect="1" noChangeArrowheads="1"/>
          </p:cNvPicPr>
          <p:nvPr>
            <p:ph sz="quarter" idx="2"/>
          </p:nvPr>
        </p:nvPicPr>
        <p:blipFill>
          <a:blip r:embed="rId3" cstate="print"/>
          <a:srcRect/>
          <a:stretch>
            <a:fillRect/>
          </a:stretch>
        </p:blipFill>
        <p:spPr>
          <a:xfrm>
            <a:off x="0" y="2060575"/>
            <a:ext cx="9144000" cy="2232025"/>
          </a:xfrm>
          <a:noFill/>
        </p:spPr>
      </p:pic>
      <p:pic>
        <p:nvPicPr>
          <p:cNvPr id="40966" name="Picture 10"/>
          <p:cNvPicPr>
            <a:picLocks noChangeAspect="1" noChangeArrowheads="1"/>
          </p:cNvPicPr>
          <p:nvPr>
            <p:ph sz="quarter" idx="3"/>
          </p:nvPr>
        </p:nvPicPr>
        <p:blipFill>
          <a:blip r:embed="rId4" cstate="print"/>
          <a:srcRect/>
          <a:stretch>
            <a:fillRect/>
          </a:stretch>
        </p:blipFill>
        <p:spPr>
          <a:xfrm>
            <a:off x="0" y="4292600"/>
            <a:ext cx="9144000" cy="2565400"/>
          </a:xfrm>
          <a:noFill/>
        </p:spPr>
      </p:pic>
      <p:sp>
        <p:nvSpPr>
          <p:cNvPr id="7" name="6 - Θέση υποσέλιδου"/>
          <p:cNvSpPr>
            <a:spLocks noGrp="1"/>
          </p:cNvSpPr>
          <p:nvPr>
            <p:ph type="ftr" sz="quarter" idx="11"/>
          </p:nvPr>
        </p:nvSpPr>
        <p:spPr>
          <a:xfrm>
            <a:off x="6248400" y="640080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4B0FF2EE-2AAB-428B-B38F-02F54B7E2DEB}" type="slidenum">
              <a:rPr lang="el-GR"/>
              <a:pPr>
                <a:defRPr/>
              </a:pPr>
              <a:t>39</a:t>
            </a:fld>
            <a:endParaRPr lang="el-GR"/>
          </a:p>
        </p:txBody>
      </p:sp>
      <p:sp>
        <p:nvSpPr>
          <p:cNvPr id="205835" name="Rectangle 11"/>
          <p:cNvSpPr>
            <a:spLocks noGrp="1" noChangeArrowheads="1"/>
          </p:cNvSpPr>
          <p:nvPr>
            <p:ph type="title"/>
          </p:nvPr>
        </p:nvSpPr>
        <p:spPr/>
        <p:txBody>
          <a:bodyPr/>
          <a:lstStyle/>
          <a:p>
            <a:pPr eaLnBrk="1" hangingPunct="1">
              <a:defRPr/>
            </a:pPr>
            <a:endParaRPr lang="el-GR" smtClean="0"/>
          </a:p>
        </p:txBody>
      </p:sp>
      <p:pic>
        <p:nvPicPr>
          <p:cNvPr id="41988" name="Picture 4"/>
          <p:cNvPicPr>
            <a:picLocks noChangeAspect="1" noChangeArrowheads="1"/>
          </p:cNvPicPr>
          <p:nvPr>
            <p:ph sz="half" idx="1"/>
          </p:nvPr>
        </p:nvPicPr>
        <p:blipFill>
          <a:blip r:embed="rId2" cstate="print"/>
          <a:srcRect/>
          <a:stretch>
            <a:fillRect/>
          </a:stretch>
        </p:blipFill>
        <p:spPr>
          <a:xfrm>
            <a:off x="0" y="0"/>
            <a:ext cx="9144000" cy="2565400"/>
          </a:xfrm>
          <a:noFill/>
        </p:spPr>
      </p:pic>
      <p:pic>
        <p:nvPicPr>
          <p:cNvPr id="41989" name="Picture 7"/>
          <p:cNvPicPr>
            <a:picLocks noChangeAspect="1" noChangeArrowheads="1"/>
          </p:cNvPicPr>
          <p:nvPr>
            <p:ph sz="quarter" idx="2"/>
          </p:nvPr>
        </p:nvPicPr>
        <p:blipFill>
          <a:blip r:embed="rId3" cstate="print"/>
          <a:srcRect/>
          <a:stretch>
            <a:fillRect/>
          </a:stretch>
        </p:blipFill>
        <p:spPr>
          <a:xfrm>
            <a:off x="0" y="2565400"/>
            <a:ext cx="9144000" cy="2081213"/>
          </a:xfrm>
          <a:noFill/>
        </p:spPr>
      </p:pic>
      <p:pic>
        <p:nvPicPr>
          <p:cNvPr id="41990" name="Picture 10"/>
          <p:cNvPicPr>
            <a:picLocks noChangeAspect="1" noChangeArrowheads="1"/>
          </p:cNvPicPr>
          <p:nvPr>
            <p:ph sz="quarter" idx="3"/>
          </p:nvPr>
        </p:nvPicPr>
        <p:blipFill>
          <a:blip r:embed="rId4" cstate="print"/>
          <a:srcRect/>
          <a:stretch>
            <a:fillRect/>
          </a:stretch>
        </p:blipFill>
        <p:spPr>
          <a:xfrm>
            <a:off x="0" y="4652963"/>
            <a:ext cx="9144000" cy="2205037"/>
          </a:xfrm>
          <a:noFill/>
        </p:spPr>
      </p:pic>
      <p:sp>
        <p:nvSpPr>
          <p:cNvPr id="7" name="6 - Θέση υποσέλιδου"/>
          <p:cNvSpPr>
            <a:spLocks noGrp="1"/>
          </p:cNvSpPr>
          <p:nvPr>
            <p:ph type="ftr" sz="quarter" idx="11"/>
          </p:nvPr>
        </p:nvSpPr>
        <p:spPr>
          <a:xfrm>
            <a:off x="6248400" y="640080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Θέση αριθμού διαφάνειας"/>
          <p:cNvSpPr>
            <a:spLocks noGrp="1"/>
          </p:cNvSpPr>
          <p:nvPr>
            <p:ph type="sldNum" sz="quarter" idx="12"/>
          </p:nvPr>
        </p:nvSpPr>
        <p:spPr/>
        <p:txBody>
          <a:bodyPr/>
          <a:lstStyle/>
          <a:p>
            <a:pPr>
              <a:defRPr/>
            </a:pPr>
            <a:fld id="{A3B17A56-EC82-48D6-AFA6-E5CB1FD85EEA}" type="slidenum">
              <a:rPr lang="el-GR"/>
              <a:pPr>
                <a:defRPr/>
              </a:pPr>
              <a:t>4</a:t>
            </a:fld>
            <a:endParaRPr lang="el-GR"/>
          </a:p>
        </p:txBody>
      </p:sp>
      <p:sp>
        <p:nvSpPr>
          <p:cNvPr id="139266" name="Rectangle 2"/>
          <p:cNvSpPr>
            <a:spLocks noGrp="1" noChangeArrowheads="1"/>
          </p:cNvSpPr>
          <p:nvPr>
            <p:ph type="title"/>
          </p:nvPr>
        </p:nvSpPr>
        <p:spPr/>
        <p:txBody>
          <a:bodyPr/>
          <a:lstStyle/>
          <a:p>
            <a:pPr eaLnBrk="1" hangingPunct="1">
              <a:defRPr/>
            </a:pPr>
            <a:r>
              <a:rPr lang="el-GR" smtClean="0"/>
              <a:t>Τι πρέπει να γνωρίζετε</a:t>
            </a:r>
          </a:p>
        </p:txBody>
      </p:sp>
      <p:sp>
        <p:nvSpPr>
          <p:cNvPr id="139267" name="Rectangle 3"/>
          <p:cNvSpPr>
            <a:spLocks noGrp="1" noChangeArrowheads="1"/>
          </p:cNvSpPr>
          <p:nvPr>
            <p:ph type="body" sz="half" idx="1"/>
          </p:nvPr>
        </p:nvSpPr>
        <p:spPr>
          <a:xfrm>
            <a:off x="457200" y="1957388"/>
            <a:ext cx="6707188" cy="4495800"/>
          </a:xfrm>
        </p:spPr>
        <p:txBody>
          <a:bodyPr/>
          <a:lstStyle/>
          <a:p>
            <a:pPr eaLnBrk="1" hangingPunct="1">
              <a:defRPr/>
            </a:pPr>
            <a:r>
              <a:rPr lang="el-GR" sz="2400" smtClean="0"/>
              <a:t>Ανατομία και φυσιολογία ανώτερου αναπνευστικού συστήματος</a:t>
            </a:r>
          </a:p>
          <a:p>
            <a:pPr eaLnBrk="1" hangingPunct="1">
              <a:defRPr/>
            </a:pPr>
            <a:r>
              <a:rPr lang="el-GR" sz="2400" smtClean="0"/>
              <a:t>Φυσιολογία καρδιαγγειακού συστήματος</a:t>
            </a:r>
          </a:p>
          <a:p>
            <a:pPr eaLnBrk="1" hangingPunct="1">
              <a:defRPr/>
            </a:pPr>
            <a:r>
              <a:rPr lang="el-GR" sz="2400" smtClean="0"/>
              <a:t>Ενδείξεις τραχειοστομίας</a:t>
            </a:r>
          </a:p>
          <a:p>
            <a:pPr eaLnBrk="1" hangingPunct="1">
              <a:defRPr/>
            </a:pPr>
            <a:r>
              <a:rPr lang="el-GR" sz="2400" smtClean="0"/>
              <a:t>Συμπτώματα αναπνευστικής δυσχέρειας και απόφραξης του αεραγωγού</a:t>
            </a:r>
          </a:p>
          <a:p>
            <a:pPr eaLnBrk="1" hangingPunct="1">
              <a:defRPr/>
            </a:pPr>
            <a:r>
              <a:rPr lang="el-GR" sz="2400" smtClean="0"/>
              <a:t>Υλικό επείγουσας ανάγκης στο τμήμα</a:t>
            </a:r>
          </a:p>
          <a:p>
            <a:pPr eaLnBrk="1" hangingPunct="1">
              <a:defRPr/>
            </a:pPr>
            <a:r>
              <a:rPr lang="el-GR" sz="2400" smtClean="0"/>
              <a:t>Τύπους τραχειοσωλήνα</a:t>
            </a:r>
          </a:p>
          <a:p>
            <a:pPr eaLnBrk="1" hangingPunct="1">
              <a:defRPr/>
            </a:pPr>
            <a:r>
              <a:rPr lang="el-GR" sz="2400" smtClean="0"/>
              <a:t>Τακτική ιδρύματος - αναρρόφηση</a:t>
            </a:r>
          </a:p>
          <a:p>
            <a:pPr eaLnBrk="1" hangingPunct="1">
              <a:defRPr/>
            </a:pPr>
            <a:endParaRPr lang="el-GR" sz="2400"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19E79648-EF43-48BE-9F70-E189A545F35D}" type="slidenum">
              <a:rPr lang="el-GR"/>
              <a:pPr>
                <a:defRPr/>
              </a:pPr>
              <a:t>40</a:t>
            </a:fld>
            <a:endParaRPr lang="el-GR"/>
          </a:p>
        </p:txBody>
      </p:sp>
      <p:sp>
        <p:nvSpPr>
          <p:cNvPr id="307202" name="Rectangle 2"/>
          <p:cNvSpPr>
            <a:spLocks noGrp="1" noChangeArrowheads="1"/>
          </p:cNvSpPr>
          <p:nvPr>
            <p:ph type="title"/>
          </p:nvPr>
        </p:nvSpPr>
        <p:spPr/>
        <p:txBody>
          <a:bodyPr/>
          <a:lstStyle/>
          <a:p>
            <a:pPr algn="l" eaLnBrk="1" hangingPunct="1">
              <a:defRPr/>
            </a:pPr>
            <a:r>
              <a:rPr lang="el-GR" smtClean="0">
                <a:solidFill>
                  <a:srgbClr val="FF0000"/>
                </a:solidFill>
                <a:effectLst>
                  <a:outerShdw blurRad="38100" dist="38100" dir="2700000" algn="tl">
                    <a:srgbClr val="000000"/>
                  </a:outerShdw>
                </a:effectLst>
              </a:rPr>
              <a:t>Τι να θυμάστε…</a:t>
            </a:r>
          </a:p>
        </p:txBody>
      </p:sp>
      <p:sp>
        <p:nvSpPr>
          <p:cNvPr id="307203" name="Rectangle 3"/>
          <p:cNvSpPr>
            <a:spLocks noGrp="1" noChangeArrowheads="1"/>
          </p:cNvSpPr>
          <p:nvPr>
            <p:ph type="body" idx="1"/>
          </p:nvPr>
        </p:nvSpPr>
        <p:spPr/>
        <p:txBody>
          <a:bodyPr/>
          <a:lstStyle/>
          <a:p>
            <a:pPr eaLnBrk="1" hangingPunct="1">
              <a:lnSpc>
                <a:spcPct val="80000"/>
              </a:lnSpc>
              <a:defRPr/>
            </a:pPr>
            <a:r>
              <a:rPr lang="el-GR" sz="2400" dirty="0" smtClean="0"/>
              <a:t>Εφαρμόζουμε καθαρά γάντια και μάλιστα </a:t>
            </a:r>
            <a:r>
              <a:rPr lang="el-GR" sz="2400" dirty="0" smtClean="0">
                <a:solidFill>
                  <a:srgbClr val="FF0000"/>
                </a:solidFill>
                <a:effectLst>
                  <a:outerShdw blurRad="38100" dist="38100" dir="2700000" algn="tl">
                    <a:srgbClr val="000000"/>
                  </a:outerShdw>
                </a:effectLst>
              </a:rPr>
              <a:t>δύο γάντια</a:t>
            </a:r>
            <a:r>
              <a:rPr lang="el-GR" sz="2400" dirty="0" smtClean="0"/>
              <a:t> στο χέρι που θα χειριστεί τον καθετήρα αναρρόφησης</a:t>
            </a:r>
          </a:p>
          <a:p>
            <a:pPr eaLnBrk="1" hangingPunct="1">
              <a:lnSpc>
                <a:spcPct val="80000"/>
              </a:lnSpc>
              <a:defRPr/>
            </a:pPr>
            <a:r>
              <a:rPr lang="el-GR" sz="2400" dirty="0" smtClean="0"/>
              <a:t>Ακολουθήστε την τακτική του ιδρύματος - η παρέμβαση είναι </a:t>
            </a:r>
            <a:r>
              <a:rPr lang="el-GR" sz="2400" dirty="0" smtClean="0">
                <a:solidFill>
                  <a:srgbClr val="FF0000"/>
                </a:solidFill>
                <a:effectLst>
                  <a:outerShdw blurRad="38100" dist="38100" dir="2700000" algn="tl">
                    <a:srgbClr val="000000"/>
                  </a:outerShdw>
                </a:effectLst>
              </a:rPr>
              <a:t>άσηπτη</a:t>
            </a:r>
          </a:p>
          <a:p>
            <a:pPr eaLnBrk="1" hangingPunct="1">
              <a:lnSpc>
                <a:spcPct val="80000"/>
              </a:lnSpc>
              <a:defRPr/>
            </a:pPr>
            <a:r>
              <a:rPr lang="el-GR" sz="2400" dirty="0" smtClean="0"/>
              <a:t>Ό καθετήρας αναρρόφησης χρησιμοποιείται </a:t>
            </a:r>
            <a:r>
              <a:rPr lang="el-GR" sz="2400" dirty="0" smtClean="0">
                <a:solidFill>
                  <a:srgbClr val="FF0000"/>
                </a:solidFill>
                <a:effectLst>
                  <a:outerShdw blurRad="38100" dist="38100" dir="2700000" algn="tl">
                    <a:srgbClr val="000000"/>
                  </a:outerShdw>
                </a:effectLst>
              </a:rPr>
              <a:t>μόνο μια φορά</a:t>
            </a:r>
          </a:p>
          <a:p>
            <a:pPr eaLnBrk="1" hangingPunct="1">
              <a:lnSpc>
                <a:spcPct val="80000"/>
              </a:lnSpc>
              <a:defRPr/>
            </a:pPr>
            <a:r>
              <a:rPr lang="el-GR" sz="2400" dirty="0" smtClean="0"/>
              <a:t>Εφαρμόζουμε την αναρρόφηση </a:t>
            </a:r>
            <a:r>
              <a:rPr lang="el-GR" sz="2400" dirty="0" smtClean="0">
                <a:solidFill>
                  <a:srgbClr val="FF0000"/>
                </a:solidFill>
                <a:effectLst>
                  <a:outerShdw blurRad="38100" dist="38100" dir="2700000" algn="tl">
                    <a:srgbClr val="000000"/>
                  </a:outerShdw>
                </a:effectLst>
              </a:rPr>
              <a:t>μόνο</a:t>
            </a:r>
            <a:r>
              <a:rPr lang="el-GR" sz="2400" dirty="0" smtClean="0"/>
              <a:t> κατά την απομάκρυνση του καθετήρα</a:t>
            </a:r>
          </a:p>
          <a:p>
            <a:pPr eaLnBrk="1" hangingPunct="1">
              <a:lnSpc>
                <a:spcPct val="80000"/>
              </a:lnSpc>
              <a:defRPr/>
            </a:pPr>
            <a:r>
              <a:rPr lang="el-GR" sz="2400" dirty="0" smtClean="0">
                <a:solidFill>
                  <a:srgbClr val="FF0000"/>
                </a:solidFill>
                <a:effectLst>
                  <a:outerShdw blurRad="38100" dist="38100" dir="2700000" algn="tl">
                    <a:srgbClr val="000000"/>
                  </a:outerShdw>
                </a:effectLst>
              </a:rPr>
              <a:t>Δεν</a:t>
            </a:r>
            <a:r>
              <a:rPr lang="el-GR" sz="2400" dirty="0" smtClean="0"/>
              <a:t> συνιστάται η ενστάλαξη του φυσιολογικού ορού ορού!</a:t>
            </a:r>
          </a:p>
          <a:p>
            <a:pPr eaLnBrk="1" hangingPunct="1">
              <a:lnSpc>
                <a:spcPct val="80000"/>
              </a:lnSpc>
              <a:defRPr/>
            </a:pPr>
            <a:r>
              <a:rPr lang="el-GR" sz="2400" dirty="0" smtClean="0"/>
              <a:t>Ο σωλήνας αναρρόφησης αλλάζεται κάθε 24 ώρες. Επικολλάτε ετικέτα με </a:t>
            </a:r>
            <a:r>
              <a:rPr lang="el-GR" sz="2400" dirty="0" err="1" smtClean="0"/>
              <a:t>ημ</a:t>
            </a:r>
            <a:r>
              <a:rPr lang="el-GR" sz="2400" dirty="0" smtClean="0"/>
              <a:t>/νια και ώρα πρώτης χρήσης</a:t>
            </a:r>
            <a:endParaRPr lang="en-GB" sz="2400" dirty="0" smtClean="0"/>
          </a:p>
          <a:p>
            <a:pPr eaLnBrk="1" hangingPunct="1">
              <a:lnSpc>
                <a:spcPct val="80000"/>
              </a:lnSpc>
              <a:defRPr/>
            </a:pPr>
            <a:r>
              <a:rPr lang="el-GR" sz="2400" dirty="0" smtClean="0"/>
              <a:t>Ο σάκος (δεξαμενή) συλλογή υγρών αλλάζεται όταν έχει γεμίσει στα 2/3.</a:t>
            </a:r>
          </a:p>
          <a:p>
            <a:pPr eaLnBrk="1" hangingPunct="1">
              <a:lnSpc>
                <a:spcPct val="80000"/>
              </a:lnSpc>
              <a:defRPr/>
            </a:pPr>
            <a:endParaRPr lang="el-GR" sz="2400" dirty="0"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 Θέση αριθμού διαφάνειας"/>
          <p:cNvSpPr>
            <a:spLocks noGrp="1"/>
          </p:cNvSpPr>
          <p:nvPr>
            <p:ph type="sldNum" sz="quarter" idx="12"/>
          </p:nvPr>
        </p:nvSpPr>
        <p:spPr/>
        <p:txBody>
          <a:bodyPr/>
          <a:lstStyle/>
          <a:p>
            <a:pPr>
              <a:defRPr/>
            </a:pPr>
            <a:fld id="{827423B1-D670-4DC0-9CD6-52641357BC16}" type="slidenum">
              <a:rPr lang="el-GR"/>
              <a:pPr>
                <a:defRPr/>
              </a:pPr>
              <a:t>41</a:t>
            </a:fld>
            <a:endParaRPr lang="el-GR"/>
          </a:p>
        </p:txBody>
      </p:sp>
      <p:sp>
        <p:nvSpPr>
          <p:cNvPr id="257026" name="Rectangle 2"/>
          <p:cNvSpPr>
            <a:spLocks noGrp="1" noChangeArrowheads="1"/>
          </p:cNvSpPr>
          <p:nvPr>
            <p:ph type="title"/>
          </p:nvPr>
        </p:nvSpPr>
        <p:spPr>
          <a:xfrm>
            <a:off x="457200" y="274638"/>
            <a:ext cx="5410200" cy="1143000"/>
          </a:xfrm>
        </p:spPr>
        <p:txBody>
          <a:bodyPr/>
          <a:lstStyle/>
          <a:p>
            <a:pPr algn="l" eaLnBrk="1" hangingPunct="1">
              <a:defRPr/>
            </a:pPr>
            <a:r>
              <a:rPr lang="el-GR" sz="4800" dirty="0" smtClean="0"/>
              <a:t>Επιπλοκές αναρρόφησης</a:t>
            </a:r>
          </a:p>
        </p:txBody>
      </p:sp>
      <p:sp>
        <p:nvSpPr>
          <p:cNvPr id="257027" name="Rectangle 3"/>
          <p:cNvSpPr>
            <a:spLocks noGrp="1" noChangeArrowheads="1"/>
          </p:cNvSpPr>
          <p:nvPr>
            <p:ph type="body" sz="half" idx="1"/>
          </p:nvPr>
        </p:nvSpPr>
        <p:spPr>
          <a:xfrm>
            <a:off x="0" y="1814513"/>
            <a:ext cx="4256088" cy="4206875"/>
          </a:xfrm>
        </p:spPr>
        <p:txBody>
          <a:bodyPr/>
          <a:lstStyle/>
          <a:p>
            <a:pPr eaLnBrk="1" hangingPunct="1">
              <a:defRPr/>
            </a:pPr>
            <a:r>
              <a:rPr lang="el-GR" sz="2400" dirty="0" err="1" smtClean="0"/>
              <a:t>Υποξία</a:t>
            </a:r>
            <a:endParaRPr lang="el-GR" sz="2400" dirty="0" smtClean="0"/>
          </a:p>
          <a:p>
            <a:pPr eaLnBrk="1" hangingPunct="1">
              <a:defRPr/>
            </a:pPr>
            <a:r>
              <a:rPr lang="el-GR" sz="2400" dirty="0" smtClean="0"/>
              <a:t>Καρδιακές αρρυθμίες</a:t>
            </a:r>
          </a:p>
          <a:p>
            <a:pPr lvl="1" eaLnBrk="1" hangingPunct="1">
              <a:defRPr/>
            </a:pPr>
            <a:r>
              <a:rPr lang="el-GR" dirty="0" smtClean="0"/>
              <a:t>Βραδυκαρδία &lt; 45</a:t>
            </a:r>
          </a:p>
          <a:p>
            <a:pPr lvl="1" eaLnBrk="1" hangingPunct="1">
              <a:defRPr/>
            </a:pPr>
            <a:r>
              <a:rPr lang="el-GR" dirty="0" err="1" smtClean="0"/>
              <a:t>Ασυστολία</a:t>
            </a:r>
            <a:r>
              <a:rPr lang="el-GR" dirty="0" smtClean="0"/>
              <a:t> (ποιο νεύρο ευθύνεται ;)</a:t>
            </a:r>
          </a:p>
          <a:p>
            <a:pPr eaLnBrk="1" hangingPunct="1">
              <a:defRPr/>
            </a:pPr>
            <a:r>
              <a:rPr lang="el-GR" sz="2400" dirty="0" smtClean="0"/>
              <a:t>Τραυματισμός του βλεννογόνου / μαλακών μορίων</a:t>
            </a:r>
          </a:p>
          <a:p>
            <a:pPr eaLnBrk="1" hangingPunct="1">
              <a:defRPr/>
            </a:pPr>
            <a:r>
              <a:rPr lang="el-GR" sz="2400" dirty="0" smtClean="0"/>
              <a:t>Λοίμωξη</a:t>
            </a:r>
          </a:p>
          <a:p>
            <a:pPr eaLnBrk="1" hangingPunct="1">
              <a:defRPr/>
            </a:pPr>
            <a:r>
              <a:rPr lang="el-GR" sz="2400" dirty="0" smtClean="0"/>
              <a:t>Αύξηση </a:t>
            </a:r>
            <a:r>
              <a:rPr lang="el-GR" sz="2400" dirty="0" err="1" smtClean="0"/>
              <a:t>ενδοκράνιας</a:t>
            </a:r>
            <a:r>
              <a:rPr lang="el-GR" sz="2400" dirty="0" smtClean="0"/>
              <a:t> πίεσης</a:t>
            </a:r>
          </a:p>
        </p:txBody>
      </p:sp>
      <p:sp>
        <p:nvSpPr>
          <p:cNvPr id="257030" name="Rectangle 6"/>
          <p:cNvSpPr>
            <a:spLocks noGrp="1" noChangeArrowheads="1"/>
          </p:cNvSpPr>
          <p:nvPr>
            <p:ph type="body" sz="half" idx="2"/>
          </p:nvPr>
        </p:nvSpPr>
        <p:spPr>
          <a:xfrm>
            <a:off x="4284663" y="2420938"/>
            <a:ext cx="4751387" cy="4176712"/>
          </a:xfrm>
        </p:spPr>
        <p:txBody>
          <a:bodyPr/>
          <a:lstStyle/>
          <a:p>
            <a:pPr eaLnBrk="1" hangingPunct="1">
              <a:lnSpc>
                <a:spcPct val="90000"/>
              </a:lnSpc>
              <a:buFont typeface="Wingdings" pitchFamily="2" charset="2"/>
              <a:buNone/>
              <a:defRPr/>
            </a:pPr>
            <a:r>
              <a:rPr lang="el-GR" sz="4400" smtClean="0">
                <a:solidFill>
                  <a:schemeClr val="tx2"/>
                </a:solidFill>
              </a:rPr>
              <a:t>Προληπτικά μέτρα</a:t>
            </a:r>
          </a:p>
          <a:p>
            <a:pPr eaLnBrk="1" hangingPunct="1">
              <a:lnSpc>
                <a:spcPct val="90000"/>
              </a:lnSpc>
              <a:defRPr/>
            </a:pPr>
            <a:r>
              <a:rPr lang="el-GR" sz="2400" smtClean="0">
                <a:effectLst/>
              </a:rPr>
              <a:t>υπεροξυγόνωση πριν την αναρρόφηση</a:t>
            </a:r>
          </a:p>
          <a:p>
            <a:pPr eaLnBrk="1" hangingPunct="1">
              <a:lnSpc>
                <a:spcPct val="90000"/>
              </a:lnSpc>
              <a:defRPr/>
            </a:pPr>
            <a:r>
              <a:rPr lang="el-GR" sz="2400" smtClean="0">
                <a:effectLst/>
              </a:rPr>
              <a:t>καλή τεχνική</a:t>
            </a:r>
          </a:p>
          <a:p>
            <a:pPr eaLnBrk="1" hangingPunct="1">
              <a:lnSpc>
                <a:spcPct val="90000"/>
              </a:lnSpc>
              <a:defRPr/>
            </a:pPr>
            <a:r>
              <a:rPr lang="el-GR" sz="2400" smtClean="0">
                <a:effectLst/>
              </a:rPr>
              <a:t>Η σωστή διάρκεια της διαδικασίας</a:t>
            </a:r>
          </a:p>
          <a:p>
            <a:pPr eaLnBrk="1" hangingPunct="1">
              <a:lnSpc>
                <a:spcPct val="90000"/>
              </a:lnSpc>
              <a:defRPr/>
            </a:pPr>
            <a:r>
              <a:rPr lang="el-GR" sz="2400" smtClean="0">
                <a:effectLst/>
              </a:rPr>
              <a:t>Η χρήση σωστού καθετήρα</a:t>
            </a:r>
          </a:p>
          <a:p>
            <a:pPr eaLnBrk="1" hangingPunct="1">
              <a:lnSpc>
                <a:spcPct val="90000"/>
              </a:lnSpc>
              <a:defRPr/>
            </a:pPr>
            <a:r>
              <a:rPr lang="el-GR" sz="2400" smtClean="0">
                <a:effectLst/>
              </a:rPr>
              <a:t>η κατάλληλη αρνητική πίεση</a:t>
            </a:r>
          </a:p>
          <a:p>
            <a:pPr eaLnBrk="1" hangingPunct="1">
              <a:lnSpc>
                <a:spcPct val="90000"/>
              </a:lnSpc>
              <a:defRPr/>
            </a:pPr>
            <a:r>
              <a:rPr lang="el-GR" sz="2400" smtClean="0">
                <a:effectLst/>
              </a:rPr>
              <a:t>Η σωστή συχνότητα</a:t>
            </a:r>
          </a:p>
        </p:txBody>
      </p:sp>
      <p:pic>
        <p:nvPicPr>
          <p:cNvPr id="44038" name="Picture 4"/>
          <p:cNvPicPr>
            <a:picLocks noChangeAspect="1" noChangeArrowheads="1"/>
          </p:cNvPicPr>
          <p:nvPr>
            <p:ph sz="half" idx="4294967295"/>
          </p:nvPr>
        </p:nvPicPr>
        <p:blipFill>
          <a:blip r:embed="rId2" cstate="print"/>
          <a:srcRect/>
          <a:stretch>
            <a:fillRect/>
          </a:stretch>
        </p:blipFill>
        <p:spPr>
          <a:xfrm>
            <a:off x="5259388" y="0"/>
            <a:ext cx="3884612" cy="1916113"/>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30">
                                            <p:txEl>
                                              <p:pRg st="0" end="0"/>
                                            </p:txEl>
                                          </p:spTgt>
                                        </p:tgtEl>
                                        <p:attrNameLst>
                                          <p:attrName>style.visibility</p:attrName>
                                        </p:attrNameLst>
                                      </p:cBhvr>
                                      <p:to>
                                        <p:strVal val="visible"/>
                                      </p:to>
                                    </p:set>
                                    <p:anim calcmode="lin" valueType="num">
                                      <p:cBhvr additive="base">
                                        <p:cTn id="7" dur="500" fill="hold"/>
                                        <p:tgtEl>
                                          <p:spTgt spid="2570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0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7030">
                                            <p:txEl>
                                              <p:pRg st="1" end="1"/>
                                            </p:txEl>
                                          </p:spTgt>
                                        </p:tgtEl>
                                        <p:attrNameLst>
                                          <p:attrName>style.visibility</p:attrName>
                                        </p:attrNameLst>
                                      </p:cBhvr>
                                      <p:to>
                                        <p:strVal val="visible"/>
                                      </p:to>
                                    </p:set>
                                    <p:anim calcmode="lin" valueType="num">
                                      <p:cBhvr additive="base">
                                        <p:cTn id="13" dur="500" fill="hold"/>
                                        <p:tgtEl>
                                          <p:spTgt spid="2570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0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7030">
                                            <p:txEl>
                                              <p:pRg st="2" end="2"/>
                                            </p:txEl>
                                          </p:spTgt>
                                        </p:tgtEl>
                                        <p:attrNameLst>
                                          <p:attrName>style.visibility</p:attrName>
                                        </p:attrNameLst>
                                      </p:cBhvr>
                                      <p:to>
                                        <p:strVal val="visible"/>
                                      </p:to>
                                    </p:set>
                                    <p:anim calcmode="lin" valueType="num">
                                      <p:cBhvr additive="base">
                                        <p:cTn id="19" dur="500" fill="hold"/>
                                        <p:tgtEl>
                                          <p:spTgt spid="2570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0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7030">
                                            <p:txEl>
                                              <p:pRg st="3" end="3"/>
                                            </p:txEl>
                                          </p:spTgt>
                                        </p:tgtEl>
                                        <p:attrNameLst>
                                          <p:attrName>style.visibility</p:attrName>
                                        </p:attrNameLst>
                                      </p:cBhvr>
                                      <p:to>
                                        <p:strVal val="visible"/>
                                      </p:to>
                                    </p:set>
                                    <p:anim calcmode="lin" valueType="num">
                                      <p:cBhvr additive="base">
                                        <p:cTn id="25" dur="500" fill="hold"/>
                                        <p:tgtEl>
                                          <p:spTgt spid="2570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70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7030">
                                            <p:txEl>
                                              <p:pRg st="4" end="4"/>
                                            </p:txEl>
                                          </p:spTgt>
                                        </p:tgtEl>
                                        <p:attrNameLst>
                                          <p:attrName>style.visibility</p:attrName>
                                        </p:attrNameLst>
                                      </p:cBhvr>
                                      <p:to>
                                        <p:strVal val="visible"/>
                                      </p:to>
                                    </p:set>
                                    <p:anim calcmode="lin" valueType="num">
                                      <p:cBhvr additive="base">
                                        <p:cTn id="31" dur="500" fill="hold"/>
                                        <p:tgtEl>
                                          <p:spTgt spid="2570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70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7030">
                                            <p:txEl>
                                              <p:pRg st="5" end="5"/>
                                            </p:txEl>
                                          </p:spTgt>
                                        </p:tgtEl>
                                        <p:attrNameLst>
                                          <p:attrName>style.visibility</p:attrName>
                                        </p:attrNameLst>
                                      </p:cBhvr>
                                      <p:to>
                                        <p:strVal val="visible"/>
                                      </p:to>
                                    </p:set>
                                    <p:anim calcmode="lin" valueType="num">
                                      <p:cBhvr additive="base">
                                        <p:cTn id="37" dur="500" fill="hold"/>
                                        <p:tgtEl>
                                          <p:spTgt spid="2570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70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7030">
                                            <p:txEl>
                                              <p:pRg st="6" end="6"/>
                                            </p:txEl>
                                          </p:spTgt>
                                        </p:tgtEl>
                                        <p:attrNameLst>
                                          <p:attrName>style.visibility</p:attrName>
                                        </p:attrNameLst>
                                      </p:cBhvr>
                                      <p:to>
                                        <p:strVal val="visible"/>
                                      </p:to>
                                    </p:set>
                                    <p:anim calcmode="lin" valueType="num">
                                      <p:cBhvr additive="base">
                                        <p:cTn id="43" dur="500" fill="hold"/>
                                        <p:tgtEl>
                                          <p:spTgt spid="2570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70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4" descr="anarrofisi texnitou aeragogou"/>
          <p:cNvPicPr>
            <a:picLocks noChangeAspect="1" noChangeArrowheads="1"/>
          </p:cNvPicPr>
          <p:nvPr>
            <p:ph idx="1"/>
          </p:nvPr>
        </p:nvPicPr>
        <p:blipFill>
          <a:blip r:embed="rId2" cstate="print"/>
          <a:srcRect/>
          <a:stretch>
            <a:fillRect/>
          </a:stretch>
        </p:blipFill>
        <p:spPr>
          <a:xfrm>
            <a:off x="900113" y="0"/>
            <a:ext cx="8243887" cy="6858000"/>
          </a:xfrm>
          <a:noFill/>
        </p:spPr>
      </p:pic>
      <p:sp>
        <p:nvSpPr>
          <p:cNvPr id="45059" name="Line 7"/>
          <p:cNvSpPr>
            <a:spLocks noChangeShapeType="1"/>
          </p:cNvSpPr>
          <p:nvPr/>
        </p:nvSpPr>
        <p:spPr bwMode="auto">
          <a:xfrm>
            <a:off x="179388" y="2636838"/>
            <a:ext cx="647700" cy="0"/>
          </a:xfrm>
          <a:prstGeom prst="line">
            <a:avLst/>
          </a:prstGeom>
          <a:noFill/>
          <a:ln w="57150">
            <a:solidFill>
              <a:srgbClr val="800000"/>
            </a:solidFill>
            <a:round/>
            <a:headEnd/>
            <a:tailEnd type="triangle" w="med" len="med"/>
          </a:ln>
        </p:spPr>
        <p:txBody>
          <a:bodyPr/>
          <a:lstStyle/>
          <a:p>
            <a:endParaRPr lang="el-GR"/>
          </a:p>
        </p:txBody>
      </p:sp>
      <p:sp>
        <p:nvSpPr>
          <p:cNvPr id="45060" name="Line 8"/>
          <p:cNvSpPr>
            <a:spLocks noChangeShapeType="1"/>
          </p:cNvSpPr>
          <p:nvPr/>
        </p:nvSpPr>
        <p:spPr bwMode="auto">
          <a:xfrm>
            <a:off x="179388" y="4508500"/>
            <a:ext cx="647700" cy="0"/>
          </a:xfrm>
          <a:prstGeom prst="line">
            <a:avLst/>
          </a:prstGeom>
          <a:noFill/>
          <a:ln w="57150">
            <a:solidFill>
              <a:srgbClr val="800000"/>
            </a:solidFill>
            <a:round/>
            <a:headEnd/>
            <a:tailEnd type="triangle" w="med" len="med"/>
          </a:ln>
        </p:spPr>
        <p:txBody>
          <a:bodyPr/>
          <a:lstStyle/>
          <a:p>
            <a:endParaRPr lang="el-GR"/>
          </a:p>
        </p:txBody>
      </p:sp>
      <p:sp>
        <p:nvSpPr>
          <p:cNvPr id="45061" name="Line 9"/>
          <p:cNvSpPr>
            <a:spLocks noChangeShapeType="1"/>
          </p:cNvSpPr>
          <p:nvPr/>
        </p:nvSpPr>
        <p:spPr bwMode="auto">
          <a:xfrm>
            <a:off x="179388" y="3500438"/>
            <a:ext cx="647700" cy="0"/>
          </a:xfrm>
          <a:prstGeom prst="line">
            <a:avLst/>
          </a:prstGeom>
          <a:noFill/>
          <a:ln w="57150">
            <a:solidFill>
              <a:srgbClr val="800000"/>
            </a:solidFill>
            <a:round/>
            <a:headEnd/>
            <a:tailEnd type="triangle" w="med" len="med"/>
          </a:ln>
        </p:spPr>
        <p:txBody>
          <a:bodyPr/>
          <a:lstStyle/>
          <a:p>
            <a:endParaRPr lang="el-GR"/>
          </a:p>
        </p:txBody>
      </p:sp>
      <p:sp>
        <p:nvSpPr>
          <p:cNvPr id="45062" name="Line 10"/>
          <p:cNvSpPr>
            <a:spLocks noChangeShapeType="1"/>
          </p:cNvSpPr>
          <p:nvPr/>
        </p:nvSpPr>
        <p:spPr bwMode="auto">
          <a:xfrm>
            <a:off x="179388" y="1557338"/>
            <a:ext cx="647700" cy="0"/>
          </a:xfrm>
          <a:prstGeom prst="line">
            <a:avLst/>
          </a:prstGeom>
          <a:noFill/>
          <a:ln w="57150">
            <a:solidFill>
              <a:srgbClr val="800000"/>
            </a:solidFill>
            <a:round/>
            <a:headEnd/>
            <a:tailEnd type="triangle" w="med" len="med"/>
          </a:ln>
        </p:spPr>
        <p:txBody>
          <a:bodyPr/>
          <a:lstStyle/>
          <a:p>
            <a:endParaRPr lang="el-GR"/>
          </a:p>
        </p:txBody>
      </p:sp>
      <p:sp>
        <p:nvSpPr>
          <p:cNvPr id="45063" name="Line 11"/>
          <p:cNvSpPr>
            <a:spLocks noChangeShapeType="1"/>
          </p:cNvSpPr>
          <p:nvPr/>
        </p:nvSpPr>
        <p:spPr bwMode="auto">
          <a:xfrm>
            <a:off x="179388" y="6597650"/>
            <a:ext cx="647700" cy="0"/>
          </a:xfrm>
          <a:prstGeom prst="line">
            <a:avLst/>
          </a:prstGeom>
          <a:noFill/>
          <a:ln w="57150">
            <a:solidFill>
              <a:srgbClr val="800000"/>
            </a:solidFill>
            <a:round/>
            <a:headEnd/>
            <a:tailEnd type="triangle" w="med" len="med"/>
          </a:ln>
        </p:spPr>
        <p:txBody>
          <a:bodyPr/>
          <a:lstStyle/>
          <a:p>
            <a:endParaRPr lang="el-GR"/>
          </a:p>
        </p:txBody>
      </p:sp>
      <p:sp>
        <p:nvSpPr>
          <p:cNvPr id="8" name="7 - Θέση αριθμού διαφάνειας"/>
          <p:cNvSpPr>
            <a:spLocks noGrp="1"/>
          </p:cNvSpPr>
          <p:nvPr>
            <p:ph type="sldNum" sz="quarter" idx="12"/>
          </p:nvPr>
        </p:nvSpPr>
        <p:spPr/>
        <p:txBody>
          <a:bodyPr/>
          <a:lstStyle/>
          <a:p>
            <a:pPr>
              <a:defRPr/>
            </a:pPr>
            <a:fld id="{D5663465-AC37-4955-AF52-BD67B5DD7E28}" type="slidenum">
              <a:rPr lang="el-GR" smtClean="0"/>
              <a:pPr>
                <a:defRPr/>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ctrTitle"/>
          </p:nvPr>
        </p:nvSpPr>
        <p:spPr>
          <a:xfrm>
            <a:off x="0" y="2771775"/>
            <a:ext cx="5724525" cy="1736725"/>
          </a:xfrm>
        </p:spPr>
        <p:txBody>
          <a:bodyPr/>
          <a:lstStyle/>
          <a:p>
            <a:pPr eaLnBrk="1" hangingPunct="1">
              <a:defRPr/>
            </a:pPr>
            <a:r>
              <a:rPr lang="el-GR" sz="4400" dirty="0" err="1" smtClean="0"/>
              <a:t>Τραχειοστομία</a:t>
            </a:r>
            <a:r>
              <a:rPr lang="el-GR" sz="4400" dirty="0" smtClean="0"/>
              <a:t> διπλού αυλού:</a:t>
            </a:r>
            <a:br>
              <a:rPr lang="el-GR" sz="4400" dirty="0" smtClean="0"/>
            </a:br>
            <a:r>
              <a:rPr lang="el-GR" sz="4400" dirty="0" smtClean="0"/>
              <a:t>καθαρισμός εσωτερικού σωλήνα</a:t>
            </a:r>
          </a:p>
        </p:txBody>
      </p:sp>
      <p:pic>
        <p:nvPicPr>
          <p:cNvPr id="46083" name="Picture 6" descr="TrachCannula_small"/>
          <p:cNvPicPr>
            <a:picLocks noChangeAspect="1" noChangeArrowheads="1"/>
          </p:cNvPicPr>
          <p:nvPr/>
        </p:nvPicPr>
        <p:blipFill>
          <a:blip r:embed="rId2" cstate="print"/>
          <a:srcRect/>
          <a:stretch>
            <a:fillRect/>
          </a:stretch>
        </p:blipFill>
        <p:spPr bwMode="auto">
          <a:xfrm>
            <a:off x="5724525" y="1341438"/>
            <a:ext cx="2987675"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5B3EFE54-024B-4581-BF13-5788B41C6694}" type="slidenum">
              <a:rPr lang="el-GR"/>
              <a:pPr>
                <a:defRPr/>
              </a:pPr>
              <a:t>44</a:t>
            </a:fld>
            <a:endParaRPr lang="el-GR"/>
          </a:p>
        </p:txBody>
      </p:sp>
      <p:sp>
        <p:nvSpPr>
          <p:cNvPr id="177154" name="Rectangle 2"/>
          <p:cNvSpPr>
            <a:spLocks noGrp="1" noChangeArrowheads="1"/>
          </p:cNvSpPr>
          <p:nvPr>
            <p:ph type="title"/>
          </p:nvPr>
        </p:nvSpPr>
        <p:spPr>
          <a:xfrm>
            <a:off x="457200" y="274638"/>
            <a:ext cx="8229600" cy="777875"/>
          </a:xfrm>
        </p:spPr>
        <p:txBody>
          <a:bodyPr/>
          <a:lstStyle/>
          <a:p>
            <a:pPr eaLnBrk="1" hangingPunct="1">
              <a:defRPr/>
            </a:pPr>
            <a:r>
              <a:rPr lang="el-GR" smtClean="0"/>
              <a:t>Φροντίδα εσωτερικού σωλήνα 1</a:t>
            </a:r>
          </a:p>
        </p:txBody>
      </p:sp>
      <p:sp>
        <p:nvSpPr>
          <p:cNvPr id="177155" name="Rectangle 3"/>
          <p:cNvSpPr>
            <a:spLocks noGrp="1" noChangeArrowheads="1"/>
          </p:cNvSpPr>
          <p:nvPr>
            <p:ph type="body" idx="1"/>
          </p:nvPr>
        </p:nvSpPr>
        <p:spPr>
          <a:xfrm>
            <a:off x="539750" y="1989138"/>
            <a:ext cx="7848600" cy="4106862"/>
          </a:xfrm>
        </p:spPr>
        <p:txBody>
          <a:bodyPr/>
          <a:lstStyle/>
          <a:p>
            <a:pPr eaLnBrk="1" hangingPunct="1">
              <a:lnSpc>
                <a:spcPct val="80000"/>
              </a:lnSpc>
              <a:defRPr/>
            </a:pPr>
            <a:r>
              <a:rPr lang="el-GR" sz="2400" smtClean="0"/>
              <a:t>Οι σωλήνες τραχειοστομίας θα πρέπει να έχουν </a:t>
            </a:r>
            <a:r>
              <a:rPr lang="el-GR" sz="2400" smtClean="0">
                <a:solidFill>
                  <a:srgbClr val="FF0000"/>
                </a:solidFill>
                <a:effectLst>
                  <a:outerShdw blurRad="38100" dist="38100" dir="2700000" algn="tl">
                    <a:srgbClr val="000000"/>
                  </a:outerShdw>
                </a:effectLst>
              </a:rPr>
              <a:t>αφαιρούμενο εσωτερικό σωλήνα</a:t>
            </a:r>
            <a:r>
              <a:rPr lang="el-GR" sz="2400" smtClean="0"/>
              <a:t> που επιτρέπει τον καθαρισμό του εσωτερικού της τραχειοστομίας χωρίς την απομάκρυνση του κύριου σωλήνα (Russell, 2004)</a:t>
            </a:r>
          </a:p>
          <a:p>
            <a:pPr eaLnBrk="1" hangingPunct="1">
              <a:lnSpc>
                <a:spcPct val="80000"/>
              </a:lnSpc>
              <a:defRPr/>
            </a:pPr>
            <a:endParaRPr lang="el-GR" sz="2400" smtClean="0"/>
          </a:p>
          <a:p>
            <a:pPr eaLnBrk="1" hangingPunct="1">
              <a:lnSpc>
                <a:spcPct val="80000"/>
              </a:lnSpc>
              <a:defRPr/>
            </a:pPr>
            <a:r>
              <a:rPr lang="el-GR" sz="2400" smtClean="0"/>
              <a:t>Η </a:t>
            </a:r>
            <a:r>
              <a:rPr lang="el-GR" sz="2400" smtClean="0">
                <a:solidFill>
                  <a:srgbClr val="FF0000"/>
                </a:solidFill>
                <a:effectLst>
                  <a:outerShdw blurRad="38100" dist="38100" dir="2700000" algn="tl">
                    <a:srgbClr val="000000"/>
                  </a:outerShdw>
                </a:effectLst>
              </a:rPr>
              <a:t>εφύγρανση</a:t>
            </a:r>
            <a:r>
              <a:rPr lang="el-GR" sz="2400" smtClean="0"/>
              <a:t> και η αποτελεσματική ενυδάτωση του ασθενή θα εξασφαλίσουν ότι οι βρογχικές εκκρίσεις δεν θα γίνουν παχύρρευστες – κάτι που θα προκαλέσει απόφραξη του εσωτερικού σωλήνα</a:t>
            </a:r>
          </a:p>
          <a:p>
            <a:pPr eaLnBrk="1" hangingPunct="1">
              <a:lnSpc>
                <a:spcPct val="80000"/>
              </a:lnSpc>
              <a:defRPr/>
            </a:pPr>
            <a:endParaRPr lang="el-GR" sz="2400" smtClean="0"/>
          </a:p>
          <a:p>
            <a:pPr eaLnBrk="1" hangingPunct="1">
              <a:lnSpc>
                <a:spcPct val="80000"/>
              </a:lnSpc>
              <a:defRPr/>
            </a:pPr>
            <a:r>
              <a:rPr lang="el-GR" sz="2400" smtClean="0">
                <a:solidFill>
                  <a:srgbClr val="FF0000"/>
                </a:solidFill>
                <a:effectLst>
                  <a:outerShdw blurRad="38100" dist="38100" dir="2700000" algn="tl">
                    <a:srgbClr val="000000"/>
                  </a:outerShdw>
                </a:effectLst>
              </a:rPr>
              <a:t>Τακτικός έλεγχος και αλλαγές του εσωτερικού σωλήνα</a:t>
            </a:r>
            <a:r>
              <a:rPr lang="el-GR" sz="2400" smtClean="0"/>
              <a:t>, περίπου κάθε </a:t>
            </a:r>
            <a:r>
              <a:rPr lang="el-GR" sz="2400" smtClean="0">
                <a:solidFill>
                  <a:srgbClr val="FF0000"/>
                </a:solidFill>
                <a:effectLst>
                  <a:outerShdw blurRad="38100" dist="38100" dir="2700000" algn="tl">
                    <a:srgbClr val="000000"/>
                  </a:outerShdw>
                </a:effectLst>
              </a:rPr>
              <a:t>4 ώρες</a:t>
            </a:r>
            <a:r>
              <a:rPr lang="el-GR" sz="2400" smtClean="0"/>
              <a:t>, ώστε να διασφαλίζεται η βατότητα του αεραγωγού (πρωτόκολλο Oxford Radcliffe NHS Νοσοκομεία Trust, 2003)</a:t>
            </a: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89866FEE-DCE0-4C85-B8DA-8A5D9E9843EE}" type="slidenum">
              <a:rPr lang="el-GR"/>
              <a:pPr>
                <a:defRPr/>
              </a:pPr>
              <a:t>45</a:t>
            </a:fld>
            <a:endParaRPr lang="el-GR"/>
          </a:p>
        </p:txBody>
      </p:sp>
      <p:sp>
        <p:nvSpPr>
          <p:cNvPr id="270338" name="Rectangle 2"/>
          <p:cNvSpPr>
            <a:spLocks noGrp="1" noChangeArrowheads="1"/>
          </p:cNvSpPr>
          <p:nvPr>
            <p:ph type="title"/>
          </p:nvPr>
        </p:nvSpPr>
        <p:spPr>
          <a:xfrm>
            <a:off x="457200" y="274638"/>
            <a:ext cx="8229600" cy="777875"/>
          </a:xfrm>
        </p:spPr>
        <p:txBody>
          <a:bodyPr/>
          <a:lstStyle/>
          <a:p>
            <a:pPr eaLnBrk="1" hangingPunct="1">
              <a:defRPr/>
            </a:pPr>
            <a:r>
              <a:rPr lang="el-GR" smtClean="0"/>
              <a:t>Φροντίδα εσωτερικού σωλήνα 2</a:t>
            </a:r>
          </a:p>
        </p:txBody>
      </p:sp>
      <p:sp>
        <p:nvSpPr>
          <p:cNvPr id="270339" name="Rectangle 3"/>
          <p:cNvSpPr>
            <a:spLocks noGrp="1" noChangeArrowheads="1"/>
          </p:cNvSpPr>
          <p:nvPr>
            <p:ph type="body" idx="1"/>
          </p:nvPr>
        </p:nvSpPr>
        <p:spPr>
          <a:xfrm>
            <a:off x="428625" y="1928813"/>
            <a:ext cx="8229600" cy="4500562"/>
          </a:xfrm>
        </p:spPr>
        <p:txBody>
          <a:bodyPr/>
          <a:lstStyle/>
          <a:p>
            <a:pPr eaLnBrk="1" hangingPunct="1">
              <a:lnSpc>
                <a:spcPct val="80000"/>
              </a:lnSpc>
              <a:defRPr/>
            </a:pPr>
            <a:r>
              <a:rPr lang="el-GR" sz="2400" dirty="0" smtClean="0"/>
              <a:t>Να υπάρχει </a:t>
            </a:r>
            <a:r>
              <a:rPr lang="el-GR" sz="2400" dirty="0" smtClean="0">
                <a:solidFill>
                  <a:srgbClr val="FF0000"/>
                </a:solidFill>
                <a:effectLst>
                  <a:outerShdw blurRad="38100" dist="38100" dir="2700000" algn="tl">
                    <a:srgbClr val="000000"/>
                  </a:outerShdw>
                </a:effectLst>
              </a:rPr>
              <a:t>διαθέσιμος </a:t>
            </a:r>
            <a:r>
              <a:rPr lang="el-GR" sz="2400" dirty="0" err="1" smtClean="0">
                <a:solidFill>
                  <a:srgbClr val="FF0000"/>
                </a:solidFill>
                <a:effectLst>
                  <a:outerShdw blurRad="38100" dist="38100" dir="2700000" algn="tl">
                    <a:srgbClr val="000000"/>
                  </a:outerShdw>
                </a:effectLst>
              </a:rPr>
              <a:t>τραχειοσωλήνας</a:t>
            </a:r>
            <a:r>
              <a:rPr lang="el-GR" sz="2400" dirty="0" smtClean="0">
                <a:solidFill>
                  <a:srgbClr val="FF0000"/>
                </a:solidFill>
                <a:effectLst>
                  <a:outerShdw blurRad="38100" dist="38100" dir="2700000" algn="tl">
                    <a:srgbClr val="000000"/>
                  </a:outerShdw>
                </a:effectLst>
              </a:rPr>
              <a:t> ίδιου και μικρότερου μεγέθους</a:t>
            </a:r>
            <a:r>
              <a:rPr lang="el-GR" sz="2400" dirty="0" smtClean="0"/>
              <a:t> με </a:t>
            </a:r>
            <a:r>
              <a:rPr lang="el-GR" sz="2400" dirty="0" smtClean="0">
                <a:solidFill>
                  <a:srgbClr val="FF0000"/>
                </a:solidFill>
                <a:effectLst>
                  <a:outerShdw blurRad="38100" dist="38100" dir="2700000" algn="tl">
                    <a:srgbClr val="000000"/>
                  </a:outerShdw>
                </a:effectLst>
              </a:rPr>
              <a:t>λαβίδα τραχείας</a:t>
            </a:r>
            <a:r>
              <a:rPr lang="el-GR" sz="2400" dirty="0" smtClean="0"/>
              <a:t> (</a:t>
            </a:r>
            <a:r>
              <a:rPr lang="en-GB" sz="2400" dirty="0" smtClean="0"/>
              <a:t>tracheal dilator</a:t>
            </a:r>
            <a:r>
              <a:rPr lang="el-GR" sz="2400" dirty="0" smtClean="0"/>
              <a:t>)</a:t>
            </a:r>
          </a:p>
          <a:p>
            <a:pPr eaLnBrk="1" hangingPunct="1">
              <a:lnSpc>
                <a:spcPct val="80000"/>
              </a:lnSpc>
              <a:defRPr/>
            </a:pPr>
            <a:r>
              <a:rPr lang="el-GR" sz="2400" dirty="0" smtClean="0"/>
              <a:t>Όταν πρόκειται για </a:t>
            </a:r>
            <a:r>
              <a:rPr lang="el-GR" sz="2400" dirty="0" err="1" smtClean="0"/>
              <a:t>τραχειοσωλήνα</a:t>
            </a:r>
            <a:r>
              <a:rPr lang="el-GR" sz="2400" dirty="0" smtClean="0"/>
              <a:t> 2 τεμαχίων, πρέπει να υπάρχει </a:t>
            </a:r>
            <a:r>
              <a:rPr lang="el-GR" sz="2400" dirty="0" smtClean="0">
                <a:solidFill>
                  <a:srgbClr val="FF0000"/>
                </a:solidFill>
                <a:effectLst>
                  <a:outerShdw blurRad="38100" dist="38100" dir="2700000" algn="tl">
                    <a:srgbClr val="000000"/>
                  </a:outerShdw>
                </a:effectLst>
              </a:rPr>
              <a:t>διαθέσιμος και 2ος εσωτερικός σωλήνας</a:t>
            </a:r>
            <a:r>
              <a:rPr lang="el-GR" sz="2400" dirty="0" smtClean="0"/>
              <a:t> - εύκολα </a:t>
            </a:r>
            <a:r>
              <a:rPr lang="el-GR" sz="2400" dirty="0" err="1" smtClean="0"/>
              <a:t>προσβάσιμος</a:t>
            </a:r>
            <a:r>
              <a:rPr lang="el-GR" sz="2400" dirty="0" smtClean="0"/>
              <a:t> – στεγνός και καθαρός ).</a:t>
            </a:r>
          </a:p>
          <a:p>
            <a:pPr eaLnBrk="1" hangingPunct="1">
              <a:lnSpc>
                <a:spcPct val="80000"/>
              </a:lnSpc>
              <a:defRPr/>
            </a:pPr>
            <a:r>
              <a:rPr lang="el-GR" sz="2400" dirty="0" smtClean="0"/>
              <a:t>Καθαρίστε και αντικαταστήστε τον εσωτερικό σωλήνα σύμφωνα με τις οδηγίες του κατασκευαστή</a:t>
            </a:r>
          </a:p>
          <a:p>
            <a:pPr eaLnBrk="1" hangingPunct="1">
              <a:lnSpc>
                <a:spcPct val="80000"/>
              </a:lnSpc>
              <a:defRPr/>
            </a:pPr>
            <a:r>
              <a:rPr lang="el-GR" sz="2400" dirty="0" smtClean="0"/>
              <a:t>Περιστασιακά, ο σωλήνας μπορεί να εν μέρει ή πλήρως να παρεμποδίζεται από πτύελα, ή ίσως και αίμα, αν η </a:t>
            </a:r>
            <a:r>
              <a:rPr lang="el-GR" sz="2400" dirty="0" err="1" smtClean="0"/>
              <a:t>τραχειοστομία</a:t>
            </a:r>
            <a:r>
              <a:rPr lang="el-GR" sz="2400" dirty="0" smtClean="0"/>
              <a:t> δημιουργήθηκε πρόσφατα. </a:t>
            </a:r>
            <a:r>
              <a:rPr lang="el-GR" sz="2400" dirty="0" smtClean="0">
                <a:solidFill>
                  <a:srgbClr val="FF0000"/>
                </a:solidFill>
                <a:effectLst>
                  <a:outerShdw blurRad="38100" dist="38100" dir="2700000" algn="tl">
                    <a:srgbClr val="000000"/>
                  </a:outerShdw>
                </a:effectLst>
              </a:rPr>
              <a:t>Πρόκειται για περίπτωση έκτακτης ανάγκης και θα πρέπει να λάβετε τα επείγοντα μέτρα  - </a:t>
            </a:r>
            <a:r>
              <a:rPr lang="el-GR" sz="2400" dirty="0" smtClean="0"/>
              <a:t>Καλέστε άμεσα ιατρική βοήθεια</a:t>
            </a: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8 - Θέση αριθμού διαφάνειας"/>
          <p:cNvSpPr>
            <a:spLocks noGrp="1"/>
          </p:cNvSpPr>
          <p:nvPr>
            <p:ph type="sldNum" sz="quarter" idx="12"/>
          </p:nvPr>
        </p:nvSpPr>
        <p:spPr/>
        <p:txBody>
          <a:bodyPr/>
          <a:lstStyle/>
          <a:p>
            <a:pPr>
              <a:defRPr/>
            </a:pPr>
            <a:fld id="{4551120C-8626-462B-971D-0684D26F25EE}" type="slidenum">
              <a:rPr lang="el-GR"/>
              <a:pPr>
                <a:defRPr/>
              </a:pPr>
              <a:t>46</a:t>
            </a:fld>
            <a:endParaRPr lang="el-GR"/>
          </a:p>
        </p:txBody>
      </p:sp>
      <p:sp>
        <p:nvSpPr>
          <p:cNvPr id="193547" name="Rectangle 11"/>
          <p:cNvSpPr>
            <a:spLocks noGrp="1" noChangeArrowheads="1"/>
          </p:cNvSpPr>
          <p:nvPr>
            <p:ph type="title" sz="quarter"/>
          </p:nvPr>
        </p:nvSpPr>
        <p:spPr/>
        <p:txBody>
          <a:bodyPr/>
          <a:lstStyle/>
          <a:p>
            <a:pPr eaLnBrk="1" hangingPunct="1">
              <a:defRPr/>
            </a:pPr>
            <a:r>
              <a:rPr lang="el-GR" smtClean="0"/>
              <a:t>Αλλαγή εσωτερικού σωλήνα</a:t>
            </a:r>
          </a:p>
        </p:txBody>
      </p:sp>
      <p:pic>
        <p:nvPicPr>
          <p:cNvPr id="49156" name="Picture 3"/>
          <p:cNvPicPr>
            <a:picLocks noChangeAspect="1" noChangeArrowheads="1"/>
          </p:cNvPicPr>
          <p:nvPr>
            <p:ph sz="quarter" idx="1"/>
          </p:nvPr>
        </p:nvPicPr>
        <p:blipFill>
          <a:blip r:embed="rId2" cstate="print"/>
          <a:srcRect/>
          <a:stretch>
            <a:fillRect/>
          </a:stretch>
        </p:blipFill>
        <p:spPr>
          <a:xfrm>
            <a:off x="6011863" y="1268413"/>
            <a:ext cx="3132137" cy="2808287"/>
          </a:xfrm>
          <a:noFill/>
        </p:spPr>
      </p:pic>
      <p:pic>
        <p:nvPicPr>
          <p:cNvPr id="49157" name="Picture 6"/>
          <p:cNvPicPr>
            <a:picLocks noChangeAspect="1" noChangeArrowheads="1"/>
          </p:cNvPicPr>
          <p:nvPr>
            <p:ph sz="quarter" idx="2"/>
          </p:nvPr>
        </p:nvPicPr>
        <p:blipFill>
          <a:blip r:embed="rId3" cstate="print"/>
          <a:srcRect/>
          <a:stretch>
            <a:fillRect/>
          </a:stretch>
        </p:blipFill>
        <p:spPr>
          <a:xfrm>
            <a:off x="0" y="4005263"/>
            <a:ext cx="3059113" cy="2852737"/>
          </a:xfrm>
          <a:noFill/>
        </p:spPr>
      </p:pic>
      <p:pic>
        <p:nvPicPr>
          <p:cNvPr id="49158" name="Picture 12" descr="InnerCannula_Clips"/>
          <p:cNvPicPr>
            <a:picLocks noChangeAspect="1" noChangeArrowheads="1"/>
          </p:cNvPicPr>
          <p:nvPr>
            <p:ph sz="quarter" idx="3"/>
          </p:nvPr>
        </p:nvPicPr>
        <p:blipFill>
          <a:blip r:embed="rId4" cstate="print"/>
          <a:srcRect/>
          <a:stretch>
            <a:fillRect/>
          </a:stretch>
        </p:blipFill>
        <p:spPr>
          <a:xfrm>
            <a:off x="0" y="1268413"/>
            <a:ext cx="3059113" cy="2736850"/>
          </a:xfrm>
          <a:noFill/>
        </p:spPr>
      </p:pic>
      <p:pic>
        <p:nvPicPr>
          <p:cNvPr id="49159" name="Picture 7"/>
          <p:cNvPicPr>
            <a:picLocks noChangeAspect="1" noChangeArrowheads="1"/>
          </p:cNvPicPr>
          <p:nvPr/>
        </p:nvPicPr>
        <p:blipFill>
          <a:blip r:embed="rId5" cstate="print"/>
          <a:srcRect/>
          <a:stretch>
            <a:fillRect/>
          </a:stretch>
        </p:blipFill>
        <p:spPr bwMode="auto">
          <a:xfrm>
            <a:off x="3059113" y="4076700"/>
            <a:ext cx="2952750" cy="2781300"/>
          </a:xfrm>
          <a:prstGeom prst="rect">
            <a:avLst/>
          </a:prstGeom>
          <a:noFill/>
          <a:ln w="9525">
            <a:noFill/>
            <a:miter lim="800000"/>
            <a:headEnd/>
            <a:tailEnd/>
          </a:ln>
        </p:spPr>
      </p:pic>
      <p:pic>
        <p:nvPicPr>
          <p:cNvPr id="49160" name="Picture 8"/>
          <p:cNvPicPr>
            <a:picLocks noChangeAspect="1" noChangeArrowheads="1"/>
          </p:cNvPicPr>
          <p:nvPr/>
        </p:nvPicPr>
        <p:blipFill>
          <a:blip r:embed="rId6" cstate="print"/>
          <a:srcRect/>
          <a:stretch>
            <a:fillRect/>
          </a:stretch>
        </p:blipFill>
        <p:spPr bwMode="auto">
          <a:xfrm>
            <a:off x="6011863" y="4076700"/>
            <a:ext cx="3132137" cy="2781300"/>
          </a:xfrm>
          <a:prstGeom prst="rect">
            <a:avLst/>
          </a:prstGeom>
          <a:noFill/>
          <a:ln w="9525">
            <a:noFill/>
            <a:miter lim="800000"/>
            <a:headEnd/>
            <a:tailEnd/>
          </a:ln>
        </p:spPr>
      </p:pic>
      <p:pic>
        <p:nvPicPr>
          <p:cNvPr id="49161" name="Picture 14" descr="InnerCannula"/>
          <p:cNvPicPr>
            <a:picLocks noChangeAspect="1" noChangeArrowheads="1"/>
          </p:cNvPicPr>
          <p:nvPr>
            <p:ph sz="quarter" idx="4"/>
          </p:nvPr>
        </p:nvPicPr>
        <p:blipFill>
          <a:blip r:embed="rId7" cstate="print"/>
          <a:srcRect/>
          <a:stretch>
            <a:fillRect/>
          </a:stretch>
        </p:blipFill>
        <p:spPr>
          <a:xfrm>
            <a:off x="3059113" y="1268413"/>
            <a:ext cx="2963862" cy="2808287"/>
          </a:xfrm>
          <a:noFill/>
        </p:spPr>
      </p:pic>
      <p:sp>
        <p:nvSpPr>
          <p:cNvPr id="10" name="9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Rectangle 8"/>
          <p:cNvSpPr>
            <a:spLocks noGrp="1" noChangeArrowheads="1"/>
          </p:cNvSpPr>
          <p:nvPr>
            <p:ph type="ctrTitle"/>
          </p:nvPr>
        </p:nvSpPr>
        <p:spPr>
          <a:xfrm>
            <a:off x="685800" y="2197100"/>
            <a:ext cx="4030663" cy="2671763"/>
          </a:xfrm>
        </p:spPr>
        <p:txBody>
          <a:bodyPr/>
          <a:lstStyle/>
          <a:p>
            <a:pPr eaLnBrk="1" hangingPunct="1">
              <a:defRPr/>
            </a:pPr>
            <a:r>
              <a:rPr lang="el-GR" sz="4800" smtClean="0"/>
              <a:t>Φροντίδα στομίας – αλλαγή επιθέματος</a:t>
            </a:r>
          </a:p>
        </p:txBody>
      </p:sp>
      <p:pic>
        <p:nvPicPr>
          <p:cNvPr id="50179" name="Picture 10" descr="topothetisi gazas"/>
          <p:cNvPicPr>
            <a:picLocks noChangeAspect="1" noChangeArrowheads="1"/>
          </p:cNvPicPr>
          <p:nvPr/>
        </p:nvPicPr>
        <p:blipFill>
          <a:blip r:embed="rId2" cstate="print"/>
          <a:srcRect/>
          <a:stretch>
            <a:fillRect/>
          </a:stretch>
        </p:blipFill>
        <p:spPr bwMode="auto">
          <a:xfrm>
            <a:off x="4643438" y="765175"/>
            <a:ext cx="4176712"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 Θέση αριθμού διαφάνειας"/>
          <p:cNvSpPr>
            <a:spLocks noGrp="1"/>
          </p:cNvSpPr>
          <p:nvPr>
            <p:ph type="sldNum" sz="quarter" idx="12"/>
          </p:nvPr>
        </p:nvSpPr>
        <p:spPr/>
        <p:txBody>
          <a:bodyPr/>
          <a:lstStyle/>
          <a:p>
            <a:pPr>
              <a:defRPr/>
            </a:pPr>
            <a:fld id="{D9B08C56-185B-4CF0-89CE-E66D95DABC20}" type="slidenum">
              <a:rPr lang="el-GR"/>
              <a:pPr>
                <a:defRPr/>
              </a:pPr>
              <a:t>48</a:t>
            </a:fld>
            <a:endParaRPr lang="el-GR"/>
          </a:p>
        </p:txBody>
      </p:sp>
      <p:sp>
        <p:nvSpPr>
          <p:cNvPr id="14339" name="Rectangle 2"/>
          <p:cNvSpPr>
            <a:spLocks noGrp="1" noChangeArrowheads="1"/>
          </p:cNvSpPr>
          <p:nvPr>
            <p:ph type="title"/>
          </p:nvPr>
        </p:nvSpPr>
        <p:spPr>
          <a:xfrm>
            <a:off x="0" y="0"/>
            <a:ext cx="9144000" cy="1417638"/>
          </a:xfrm>
        </p:spPr>
        <p:txBody>
          <a:bodyPr/>
          <a:lstStyle/>
          <a:p>
            <a:pPr eaLnBrk="1" hangingPunct="1">
              <a:defRPr/>
            </a:pPr>
            <a:r>
              <a:rPr lang="el-GR" sz="3200" b="1" dirty="0" err="1" smtClean="0">
                <a:solidFill>
                  <a:srgbClr val="FF0000"/>
                </a:solidFill>
              </a:rPr>
              <a:t>Τραχειοστομία</a:t>
            </a:r>
            <a:r>
              <a:rPr lang="el-GR" sz="3200" b="1" dirty="0" smtClean="0">
                <a:solidFill>
                  <a:srgbClr val="FF0000"/>
                </a:solidFill>
              </a:rPr>
              <a:t> – φροντίδα </a:t>
            </a:r>
            <a:r>
              <a:rPr lang="el-GR" sz="3200" b="1" dirty="0" err="1" smtClean="0">
                <a:solidFill>
                  <a:srgbClr val="FF0000"/>
                </a:solidFill>
              </a:rPr>
              <a:t>στομίας</a:t>
            </a:r>
            <a:r>
              <a:rPr lang="el-GR" sz="3200" b="1" dirty="0" smtClean="0">
                <a:solidFill>
                  <a:srgbClr val="FF0000"/>
                </a:solidFill>
              </a:rPr>
              <a:t> και αλλαγή εσωτερικού σωλήνα </a:t>
            </a:r>
            <a:r>
              <a:rPr lang="el-GR" sz="3200" b="1" dirty="0" smtClean="0">
                <a:solidFill>
                  <a:schemeClr val="tx1"/>
                </a:solidFill>
              </a:rPr>
              <a:t>(μόνο εάν ο </a:t>
            </a:r>
            <a:r>
              <a:rPr lang="el-GR" sz="3200" b="1" dirty="0" err="1" smtClean="0">
                <a:solidFill>
                  <a:schemeClr val="tx1"/>
                </a:solidFill>
              </a:rPr>
              <a:t>τραχειοσωλήνας</a:t>
            </a:r>
            <a:r>
              <a:rPr lang="el-GR" sz="3200" b="1" dirty="0" smtClean="0">
                <a:solidFill>
                  <a:schemeClr val="tx1"/>
                </a:solidFill>
              </a:rPr>
              <a:t> είναι διπλού αυλού)</a:t>
            </a:r>
          </a:p>
        </p:txBody>
      </p:sp>
      <p:sp>
        <p:nvSpPr>
          <p:cNvPr id="14340" name="Rectangle 3"/>
          <p:cNvSpPr>
            <a:spLocks noGrp="1" noChangeArrowheads="1"/>
          </p:cNvSpPr>
          <p:nvPr>
            <p:ph type="body" idx="1"/>
          </p:nvPr>
        </p:nvSpPr>
        <p:spPr>
          <a:xfrm>
            <a:off x="0" y="1773238"/>
            <a:ext cx="8893175" cy="4381500"/>
          </a:xfrm>
        </p:spPr>
        <p:txBody>
          <a:bodyPr/>
          <a:lstStyle/>
          <a:p>
            <a:pPr eaLnBrk="1" hangingPunct="1">
              <a:lnSpc>
                <a:spcPct val="80000"/>
              </a:lnSpc>
              <a:buFontTx/>
              <a:buNone/>
              <a:defRPr/>
            </a:pPr>
            <a:r>
              <a:rPr lang="el-GR" sz="2000" dirty="0" smtClean="0"/>
              <a:t>Σενάριο: ό ασθενής έχει </a:t>
            </a:r>
            <a:r>
              <a:rPr lang="el-GR" sz="2000" dirty="0" err="1" smtClean="0"/>
              <a:t>τραχειοσωλήνα</a:t>
            </a:r>
            <a:r>
              <a:rPr lang="el-GR" sz="2000" dirty="0" smtClean="0"/>
              <a:t> διπλού αυλού χωρίς οπή. Οξυγονοθεραπεία μέσω τραχειακής μάσκας</a:t>
            </a:r>
          </a:p>
          <a:p>
            <a:pPr lvl="1" eaLnBrk="1" hangingPunct="1">
              <a:lnSpc>
                <a:spcPct val="80000"/>
              </a:lnSpc>
              <a:buFontTx/>
              <a:buNone/>
              <a:defRPr/>
            </a:pPr>
            <a:r>
              <a:rPr lang="el-GR" sz="2000" b="1" dirty="0" smtClean="0">
                <a:solidFill>
                  <a:srgbClr val="FF0000"/>
                </a:solidFill>
              </a:rPr>
              <a:t>2 νοσηλευτές</a:t>
            </a:r>
          </a:p>
          <a:p>
            <a:pPr lvl="1" eaLnBrk="1" hangingPunct="1">
              <a:lnSpc>
                <a:spcPct val="80000"/>
              </a:lnSpc>
              <a:defRPr/>
            </a:pPr>
            <a:r>
              <a:rPr lang="el-GR" sz="2000" dirty="0" smtClean="0"/>
              <a:t>Γάντια καθαρά και γάντια αποστειρωμένα</a:t>
            </a:r>
          </a:p>
          <a:p>
            <a:pPr lvl="1" eaLnBrk="1" hangingPunct="1">
              <a:lnSpc>
                <a:spcPct val="80000"/>
              </a:lnSpc>
              <a:defRPr/>
            </a:pPr>
            <a:r>
              <a:rPr lang="el-GR" sz="2000" dirty="0" smtClean="0"/>
              <a:t>Πλαστική ποδιά, προστασία ματιών, μάσκα</a:t>
            </a:r>
          </a:p>
          <a:p>
            <a:pPr lvl="1" eaLnBrk="1" hangingPunct="1">
              <a:lnSpc>
                <a:spcPct val="80000"/>
              </a:lnSpc>
              <a:defRPr/>
            </a:pPr>
            <a:r>
              <a:rPr lang="el-GR" sz="2000" dirty="0" smtClean="0"/>
              <a:t>Αποστειρωμένο σετ αλλαγής</a:t>
            </a:r>
          </a:p>
          <a:p>
            <a:pPr lvl="1" eaLnBrk="1" hangingPunct="1">
              <a:lnSpc>
                <a:spcPct val="80000"/>
              </a:lnSpc>
              <a:defRPr/>
            </a:pPr>
            <a:r>
              <a:rPr lang="el-GR" sz="2000" dirty="0" smtClean="0"/>
              <a:t>Αμπούλες φυσιολογικού ορού</a:t>
            </a:r>
          </a:p>
          <a:p>
            <a:pPr lvl="1" eaLnBrk="1" hangingPunct="1">
              <a:lnSpc>
                <a:spcPct val="80000"/>
              </a:lnSpc>
              <a:defRPr/>
            </a:pPr>
            <a:r>
              <a:rPr lang="el-GR" sz="2000" dirty="0" smtClean="0"/>
              <a:t>επίθεμα με άνοιγμα (</a:t>
            </a:r>
            <a:r>
              <a:rPr lang="en-GB" sz="2000" dirty="0" smtClean="0"/>
              <a:t>keyhole dressing</a:t>
            </a:r>
            <a:r>
              <a:rPr lang="el-GR" sz="2000" dirty="0" smtClean="0"/>
              <a:t>)</a:t>
            </a:r>
          </a:p>
          <a:p>
            <a:pPr lvl="1" eaLnBrk="1" hangingPunct="1">
              <a:lnSpc>
                <a:spcPct val="80000"/>
              </a:lnSpc>
              <a:defRPr/>
            </a:pPr>
            <a:r>
              <a:rPr lang="el-GR" sz="2000" dirty="0" smtClean="0"/>
              <a:t>Συγκρατητικές ταινίες </a:t>
            </a:r>
            <a:r>
              <a:rPr lang="el-GR" sz="2000" dirty="0" err="1" smtClean="0"/>
              <a:t>τραχειοσωλήνα</a:t>
            </a:r>
            <a:r>
              <a:rPr lang="el-GR" sz="2000" dirty="0" smtClean="0"/>
              <a:t> ή κορδέλα</a:t>
            </a:r>
          </a:p>
          <a:p>
            <a:pPr lvl="1" eaLnBrk="1" hangingPunct="1">
              <a:lnSpc>
                <a:spcPct val="80000"/>
              </a:lnSpc>
              <a:defRPr/>
            </a:pPr>
            <a:r>
              <a:rPr lang="el-GR" sz="2000" dirty="0" smtClean="0"/>
              <a:t>σάκος απορριμμάτων</a:t>
            </a:r>
            <a:endParaRPr lang="en-GB" sz="2000" dirty="0" smtClean="0"/>
          </a:p>
          <a:p>
            <a:pPr lvl="1" eaLnBrk="1" hangingPunct="1">
              <a:lnSpc>
                <a:spcPct val="80000"/>
              </a:lnSpc>
              <a:defRPr/>
            </a:pPr>
            <a:r>
              <a:rPr lang="el-GR" sz="2000" u="sng" dirty="0" smtClean="0"/>
              <a:t>Σε </a:t>
            </a:r>
            <a:r>
              <a:rPr lang="el-GR" sz="2000" u="sng" dirty="0" err="1" smtClean="0"/>
              <a:t>τραχειοσωλήνα</a:t>
            </a:r>
            <a:r>
              <a:rPr lang="el-GR" sz="2000" u="sng" dirty="0" smtClean="0"/>
              <a:t> διπλού αυλού</a:t>
            </a:r>
            <a:r>
              <a:rPr lang="el-GR" sz="2000" dirty="0" smtClean="0"/>
              <a:t>: εφεδρικός εσωτερικός σωλήνας (ίδιο μέγεθος με τον εξωτερικό σωλήνα), καθαρός και φυλαγμένος σε πλαστική σακούλα, Ειδικοί στειλεοί με βαμβάκι για καθαρισμό εσωτερικού σωλήνα</a:t>
            </a:r>
          </a:p>
          <a:p>
            <a:pPr lvl="1" eaLnBrk="1" hangingPunct="1">
              <a:lnSpc>
                <a:spcPct val="80000"/>
              </a:lnSpc>
              <a:defRPr/>
            </a:pPr>
            <a:r>
              <a:rPr lang="el-GR" sz="2000" dirty="0" smtClean="0">
                <a:solidFill>
                  <a:srgbClr val="FF0000"/>
                </a:solidFill>
              </a:rPr>
              <a:t>Σύστημα αναρρόφησης </a:t>
            </a:r>
            <a:r>
              <a:rPr lang="el-GR" sz="2000" dirty="0" smtClean="0"/>
              <a:t>έτοιμο για χρήση</a:t>
            </a:r>
            <a:r>
              <a:rPr lang="en-US" sz="2000" dirty="0" smtClean="0"/>
              <a:t>, </a:t>
            </a:r>
            <a:r>
              <a:rPr lang="el-GR" sz="2000" dirty="0" smtClean="0">
                <a:solidFill>
                  <a:srgbClr val="FF0000"/>
                </a:solidFill>
              </a:rPr>
              <a:t>λαβίδα</a:t>
            </a:r>
            <a:r>
              <a:rPr lang="en-GB" sz="2000" dirty="0" smtClean="0">
                <a:solidFill>
                  <a:srgbClr val="FF0000"/>
                </a:solidFill>
              </a:rPr>
              <a:t> </a:t>
            </a:r>
            <a:r>
              <a:rPr lang="el-GR" sz="2000" dirty="0" smtClean="0">
                <a:solidFill>
                  <a:srgbClr val="FF0000"/>
                </a:solidFill>
              </a:rPr>
              <a:t>τραχείας, σύριγγα 10</a:t>
            </a:r>
            <a:r>
              <a:rPr lang="en-US" sz="2000" dirty="0" smtClean="0">
                <a:solidFill>
                  <a:srgbClr val="FF0000"/>
                </a:solidFill>
              </a:rPr>
              <a:t>ml</a:t>
            </a:r>
            <a:endParaRPr lang="el-GR" sz="1800" dirty="0" smtClean="0">
              <a:solidFill>
                <a:srgbClr val="FF0000"/>
              </a:solidFill>
            </a:endParaRP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884082A8-9BF2-431E-A41E-3F088AA47956}" type="slidenum">
              <a:rPr lang="el-GR"/>
              <a:pPr>
                <a:defRPr/>
              </a:pPr>
              <a:t>49</a:t>
            </a:fld>
            <a:endParaRPr lang="el-GR"/>
          </a:p>
        </p:txBody>
      </p:sp>
      <p:sp>
        <p:nvSpPr>
          <p:cNvPr id="180235" name="Rectangle 11"/>
          <p:cNvSpPr>
            <a:spLocks noGrp="1" noChangeArrowheads="1"/>
          </p:cNvSpPr>
          <p:nvPr>
            <p:ph type="title"/>
          </p:nvPr>
        </p:nvSpPr>
        <p:spPr/>
        <p:txBody>
          <a:bodyPr/>
          <a:lstStyle/>
          <a:p>
            <a:pPr eaLnBrk="1" hangingPunct="1">
              <a:defRPr/>
            </a:pPr>
            <a:endParaRPr lang="el-GR" smtClean="0"/>
          </a:p>
        </p:txBody>
      </p:sp>
      <p:pic>
        <p:nvPicPr>
          <p:cNvPr id="52228" name="Picture 4"/>
          <p:cNvPicPr>
            <a:picLocks noChangeAspect="1" noChangeArrowheads="1"/>
          </p:cNvPicPr>
          <p:nvPr>
            <p:ph sz="half" idx="1"/>
          </p:nvPr>
        </p:nvPicPr>
        <p:blipFill>
          <a:blip r:embed="rId2" cstate="print"/>
          <a:srcRect/>
          <a:stretch>
            <a:fillRect/>
          </a:stretch>
        </p:blipFill>
        <p:spPr>
          <a:xfrm>
            <a:off x="0" y="0"/>
            <a:ext cx="9144000" cy="2349500"/>
          </a:xfrm>
          <a:noFill/>
        </p:spPr>
      </p:pic>
      <p:pic>
        <p:nvPicPr>
          <p:cNvPr id="52229" name="Picture 7"/>
          <p:cNvPicPr>
            <a:picLocks noChangeAspect="1" noChangeArrowheads="1"/>
          </p:cNvPicPr>
          <p:nvPr>
            <p:ph sz="quarter" idx="2"/>
          </p:nvPr>
        </p:nvPicPr>
        <p:blipFill>
          <a:blip r:embed="rId3" cstate="print"/>
          <a:srcRect/>
          <a:stretch>
            <a:fillRect/>
          </a:stretch>
        </p:blipFill>
        <p:spPr>
          <a:xfrm>
            <a:off x="0" y="2349500"/>
            <a:ext cx="9144000" cy="2128838"/>
          </a:xfrm>
          <a:noFill/>
        </p:spPr>
      </p:pic>
      <p:pic>
        <p:nvPicPr>
          <p:cNvPr id="52230" name="Picture 10"/>
          <p:cNvPicPr>
            <a:picLocks noChangeAspect="1" noChangeArrowheads="1"/>
          </p:cNvPicPr>
          <p:nvPr>
            <p:ph sz="quarter" idx="3"/>
          </p:nvPr>
        </p:nvPicPr>
        <p:blipFill>
          <a:blip r:embed="rId4" cstate="print"/>
          <a:srcRect/>
          <a:stretch>
            <a:fillRect/>
          </a:stretch>
        </p:blipFill>
        <p:spPr>
          <a:xfrm>
            <a:off x="0" y="4508500"/>
            <a:ext cx="9144000" cy="2349500"/>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8C1DBBC4-7217-4C0D-8E4A-F4E220B0734B}" type="slidenum">
              <a:rPr lang="el-GR"/>
              <a:pPr>
                <a:defRPr/>
              </a:pPr>
              <a:t>5</a:t>
            </a:fld>
            <a:endParaRPr lang="el-GR"/>
          </a:p>
        </p:txBody>
      </p:sp>
      <p:sp>
        <p:nvSpPr>
          <p:cNvPr id="159749" name="Rectangle 5"/>
          <p:cNvSpPr>
            <a:spLocks noGrp="1" noChangeArrowheads="1"/>
          </p:cNvSpPr>
          <p:nvPr>
            <p:ph type="title"/>
          </p:nvPr>
        </p:nvSpPr>
        <p:spPr>
          <a:xfrm>
            <a:off x="457200" y="115888"/>
            <a:ext cx="8229600" cy="1143000"/>
          </a:xfrm>
        </p:spPr>
        <p:txBody>
          <a:bodyPr/>
          <a:lstStyle/>
          <a:p>
            <a:pPr eaLnBrk="1" hangingPunct="1">
              <a:defRPr/>
            </a:pPr>
            <a:r>
              <a:rPr lang="el-GR" smtClean="0"/>
              <a:t>Ανώτερο αναπνευστικό</a:t>
            </a:r>
          </a:p>
        </p:txBody>
      </p:sp>
      <p:pic>
        <p:nvPicPr>
          <p:cNvPr id="7172" name="Picture 4" descr="scan upper resp"/>
          <p:cNvPicPr>
            <a:picLocks noChangeAspect="1" noChangeArrowheads="1"/>
          </p:cNvPicPr>
          <p:nvPr>
            <p:ph idx="1"/>
          </p:nvPr>
        </p:nvPicPr>
        <p:blipFill>
          <a:blip r:embed="rId2" cstate="print"/>
          <a:srcRect/>
          <a:stretch>
            <a:fillRect/>
          </a:stretch>
        </p:blipFill>
        <p:spPr>
          <a:xfrm>
            <a:off x="0" y="1123950"/>
            <a:ext cx="9144000" cy="5734050"/>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F8020BB6-5180-43A9-9899-69F881EE2634}" type="slidenum">
              <a:rPr lang="el-GR"/>
              <a:pPr>
                <a:defRPr/>
              </a:pPr>
              <a:t>50</a:t>
            </a:fld>
            <a:endParaRPr lang="el-GR"/>
          </a:p>
        </p:txBody>
      </p:sp>
      <p:sp>
        <p:nvSpPr>
          <p:cNvPr id="181262" name="Rectangle 14"/>
          <p:cNvSpPr>
            <a:spLocks noGrp="1" noChangeArrowheads="1"/>
          </p:cNvSpPr>
          <p:nvPr>
            <p:ph type="title"/>
          </p:nvPr>
        </p:nvSpPr>
        <p:spPr/>
        <p:txBody>
          <a:bodyPr/>
          <a:lstStyle/>
          <a:p>
            <a:pPr eaLnBrk="1" hangingPunct="1">
              <a:defRPr/>
            </a:pPr>
            <a:endParaRPr lang="el-GR" smtClean="0"/>
          </a:p>
        </p:txBody>
      </p:sp>
      <p:pic>
        <p:nvPicPr>
          <p:cNvPr id="53252" name="Picture 8"/>
          <p:cNvPicPr>
            <a:picLocks noChangeAspect="1" noChangeArrowheads="1"/>
          </p:cNvPicPr>
          <p:nvPr>
            <p:ph sz="half" idx="1"/>
          </p:nvPr>
        </p:nvPicPr>
        <p:blipFill>
          <a:blip r:embed="rId2" cstate="print"/>
          <a:srcRect/>
          <a:stretch>
            <a:fillRect/>
          </a:stretch>
        </p:blipFill>
        <p:spPr>
          <a:xfrm>
            <a:off x="0" y="0"/>
            <a:ext cx="9144000" cy="2133600"/>
          </a:xfrm>
          <a:noFill/>
        </p:spPr>
      </p:pic>
      <p:pic>
        <p:nvPicPr>
          <p:cNvPr id="53253" name="Picture 10"/>
          <p:cNvPicPr>
            <a:picLocks noChangeAspect="1" noChangeArrowheads="1"/>
          </p:cNvPicPr>
          <p:nvPr>
            <p:ph sz="quarter" idx="2"/>
          </p:nvPr>
        </p:nvPicPr>
        <p:blipFill>
          <a:blip r:embed="rId3" cstate="print"/>
          <a:srcRect/>
          <a:stretch>
            <a:fillRect/>
          </a:stretch>
        </p:blipFill>
        <p:spPr>
          <a:xfrm>
            <a:off x="0" y="2133600"/>
            <a:ext cx="9144000" cy="2324100"/>
          </a:xfrm>
          <a:noFill/>
        </p:spPr>
      </p:pic>
      <p:pic>
        <p:nvPicPr>
          <p:cNvPr id="53254" name="Picture 13"/>
          <p:cNvPicPr>
            <a:picLocks noChangeAspect="1" noChangeArrowheads="1"/>
          </p:cNvPicPr>
          <p:nvPr>
            <p:ph sz="quarter" idx="3"/>
          </p:nvPr>
        </p:nvPicPr>
        <p:blipFill>
          <a:blip r:embed="rId4" cstate="print"/>
          <a:srcRect/>
          <a:stretch>
            <a:fillRect/>
          </a:stretch>
        </p:blipFill>
        <p:spPr>
          <a:xfrm>
            <a:off x="0" y="4437063"/>
            <a:ext cx="9144000" cy="2420937"/>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9688C4AA-0974-46DF-9B9A-13700C0C7E9F}" type="slidenum">
              <a:rPr lang="el-GR"/>
              <a:pPr>
                <a:defRPr/>
              </a:pPr>
              <a:t>51</a:t>
            </a:fld>
            <a:endParaRPr lang="el-GR"/>
          </a:p>
        </p:txBody>
      </p:sp>
      <p:sp>
        <p:nvSpPr>
          <p:cNvPr id="281605" name="Rectangle 5"/>
          <p:cNvSpPr>
            <a:spLocks noGrp="1" noChangeArrowheads="1"/>
          </p:cNvSpPr>
          <p:nvPr>
            <p:ph type="title"/>
          </p:nvPr>
        </p:nvSpPr>
        <p:spPr/>
        <p:txBody>
          <a:bodyPr/>
          <a:lstStyle/>
          <a:p>
            <a:pPr eaLnBrk="1" hangingPunct="1">
              <a:defRPr/>
            </a:pPr>
            <a:endParaRPr lang="el-GR" smtClean="0"/>
          </a:p>
        </p:txBody>
      </p:sp>
      <p:pic>
        <p:nvPicPr>
          <p:cNvPr id="54276" name="Picture 4" descr="autokollites tainies traxeiostomias"/>
          <p:cNvPicPr>
            <a:picLocks noChangeAspect="1" noChangeArrowheads="1"/>
          </p:cNvPicPr>
          <p:nvPr>
            <p:ph idx="1"/>
          </p:nvPr>
        </p:nvPicPr>
        <p:blipFill>
          <a:blip r:embed="rId2" cstate="print"/>
          <a:srcRect/>
          <a:stretch>
            <a:fillRect/>
          </a:stretch>
        </p:blipFill>
        <p:spPr>
          <a:xfrm>
            <a:off x="539750" y="1412875"/>
            <a:ext cx="8064500" cy="4752975"/>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8" name="Rectangle 6"/>
          <p:cNvSpPr>
            <a:spLocks noGrp="1" noChangeArrowheads="1"/>
          </p:cNvSpPr>
          <p:nvPr>
            <p:ph type="title"/>
          </p:nvPr>
        </p:nvSpPr>
        <p:spPr/>
        <p:txBody>
          <a:bodyPr/>
          <a:lstStyle/>
          <a:p>
            <a:pPr eaLnBrk="1" hangingPunct="1">
              <a:defRPr/>
            </a:pPr>
            <a:endParaRPr lang="el-GR" smtClean="0"/>
          </a:p>
        </p:txBody>
      </p:sp>
      <p:pic>
        <p:nvPicPr>
          <p:cNvPr id="55299" name="Picture 5" descr="frontida traxeiostomias"/>
          <p:cNvPicPr>
            <a:picLocks noChangeAspect="1" noChangeArrowheads="1"/>
          </p:cNvPicPr>
          <p:nvPr>
            <p:ph idx="1"/>
          </p:nvPr>
        </p:nvPicPr>
        <p:blipFill>
          <a:blip r:embed="rId2" cstate="print"/>
          <a:srcRect/>
          <a:stretch>
            <a:fillRect/>
          </a:stretch>
        </p:blipFill>
        <p:spPr>
          <a:xfrm>
            <a:off x="1000125" y="0"/>
            <a:ext cx="8143875" cy="6858000"/>
          </a:xfrm>
          <a:noFill/>
        </p:spPr>
      </p:pic>
      <p:sp>
        <p:nvSpPr>
          <p:cNvPr id="55300" name="Line 8"/>
          <p:cNvSpPr>
            <a:spLocks noChangeShapeType="1"/>
          </p:cNvSpPr>
          <p:nvPr/>
        </p:nvSpPr>
        <p:spPr bwMode="auto">
          <a:xfrm>
            <a:off x="250825" y="5805488"/>
            <a:ext cx="647700" cy="0"/>
          </a:xfrm>
          <a:prstGeom prst="line">
            <a:avLst/>
          </a:prstGeom>
          <a:noFill/>
          <a:ln w="57150">
            <a:solidFill>
              <a:srgbClr val="800000"/>
            </a:solidFill>
            <a:round/>
            <a:headEnd/>
            <a:tailEnd type="triangle" w="med" len="med"/>
          </a:ln>
        </p:spPr>
        <p:txBody>
          <a:bodyPr/>
          <a:lstStyle/>
          <a:p>
            <a:endParaRPr lang="el-GR"/>
          </a:p>
        </p:txBody>
      </p:sp>
      <p:sp>
        <p:nvSpPr>
          <p:cNvPr id="55301" name="Line 9"/>
          <p:cNvSpPr>
            <a:spLocks noChangeShapeType="1"/>
          </p:cNvSpPr>
          <p:nvPr/>
        </p:nvSpPr>
        <p:spPr bwMode="auto">
          <a:xfrm>
            <a:off x="179388" y="1916113"/>
            <a:ext cx="647700" cy="0"/>
          </a:xfrm>
          <a:prstGeom prst="line">
            <a:avLst/>
          </a:prstGeom>
          <a:noFill/>
          <a:ln w="57150">
            <a:solidFill>
              <a:srgbClr val="800000"/>
            </a:solidFill>
            <a:round/>
            <a:headEnd/>
            <a:tailEnd type="triangle" w="med" len="med"/>
          </a:ln>
        </p:spPr>
        <p:txBody>
          <a:bodyPr/>
          <a:lstStyle/>
          <a:p>
            <a:endParaRPr lang="el-GR"/>
          </a:p>
        </p:txBody>
      </p:sp>
      <p:sp>
        <p:nvSpPr>
          <p:cNvPr id="6" name="5 - Θέση αριθμού διαφάνειας"/>
          <p:cNvSpPr>
            <a:spLocks noGrp="1"/>
          </p:cNvSpPr>
          <p:nvPr>
            <p:ph type="sldNum" sz="quarter" idx="12"/>
          </p:nvPr>
        </p:nvSpPr>
        <p:spPr/>
        <p:txBody>
          <a:bodyPr/>
          <a:lstStyle/>
          <a:p>
            <a:pPr>
              <a:defRPr/>
            </a:pPr>
            <a:fld id="{496013B7-A292-45A9-A000-2315D95B299C}" type="slidenum">
              <a:rPr lang="el-GR" smtClean="0"/>
              <a:pPr>
                <a:defRPr/>
              </a:pPr>
              <a:t>52</a:t>
            </a:fld>
            <a:endParaRPr lang="el-GR"/>
          </a:p>
        </p:txBody>
      </p:sp>
      <p:sp>
        <p:nvSpPr>
          <p:cNvPr id="7" name="6 - Θέση υποσέλιδου"/>
          <p:cNvSpPr>
            <a:spLocks noGrp="1"/>
          </p:cNvSpPr>
          <p:nvPr>
            <p:ph type="ftr" sz="quarter" idx="11"/>
          </p:nvPr>
        </p:nvSpPr>
        <p:spPr>
          <a:xfrm>
            <a:off x="624840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3" name="Rectangle 5"/>
          <p:cNvSpPr>
            <a:spLocks noGrp="1" noChangeArrowheads="1"/>
          </p:cNvSpPr>
          <p:nvPr>
            <p:ph type="title"/>
          </p:nvPr>
        </p:nvSpPr>
        <p:spPr/>
        <p:txBody>
          <a:bodyPr/>
          <a:lstStyle/>
          <a:p>
            <a:pPr eaLnBrk="1" hangingPunct="1">
              <a:defRPr/>
            </a:pPr>
            <a:endParaRPr lang="el-GR" smtClean="0"/>
          </a:p>
        </p:txBody>
      </p:sp>
      <p:pic>
        <p:nvPicPr>
          <p:cNvPr id="56323" name="Picture 4" descr="trachy axiologisi"/>
          <p:cNvPicPr>
            <a:picLocks noChangeAspect="1" noChangeArrowheads="1"/>
          </p:cNvPicPr>
          <p:nvPr>
            <p:ph idx="1"/>
          </p:nvPr>
        </p:nvPicPr>
        <p:blipFill>
          <a:blip r:embed="rId2" cstate="print"/>
          <a:srcRect/>
          <a:stretch>
            <a:fillRect/>
          </a:stretch>
        </p:blipFill>
        <p:spPr>
          <a:xfrm>
            <a:off x="1071563" y="0"/>
            <a:ext cx="8072437" cy="6858000"/>
          </a:xfrm>
          <a:noFill/>
        </p:spPr>
      </p:pic>
      <p:sp>
        <p:nvSpPr>
          <p:cNvPr id="56324" name="Line 7"/>
          <p:cNvSpPr>
            <a:spLocks noChangeShapeType="1"/>
          </p:cNvSpPr>
          <p:nvPr/>
        </p:nvSpPr>
        <p:spPr bwMode="auto">
          <a:xfrm>
            <a:off x="179388" y="4437063"/>
            <a:ext cx="647700" cy="0"/>
          </a:xfrm>
          <a:prstGeom prst="line">
            <a:avLst/>
          </a:prstGeom>
          <a:noFill/>
          <a:ln w="57150">
            <a:solidFill>
              <a:srgbClr val="800000"/>
            </a:solidFill>
            <a:round/>
            <a:headEnd/>
            <a:tailEnd type="triangle" w="med" len="med"/>
          </a:ln>
        </p:spPr>
        <p:txBody>
          <a:bodyPr/>
          <a:lstStyle/>
          <a:p>
            <a:endParaRPr lang="el-GR"/>
          </a:p>
        </p:txBody>
      </p:sp>
      <p:sp>
        <p:nvSpPr>
          <p:cNvPr id="56325" name="Line 8"/>
          <p:cNvSpPr>
            <a:spLocks noChangeShapeType="1"/>
          </p:cNvSpPr>
          <p:nvPr/>
        </p:nvSpPr>
        <p:spPr bwMode="auto">
          <a:xfrm>
            <a:off x="179388" y="1916113"/>
            <a:ext cx="647700" cy="0"/>
          </a:xfrm>
          <a:prstGeom prst="line">
            <a:avLst/>
          </a:prstGeom>
          <a:noFill/>
          <a:ln w="57150">
            <a:solidFill>
              <a:srgbClr val="800000"/>
            </a:solidFill>
            <a:round/>
            <a:headEnd/>
            <a:tailEnd type="triangle" w="med" len="med"/>
          </a:ln>
        </p:spPr>
        <p:txBody>
          <a:bodyPr/>
          <a:lstStyle/>
          <a:p>
            <a:endParaRPr lang="el-GR"/>
          </a:p>
        </p:txBody>
      </p:sp>
      <p:sp>
        <p:nvSpPr>
          <p:cNvPr id="56326" name="Line 9"/>
          <p:cNvSpPr>
            <a:spLocks noChangeShapeType="1"/>
          </p:cNvSpPr>
          <p:nvPr/>
        </p:nvSpPr>
        <p:spPr bwMode="auto">
          <a:xfrm>
            <a:off x="179388" y="5949950"/>
            <a:ext cx="647700" cy="0"/>
          </a:xfrm>
          <a:prstGeom prst="line">
            <a:avLst/>
          </a:prstGeom>
          <a:noFill/>
          <a:ln w="57150">
            <a:solidFill>
              <a:srgbClr val="800000"/>
            </a:solidFill>
            <a:round/>
            <a:headEnd/>
            <a:tailEnd type="triangle" w="med" len="med"/>
          </a:ln>
        </p:spPr>
        <p:txBody>
          <a:bodyPr/>
          <a:lstStyle/>
          <a:p>
            <a:endParaRPr lang="el-GR"/>
          </a:p>
        </p:txBody>
      </p:sp>
      <p:sp>
        <p:nvSpPr>
          <p:cNvPr id="56327" name="Line 10"/>
          <p:cNvSpPr>
            <a:spLocks noChangeShapeType="1"/>
          </p:cNvSpPr>
          <p:nvPr/>
        </p:nvSpPr>
        <p:spPr bwMode="auto">
          <a:xfrm>
            <a:off x="179388" y="6453188"/>
            <a:ext cx="647700" cy="0"/>
          </a:xfrm>
          <a:prstGeom prst="line">
            <a:avLst/>
          </a:prstGeom>
          <a:noFill/>
          <a:ln w="57150">
            <a:solidFill>
              <a:srgbClr val="800000"/>
            </a:solidFill>
            <a:round/>
            <a:headEnd/>
            <a:tailEnd type="triangle" w="med" len="med"/>
          </a:ln>
        </p:spPr>
        <p:txBody>
          <a:bodyPr/>
          <a:lstStyle/>
          <a:p>
            <a:endParaRPr lang="el-GR"/>
          </a:p>
        </p:txBody>
      </p:sp>
      <p:sp>
        <p:nvSpPr>
          <p:cNvPr id="56328" name="Line 11"/>
          <p:cNvSpPr>
            <a:spLocks noChangeShapeType="1"/>
          </p:cNvSpPr>
          <p:nvPr/>
        </p:nvSpPr>
        <p:spPr bwMode="auto">
          <a:xfrm>
            <a:off x="179388" y="2636838"/>
            <a:ext cx="647700" cy="0"/>
          </a:xfrm>
          <a:prstGeom prst="line">
            <a:avLst/>
          </a:prstGeom>
          <a:noFill/>
          <a:ln w="57150">
            <a:solidFill>
              <a:srgbClr val="800000"/>
            </a:solidFill>
            <a:round/>
            <a:headEnd/>
            <a:tailEnd type="triangle" w="med" len="med"/>
          </a:ln>
        </p:spPr>
        <p:txBody>
          <a:bodyPr/>
          <a:lstStyle/>
          <a:p>
            <a:endParaRPr lang="el-GR"/>
          </a:p>
        </p:txBody>
      </p:sp>
      <p:sp>
        <p:nvSpPr>
          <p:cNvPr id="9" name="8 - Θέση αριθμού διαφάνειας"/>
          <p:cNvSpPr>
            <a:spLocks noGrp="1"/>
          </p:cNvSpPr>
          <p:nvPr>
            <p:ph type="sldNum" sz="quarter" idx="12"/>
          </p:nvPr>
        </p:nvSpPr>
        <p:spPr/>
        <p:txBody>
          <a:bodyPr/>
          <a:lstStyle/>
          <a:p>
            <a:pPr>
              <a:defRPr/>
            </a:pPr>
            <a:fld id="{62B71FD9-E728-42D0-B093-6A42939D3C6F}" type="slidenum">
              <a:rPr lang="el-GR" smtClean="0"/>
              <a:pPr>
                <a:defRPr/>
              </a:pPr>
              <a:t>53</a:t>
            </a:fld>
            <a:endParaRPr lang="el-GR"/>
          </a:p>
        </p:txBody>
      </p:sp>
      <p:sp>
        <p:nvSpPr>
          <p:cNvPr id="10" name="9 - Θέση υποσέλιδου"/>
          <p:cNvSpPr>
            <a:spLocks noGrp="1"/>
          </p:cNvSpPr>
          <p:nvPr>
            <p:ph type="ftr" sz="quarter" idx="11"/>
          </p:nvPr>
        </p:nvSpPr>
        <p:spPr>
          <a:xfrm>
            <a:off x="6248400" y="0"/>
            <a:ext cx="2895600" cy="457200"/>
          </a:xfrm>
        </p:spPr>
        <p:txBody>
          <a:bodyPr/>
          <a:lstStyle/>
          <a:p>
            <a:pPr>
              <a:defRPr/>
            </a:pPr>
            <a:r>
              <a:rPr lang="el-GR" dirty="0"/>
              <a:t>ΤΕΙ ΑΘΗΝΑΣ ΝΟΣΗΛΕΥΤΙΚΗ Β'</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9C133DF7-C19F-4E68-87B3-49AF77CAE617}" type="slidenum">
              <a:rPr lang="el-GR"/>
              <a:pPr>
                <a:defRPr/>
              </a:pPr>
              <a:t>54</a:t>
            </a:fld>
            <a:endParaRPr lang="el-GR"/>
          </a:p>
        </p:txBody>
      </p:sp>
      <p:sp>
        <p:nvSpPr>
          <p:cNvPr id="182274" name="Rectangle 2"/>
          <p:cNvSpPr>
            <a:spLocks noGrp="1" noChangeArrowheads="1"/>
          </p:cNvSpPr>
          <p:nvPr>
            <p:ph type="title"/>
          </p:nvPr>
        </p:nvSpPr>
        <p:spPr/>
        <p:txBody>
          <a:bodyPr/>
          <a:lstStyle/>
          <a:p>
            <a:pPr eaLnBrk="1" hangingPunct="1">
              <a:defRPr/>
            </a:pPr>
            <a:r>
              <a:rPr lang="el-GR" smtClean="0"/>
              <a:t>προβλήματα</a:t>
            </a:r>
          </a:p>
        </p:txBody>
      </p:sp>
      <p:sp>
        <p:nvSpPr>
          <p:cNvPr id="182275" name="Rectangle 3"/>
          <p:cNvSpPr>
            <a:spLocks noGrp="1" noChangeArrowheads="1"/>
          </p:cNvSpPr>
          <p:nvPr>
            <p:ph type="body" idx="1"/>
          </p:nvPr>
        </p:nvSpPr>
        <p:spPr/>
        <p:txBody>
          <a:bodyPr/>
          <a:lstStyle/>
          <a:p>
            <a:pPr eaLnBrk="1" hangingPunct="1">
              <a:defRPr/>
            </a:pPr>
            <a:r>
              <a:rPr lang="el-GR" smtClean="0"/>
              <a:t>Μετακίνηση σωλήνα</a:t>
            </a:r>
          </a:p>
          <a:p>
            <a:pPr eaLnBrk="1" hangingPunct="1">
              <a:defRPr/>
            </a:pPr>
            <a:r>
              <a:rPr lang="el-GR" smtClean="0"/>
              <a:t>Απόφραξη</a:t>
            </a:r>
          </a:p>
          <a:p>
            <a:pPr eaLnBrk="1" hangingPunct="1">
              <a:defRPr/>
            </a:pPr>
            <a:r>
              <a:rPr lang="el-GR" smtClean="0"/>
              <a:t>Τραυματισμός ιστών / τραχείας λόγω μεγάλης πίεσης στο μπαλονάκι</a:t>
            </a:r>
          </a:p>
          <a:p>
            <a:pPr eaLnBrk="1" hangingPunct="1">
              <a:defRPr/>
            </a:pPr>
            <a:r>
              <a:rPr lang="el-GR" smtClean="0"/>
              <a:t>Εισρόφηση φαγητού</a:t>
            </a:r>
          </a:p>
          <a:p>
            <a:pPr eaLnBrk="1" hangingPunct="1">
              <a:defRPr/>
            </a:pPr>
            <a:r>
              <a:rPr lang="el-GR" smtClean="0"/>
              <a:t>Αναπνευστική λοίμωξη – εισρόφηση εκκρίσεων</a:t>
            </a:r>
          </a:p>
          <a:p>
            <a:pPr eaLnBrk="1" hangingPunct="1">
              <a:defRPr/>
            </a:pPr>
            <a:r>
              <a:rPr lang="el-GR" smtClean="0"/>
              <a:t>Τραχειό-οισοφαγιδικό συρίγγιο</a:t>
            </a:r>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72AAAE58-4174-4362-9EFB-FC4FB3C22220}" type="slidenum">
              <a:rPr lang="el-GR"/>
              <a:pPr>
                <a:defRPr/>
              </a:pPr>
              <a:t>55</a:t>
            </a:fld>
            <a:endParaRPr lang="el-GR"/>
          </a:p>
        </p:txBody>
      </p:sp>
      <p:sp>
        <p:nvSpPr>
          <p:cNvPr id="278536" name="Rectangle 8"/>
          <p:cNvSpPr>
            <a:spLocks noGrp="1" noChangeArrowheads="1"/>
          </p:cNvSpPr>
          <p:nvPr>
            <p:ph type="title"/>
          </p:nvPr>
        </p:nvSpPr>
        <p:spPr/>
        <p:txBody>
          <a:bodyPr/>
          <a:lstStyle/>
          <a:p>
            <a:pPr eaLnBrk="1" hangingPunct="1">
              <a:defRPr/>
            </a:pPr>
            <a:endParaRPr lang="el-GR" smtClean="0"/>
          </a:p>
        </p:txBody>
      </p:sp>
      <p:pic>
        <p:nvPicPr>
          <p:cNvPr id="58372" name="Picture 4" descr="tripp trach"/>
          <p:cNvPicPr>
            <a:picLocks noChangeAspect="1" noChangeArrowheads="1"/>
          </p:cNvPicPr>
          <p:nvPr>
            <p:ph sz="half" idx="1"/>
          </p:nvPr>
        </p:nvPicPr>
        <p:blipFill>
          <a:blip r:embed="rId2" cstate="print"/>
          <a:srcRect/>
          <a:stretch>
            <a:fillRect/>
          </a:stretch>
        </p:blipFill>
        <p:spPr>
          <a:xfrm>
            <a:off x="468313" y="1844675"/>
            <a:ext cx="4032250" cy="4248150"/>
          </a:xfrm>
          <a:noFill/>
        </p:spPr>
      </p:pic>
      <p:pic>
        <p:nvPicPr>
          <p:cNvPr id="58373" name="Picture 7" descr="tracheostomy ventilated"/>
          <p:cNvPicPr>
            <a:picLocks noChangeAspect="1" noChangeArrowheads="1"/>
          </p:cNvPicPr>
          <p:nvPr>
            <p:ph sz="half" idx="2"/>
          </p:nvPr>
        </p:nvPicPr>
        <p:blipFill>
          <a:blip r:embed="rId3" cstate="print"/>
          <a:srcRect/>
          <a:stretch>
            <a:fillRect/>
          </a:stretch>
        </p:blipFill>
        <p:spPr>
          <a:xfrm>
            <a:off x="4787900" y="1916113"/>
            <a:ext cx="3816350" cy="4249737"/>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 Θέση αριθμού διαφάνειας"/>
          <p:cNvSpPr>
            <a:spLocks noGrp="1"/>
          </p:cNvSpPr>
          <p:nvPr>
            <p:ph type="sldNum" sz="quarter" idx="12"/>
          </p:nvPr>
        </p:nvSpPr>
        <p:spPr/>
        <p:txBody>
          <a:bodyPr/>
          <a:lstStyle/>
          <a:p>
            <a:pPr>
              <a:defRPr/>
            </a:pPr>
            <a:fld id="{ABAB27F9-4091-4B27-BE77-7042FCB448B5}" type="slidenum">
              <a:rPr lang="el-GR"/>
              <a:pPr>
                <a:defRPr/>
              </a:pPr>
              <a:t>56</a:t>
            </a:fld>
            <a:endParaRPr lang="el-GR"/>
          </a:p>
        </p:txBody>
      </p:sp>
      <p:sp>
        <p:nvSpPr>
          <p:cNvPr id="261127" name="Rectangle 7"/>
          <p:cNvSpPr>
            <a:spLocks noGrp="1" noChangeArrowheads="1"/>
          </p:cNvSpPr>
          <p:nvPr>
            <p:ph type="title"/>
          </p:nvPr>
        </p:nvSpPr>
        <p:spPr/>
        <p:txBody>
          <a:bodyPr/>
          <a:lstStyle/>
          <a:p>
            <a:pPr eaLnBrk="1" hangingPunct="1">
              <a:defRPr/>
            </a:pPr>
            <a:endParaRPr lang="el-GR" smtClean="0"/>
          </a:p>
        </p:txBody>
      </p:sp>
      <p:sp>
        <p:nvSpPr>
          <p:cNvPr id="261124" name="Rectangle 4"/>
          <p:cNvSpPr>
            <a:spLocks noGrp="1" noChangeArrowheads="1"/>
          </p:cNvSpPr>
          <p:nvPr>
            <p:ph type="body" sz="half" idx="1"/>
          </p:nvPr>
        </p:nvSpPr>
        <p:spPr>
          <a:xfrm>
            <a:off x="457200" y="1600200"/>
            <a:ext cx="4691063" cy="4495800"/>
          </a:xfrm>
        </p:spPr>
        <p:txBody>
          <a:bodyPr/>
          <a:lstStyle/>
          <a:p>
            <a:pPr eaLnBrk="1" hangingPunct="1">
              <a:lnSpc>
                <a:spcPct val="90000"/>
              </a:lnSpc>
              <a:defRPr/>
            </a:pPr>
            <a:r>
              <a:rPr lang="el-GR" sz="2400" smtClean="0"/>
              <a:t>Εάν ακολουθήσετε όσα είπαμε….  Δεν υπάρχει λόγος να πανικοβάλλεστε!</a:t>
            </a:r>
          </a:p>
          <a:p>
            <a:pPr eaLnBrk="1" hangingPunct="1">
              <a:lnSpc>
                <a:spcPct val="90000"/>
              </a:lnSpc>
              <a:defRPr/>
            </a:pPr>
            <a:r>
              <a:rPr lang="el-GR" sz="2400" smtClean="0"/>
              <a:t>Περιοδικός έλεγχος και εκτίμηση του ασθενή</a:t>
            </a:r>
          </a:p>
          <a:p>
            <a:pPr eaLnBrk="1" hangingPunct="1">
              <a:lnSpc>
                <a:spcPct val="90000"/>
              </a:lnSpc>
              <a:defRPr/>
            </a:pPr>
            <a:r>
              <a:rPr lang="el-GR" sz="2400" smtClean="0"/>
              <a:t>Έλεγχος αναρρόφησης στην αρχή της βάρδιας</a:t>
            </a:r>
          </a:p>
          <a:p>
            <a:pPr eaLnBrk="1" hangingPunct="1">
              <a:lnSpc>
                <a:spcPct val="90000"/>
              </a:lnSpc>
              <a:defRPr/>
            </a:pPr>
            <a:r>
              <a:rPr lang="el-GR" sz="2400" smtClean="0"/>
              <a:t>Εξασφαλίστε τη παρουσία όλου του προβλεπόμενου υλικού (τραχειοσωλήνες, λαβίδα τραχείας κλπ) στο δωμάτιο του ασθενή</a:t>
            </a:r>
          </a:p>
        </p:txBody>
      </p:sp>
      <p:pic>
        <p:nvPicPr>
          <p:cNvPr id="59397" name="Picture 5"/>
          <p:cNvPicPr>
            <a:picLocks noChangeAspect="1" noChangeArrowheads="1"/>
          </p:cNvPicPr>
          <p:nvPr/>
        </p:nvPicPr>
        <p:blipFill>
          <a:blip r:embed="rId2" cstate="print"/>
          <a:srcRect/>
          <a:stretch>
            <a:fillRect/>
          </a:stretch>
        </p:blipFill>
        <p:spPr bwMode="auto">
          <a:xfrm>
            <a:off x="7164388" y="3860800"/>
            <a:ext cx="1636712" cy="2232025"/>
          </a:xfrm>
          <a:prstGeom prst="rect">
            <a:avLst/>
          </a:prstGeom>
          <a:noFill/>
          <a:ln w="9525">
            <a:noFill/>
            <a:miter lim="800000"/>
            <a:headEnd/>
            <a:tailEnd/>
          </a:ln>
        </p:spPr>
      </p:pic>
      <p:pic>
        <p:nvPicPr>
          <p:cNvPr id="59398" name="Picture 6"/>
          <p:cNvPicPr>
            <a:picLocks noChangeAspect="1" noChangeArrowheads="1"/>
          </p:cNvPicPr>
          <p:nvPr>
            <p:ph sz="half" idx="2"/>
          </p:nvPr>
        </p:nvPicPr>
        <p:blipFill>
          <a:blip r:embed="rId3" cstate="print"/>
          <a:srcRect/>
          <a:stretch>
            <a:fillRect/>
          </a:stretch>
        </p:blipFill>
        <p:spPr>
          <a:xfrm>
            <a:off x="5076825" y="1916113"/>
            <a:ext cx="2087563" cy="1809750"/>
          </a:xfrm>
          <a:noFill/>
        </p:spPr>
      </p:pic>
      <p:sp>
        <p:nvSpPr>
          <p:cNvPr id="7" name="6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00A356B2-D92A-40F3-96D1-B3D9645CA466}" type="slidenum">
              <a:rPr lang="el-GR"/>
              <a:pPr>
                <a:defRPr/>
              </a:pPr>
              <a:t>57</a:t>
            </a:fld>
            <a:endParaRPr lang="el-GR"/>
          </a:p>
        </p:txBody>
      </p:sp>
      <p:sp>
        <p:nvSpPr>
          <p:cNvPr id="183301" name="Rectangle 5"/>
          <p:cNvSpPr>
            <a:spLocks noGrp="1" noChangeArrowheads="1"/>
          </p:cNvSpPr>
          <p:nvPr>
            <p:ph type="title"/>
          </p:nvPr>
        </p:nvSpPr>
        <p:spPr>
          <a:xfrm>
            <a:off x="457200" y="-26988"/>
            <a:ext cx="8229600" cy="863601"/>
          </a:xfrm>
        </p:spPr>
        <p:txBody>
          <a:bodyPr/>
          <a:lstStyle/>
          <a:p>
            <a:pPr eaLnBrk="1" hangingPunct="1">
              <a:defRPr/>
            </a:pPr>
            <a:r>
              <a:rPr lang="el-GR" sz="4000" dirty="0" smtClean="0"/>
              <a:t>Ώστε να είστε… </a:t>
            </a:r>
            <a:r>
              <a:rPr lang="en-GB" sz="4000" dirty="0" smtClean="0"/>
              <a:t>HAPPY </a:t>
            </a:r>
            <a:r>
              <a:rPr lang="el-GR" sz="4000" dirty="0" smtClean="0"/>
              <a:t>όπως η </a:t>
            </a:r>
            <a:r>
              <a:rPr lang="en-GB" sz="4000" dirty="0" smtClean="0"/>
              <a:t>Jo!</a:t>
            </a:r>
            <a:endParaRPr lang="el-GR" sz="4000" dirty="0"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pic>
        <p:nvPicPr>
          <p:cNvPr id="60421" name="Picture 5" descr="F:\memory stick parissopoulos documents\ΤΡΕΧΟΝΤΑ\05 ΕΡΓΑΣΤΗΡΙΟ Γ\7o μάθημα τραχειοστομία &amp; αναρρόφηση\recourses\HAPPY JO.JPG"/>
          <p:cNvPicPr>
            <a:picLocks noGrp="1" noChangeAspect="1" noChangeArrowheads="1"/>
          </p:cNvPicPr>
          <p:nvPr>
            <p:ph idx="1"/>
          </p:nvPr>
        </p:nvPicPr>
        <p:blipFill>
          <a:blip r:embed="rId2" cstate="print"/>
          <a:srcRect/>
          <a:stretch>
            <a:fillRect/>
          </a:stretch>
        </p:blipFill>
        <p:spPr>
          <a:xfrm>
            <a:off x="0" y="692150"/>
            <a:ext cx="9144000" cy="616585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7CE1199C-2FD8-48FD-8048-E59B1B3979D0}" type="slidenum">
              <a:rPr lang="el-GR"/>
              <a:pPr>
                <a:defRPr/>
              </a:pPr>
              <a:t>58</a:t>
            </a:fld>
            <a:endParaRPr lang="el-GR"/>
          </a:p>
        </p:txBody>
      </p:sp>
      <p:sp>
        <p:nvSpPr>
          <p:cNvPr id="287749" name="Rectangle 5"/>
          <p:cNvSpPr>
            <a:spLocks noGrp="1" noChangeArrowheads="1"/>
          </p:cNvSpPr>
          <p:nvPr>
            <p:ph type="title"/>
          </p:nvPr>
        </p:nvSpPr>
        <p:spPr/>
        <p:txBody>
          <a:bodyPr/>
          <a:lstStyle/>
          <a:p>
            <a:pPr eaLnBrk="1" hangingPunct="1">
              <a:defRPr/>
            </a:pPr>
            <a:r>
              <a:rPr lang="el-GR" smtClean="0"/>
              <a:t>Κρεβάτι στη ΜΕΘ</a:t>
            </a:r>
          </a:p>
        </p:txBody>
      </p:sp>
      <p:pic>
        <p:nvPicPr>
          <p:cNvPr id="61444" name="Picture 4" descr="bedspace"/>
          <p:cNvPicPr>
            <a:picLocks noChangeAspect="1" noChangeArrowheads="1"/>
          </p:cNvPicPr>
          <p:nvPr>
            <p:ph idx="1"/>
          </p:nvPr>
        </p:nvPicPr>
        <p:blipFill>
          <a:blip r:embed="rId2" cstate="print"/>
          <a:srcRect/>
          <a:stretch>
            <a:fillRect/>
          </a:stretch>
        </p:blipFill>
        <p:spPr>
          <a:xfrm>
            <a:off x="323850" y="1125538"/>
            <a:ext cx="8424863" cy="5399087"/>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C314D61-D3B7-4684-AFE0-0C0A3443141E}" type="slidenum">
              <a:rPr lang="el-GR"/>
              <a:pPr>
                <a:defRPr/>
              </a:pPr>
              <a:t>59</a:t>
            </a:fld>
            <a:endParaRPr lang="el-GR"/>
          </a:p>
        </p:txBody>
      </p:sp>
      <p:sp>
        <p:nvSpPr>
          <p:cNvPr id="308226" name="Rectangle 2"/>
          <p:cNvSpPr>
            <a:spLocks noGrp="1" noChangeArrowheads="1"/>
          </p:cNvSpPr>
          <p:nvPr>
            <p:ph type="title"/>
          </p:nvPr>
        </p:nvSpPr>
        <p:spPr/>
        <p:txBody>
          <a:bodyPr/>
          <a:lstStyle/>
          <a:p>
            <a:pPr eaLnBrk="1" hangingPunct="1">
              <a:defRPr/>
            </a:pPr>
            <a:endParaRPr lang="el-GR" smtClean="0"/>
          </a:p>
        </p:txBody>
      </p:sp>
      <p:pic>
        <p:nvPicPr>
          <p:cNvPr id="62468" name="Picture 3"/>
          <p:cNvPicPr>
            <a:picLocks noChangeAspect="1" noChangeArrowheads="1"/>
          </p:cNvPicPr>
          <p:nvPr>
            <p:ph type="body" idx="1"/>
          </p:nvPr>
        </p:nvPicPr>
        <p:blipFill>
          <a:blip r:embed="rId2" cstate="print"/>
          <a:srcRect/>
          <a:stretch>
            <a:fillRect/>
          </a:stretch>
        </p:blipFill>
        <p:spPr>
          <a:xfrm>
            <a:off x="0" y="0"/>
            <a:ext cx="9144000" cy="6858000"/>
          </a:xfrm>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16312E13-80E6-428E-937A-53E69C806B5B}" type="slidenum">
              <a:rPr lang="el-GR"/>
              <a:pPr>
                <a:defRPr/>
              </a:pPr>
              <a:t>6</a:t>
            </a:fld>
            <a:endParaRPr lang="el-GR"/>
          </a:p>
        </p:txBody>
      </p:sp>
      <p:sp>
        <p:nvSpPr>
          <p:cNvPr id="148488" name="Rectangle 8"/>
          <p:cNvSpPr>
            <a:spLocks noGrp="1" noChangeArrowheads="1"/>
          </p:cNvSpPr>
          <p:nvPr>
            <p:ph type="title"/>
          </p:nvPr>
        </p:nvSpPr>
        <p:spPr/>
        <p:txBody>
          <a:bodyPr/>
          <a:lstStyle/>
          <a:p>
            <a:pPr eaLnBrk="1" hangingPunct="1">
              <a:defRPr/>
            </a:pPr>
            <a:r>
              <a:rPr lang="el-GR" smtClean="0"/>
              <a:t>Ανατομία - Τραχεία</a:t>
            </a:r>
          </a:p>
        </p:txBody>
      </p:sp>
      <p:pic>
        <p:nvPicPr>
          <p:cNvPr id="8196" name="Picture 4" descr="katheti tomi traxeias"/>
          <p:cNvPicPr>
            <a:picLocks noChangeAspect="1" noChangeArrowheads="1"/>
          </p:cNvPicPr>
          <p:nvPr>
            <p:ph sz="half" idx="1"/>
          </p:nvPr>
        </p:nvPicPr>
        <p:blipFill>
          <a:blip r:embed="rId2" cstate="print"/>
          <a:srcRect/>
          <a:stretch>
            <a:fillRect/>
          </a:stretch>
        </p:blipFill>
        <p:spPr>
          <a:xfrm>
            <a:off x="0" y="1412875"/>
            <a:ext cx="4643438" cy="5445125"/>
          </a:xfrm>
          <a:noFill/>
        </p:spPr>
      </p:pic>
      <p:pic>
        <p:nvPicPr>
          <p:cNvPr id="8197" name="Picture 7" descr="tracheostomy"/>
          <p:cNvPicPr>
            <a:picLocks noChangeAspect="1" noChangeArrowheads="1"/>
          </p:cNvPicPr>
          <p:nvPr>
            <p:ph sz="half" idx="2"/>
          </p:nvPr>
        </p:nvPicPr>
        <p:blipFill>
          <a:blip r:embed="rId3" cstate="print"/>
          <a:srcRect/>
          <a:stretch>
            <a:fillRect/>
          </a:stretch>
        </p:blipFill>
        <p:spPr>
          <a:xfrm>
            <a:off x="4643438" y="1412875"/>
            <a:ext cx="4500562" cy="5445125"/>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9758E56C-1091-4162-9EAB-B4DB1228164D}" type="slidenum">
              <a:rPr lang="el-GR"/>
              <a:pPr>
                <a:defRPr/>
              </a:pPr>
              <a:t>60</a:t>
            </a:fld>
            <a:endParaRPr lang="el-GR"/>
          </a:p>
        </p:txBody>
      </p:sp>
      <p:sp>
        <p:nvSpPr>
          <p:cNvPr id="271362" name="Rectangle 2"/>
          <p:cNvSpPr>
            <a:spLocks noGrp="1" noChangeArrowheads="1"/>
          </p:cNvSpPr>
          <p:nvPr>
            <p:ph type="title"/>
          </p:nvPr>
        </p:nvSpPr>
        <p:spPr/>
        <p:txBody>
          <a:bodyPr/>
          <a:lstStyle/>
          <a:p>
            <a:pPr eaLnBrk="1" hangingPunct="1">
              <a:defRPr/>
            </a:pPr>
            <a:r>
              <a:rPr lang="el-GR" smtClean="0"/>
              <a:t>Βιβλιογραφία</a:t>
            </a:r>
          </a:p>
        </p:txBody>
      </p:sp>
      <p:sp>
        <p:nvSpPr>
          <p:cNvPr id="271363" name="Rectangle 3"/>
          <p:cNvSpPr>
            <a:spLocks noGrp="1" noChangeArrowheads="1"/>
          </p:cNvSpPr>
          <p:nvPr>
            <p:ph type="body" idx="1"/>
          </p:nvPr>
        </p:nvSpPr>
        <p:spPr/>
        <p:txBody>
          <a:bodyPr/>
          <a:lstStyle/>
          <a:p>
            <a:pPr eaLnBrk="1" hangingPunct="1">
              <a:defRPr/>
            </a:pPr>
            <a:r>
              <a:rPr lang="en-GB" smtClean="0"/>
              <a:t>Woodrow P (2002) Managing patients with a tracheostomy in acute care. Nursing Standard 16(44) 39-46</a:t>
            </a:r>
          </a:p>
          <a:p>
            <a:pPr eaLnBrk="1" hangingPunct="1">
              <a:defRPr/>
            </a:pPr>
            <a:r>
              <a:rPr lang="en-GB" smtClean="0"/>
              <a:t>Serra A (2000). Tracheostomy care. </a:t>
            </a:r>
            <a:r>
              <a:rPr lang="en-GB" i="1" smtClean="0"/>
              <a:t>Nursing Standard</a:t>
            </a:r>
            <a:r>
              <a:rPr lang="en-GB" smtClean="0"/>
              <a:t>, 14(42), 45–52</a:t>
            </a:r>
          </a:p>
          <a:p>
            <a:pPr eaLnBrk="1" hangingPunct="1">
              <a:defRPr/>
            </a:pPr>
            <a:r>
              <a:rPr lang="en-GB" smtClean="0"/>
              <a:t>Moore T (2003). Suctioning techniques for the removal of respiratory secretions. </a:t>
            </a:r>
            <a:r>
              <a:rPr lang="en-GB" i="1" smtClean="0"/>
              <a:t>Nursing Standard</a:t>
            </a:r>
            <a:r>
              <a:rPr lang="en-GB" smtClean="0"/>
              <a:t>, 18(9), 47–53</a:t>
            </a:r>
            <a:endParaRPr lang="el-GR" smtClean="0"/>
          </a:p>
        </p:txBody>
      </p:sp>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135489D2-C300-4177-A153-B2AF8CD41300}" type="slidenum">
              <a:rPr lang="el-GR"/>
              <a:pPr>
                <a:defRPr/>
              </a:pPr>
              <a:t>7</a:t>
            </a:fld>
            <a:endParaRPr lang="el-GR"/>
          </a:p>
        </p:txBody>
      </p:sp>
      <p:sp>
        <p:nvSpPr>
          <p:cNvPr id="151560" name="Rectangle 8"/>
          <p:cNvSpPr>
            <a:spLocks noGrp="1" noChangeArrowheads="1"/>
          </p:cNvSpPr>
          <p:nvPr>
            <p:ph type="title"/>
          </p:nvPr>
        </p:nvSpPr>
        <p:spPr>
          <a:xfrm>
            <a:off x="-142875" y="428625"/>
            <a:ext cx="4757738" cy="1143000"/>
          </a:xfrm>
        </p:spPr>
        <p:txBody>
          <a:bodyPr/>
          <a:lstStyle/>
          <a:p>
            <a:pPr eaLnBrk="1" hangingPunct="1">
              <a:defRPr/>
            </a:pPr>
            <a:r>
              <a:rPr lang="el-GR" dirty="0" err="1" smtClean="0"/>
              <a:t>τραχειοσωλήνας</a:t>
            </a:r>
            <a:endParaRPr lang="el-GR" dirty="0" smtClean="0"/>
          </a:p>
        </p:txBody>
      </p:sp>
      <p:pic>
        <p:nvPicPr>
          <p:cNvPr id="9220" name="Picture 4" descr="Tracheotomy_neck_profile"/>
          <p:cNvPicPr>
            <a:picLocks noChangeAspect="1" noChangeArrowheads="1"/>
          </p:cNvPicPr>
          <p:nvPr>
            <p:ph sz="half" idx="1"/>
          </p:nvPr>
        </p:nvPicPr>
        <p:blipFill>
          <a:blip r:embed="rId2" cstate="print"/>
          <a:srcRect/>
          <a:stretch>
            <a:fillRect/>
          </a:stretch>
        </p:blipFill>
        <p:spPr>
          <a:xfrm>
            <a:off x="4319588" y="0"/>
            <a:ext cx="4824412" cy="6858000"/>
          </a:xfrm>
          <a:noFill/>
        </p:spPr>
      </p:pic>
      <p:pic>
        <p:nvPicPr>
          <p:cNvPr id="9221" name="Picture 14" descr="6a00d83453c2c669e200e5539b4b1e8834-800wi"/>
          <p:cNvPicPr>
            <a:picLocks noChangeAspect="1" noChangeArrowheads="1"/>
          </p:cNvPicPr>
          <p:nvPr>
            <p:ph sz="half" idx="2"/>
          </p:nvPr>
        </p:nvPicPr>
        <p:blipFill>
          <a:blip r:embed="rId3" cstate="print"/>
          <a:srcRect/>
          <a:stretch>
            <a:fillRect/>
          </a:stretch>
        </p:blipFill>
        <p:spPr>
          <a:xfrm>
            <a:off x="395288" y="2133600"/>
            <a:ext cx="3643312" cy="4367213"/>
          </a:xfrm>
          <a:noFill/>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n-GB"/>
          </a:p>
        </p:txBody>
      </p:sp>
      <p:sp>
        <p:nvSpPr>
          <p:cNvPr id="4" name="3 - Θέση περιεχομένου"/>
          <p:cNvSpPr>
            <a:spLocks noGrp="1"/>
          </p:cNvSpPr>
          <p:nvPr>
            <p:ph sz="half" idx="2"/>
          </p:nvPr>
        </p:nvSpPr>
        <p:spPr/>
        <p:txBody>
          <a:bodyPr/>
          <a:lstStyle/>
          <a:p>
            <a:pPr>
              <a:defRPr/>
            </a:pPr>
            <a:endParaRPr lang="en-GB"/>
          </a:p>
        </p:txBody>
      </p:sp>
      <p:sp>
        <p:nvSpPr>
          <p:cNvPr id="5" name="4 - Θέση αριθμού διαφάνειας"/>
          <p:cNvSpPr>
            <a:spLocks noGrp="1"/>
          </p:cNvSpPr>
          <p:nvPr>
            <p:ph type="sldNum" sz="quarter" idx="12"/>
          </p:nvPr>
        </p:nvSpPr>
        <p:spPr/>
        <p:txBody>
          <a:bodyPr/>
          <a:lstStyle/>
          <a:p>
            <a:pPr>
              <a:defRPr/>
            </a:pPr>
            <a:fld id="{ED9F822D-E005-4E86-9DB4-356E49DD48AC}" type="slidenum">
              <a:rPr lang="el-GR" smtClean="0"/>
              <a:pPr>
                <a:defRPr/>
              </a:pPr>
              <a:t>8</a:t>
            </a:fld>
            <a:endParaRPr lang="el-GR"/>
          </a:p>
        </p:txBody>
      </p:sp>
      <p:pic>
        <p:nvPicPr>
          <p:cNvPr id="10245" name="Picture 8" descr="trachea anatomy"/>
          <p:cNvPicPr>
            <a:picLocks noGrp="1" noChangeAspect="1" noChangeArrowheads="1"/>
          </p:cNvPicPr>
          <p:nvPr>
            <p:ph sz="half" idx="1"/>
          </p:nvPr>
        </p:nvPicPr>
        <p:blipFill>
          <a:blip r:embed="rId2" cstate="print"/>
          <a:srcRect/>
          <a:stretch>
            <a:fillRect/>
          </a:stretch>
        </p:blipFill>
        <p:spPr>
          <a:xfrm>
            <a:off x="0" y="0"/>
            <a:ext cx="9144000" cy="6858000"/>
          </a:xfrm>
        </p:spPr>
      </p:pic>
      <p:sp>
        <p:nvSpPr>
          <p:cNvPr id="6" name="5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55BD0EAD-4B46-4C2F-8849-B8D39B8091D1}" type="slidenum">
              <a:rPr lang="el-GR"/>
              <a:pPr>
                <a:defRPr/>
              </a:pPr>
              <a:t>9</a:t>
            </a:fld>
            <a:endParaRPr lang="el-GR"/>
          </a:p>
        </p:txBody>
      </p:sp>
      <p:sp>
        <p:nvSpPr>
          <p:cNvPr id="156682" name="Rectangle 10"/>
          <p:cNvSpPr>
            <a:spLocks noGrp="1" noChangeArrowheads="1"/>
          </p:cNvSpPr>
          <p:nvPr>
            <p:ph type="title"/>
          </p:nvPr>
        </p:nvSpPr>
        <p:spPr/>
        <p:txBody>
          <a:bodyPr/>
          <a:lstStyle/>
          <a:p>
            <a:pPr eaLnBrk="1" hangingPunct="1">
              <a:defRPr/>
            </a:pPr>
            <a:endParaRPr lang="el-GR" smtClean="0"/>
          </a:p>
        </p:txBody>
      </p:sp>
      <p:pic>
        <p:nvPicPr>
          <p:cNvPr id="11268" name="Picture 9" descr="tracheostomy"/>
          <p:cNvPicPr>
            <a:picLocks noChangeAspect="1" noChangeArrowheads="1"/>
          </p:cNvPicPr>
          <p:nvPr>
            <p:ph sz="half" idx="2"/>
          </p:nvPr>
        </p:nvPicPr>
        <p:blipFill>
          <a:blip r:embed="rId2" cstate="print"/>
          <a:srcRect/>
          <a:stretch>
            <a:fillRect/>
          </a:stretch>
        </p:blipFill>
        <p:spPr>
          <a:xfrm>
            <a:off x="0" y="0"/>
            <a:ext cx="9144000" cy="6858000"/>
          </a:xfrm>
          <a:noFill/>
        </p:spPr>
      </p:pic>
      <p:sp>
        <p:nvSpPr>
          <p:cNvPr id="5" name="4 - Θέση υποσέλιδου"/>
          <p:cNvSpPr>
            <a:spLocks noGrp="1"/>
          </p:cNvSpPr>
          <p:nvPr>
            <p:ph type="ftr" sz="quarter" idx="11"/>
          </p:nvPr>
        </p:nvSpPr>
        <p:spPr/>
        <p:txBody>
          <a:bodyPr/>
          <a:lstStyle/>
          <a:p>
            <a:pPr>
              <a:defRPr/>
            </a:pPr>
            <a:r>
              <a:rPr lang="el-GR"/>
              <a:t>ΤΕΙ ΑΘΗΝΑΣ ΝΟΣΗΛΕΥΤΙΚΗ 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χισμή">
  <a:themeElements>
    <a:clrScheme name="Σχισμή 10">
      <a:dk1>
        <a:srgbClr val="000000"/>
      </a:dk1>
      <a:lt1>
        <a:srgbClr val="CCFFFF"/>
      </a:lt1>
      <a:dk2>
        <a:srgbClr val="000000"/>
      </a:dk2>
      <a:lt2>
        <a:srgbClr val="E6E6E6"/>
      </a:lt2>
      <a:accent1>
        <a:srgbClr val="66CCFF"/>
      </a:accent1>
      <a:accent2>
        <a:srgbClr val="9999FF"/>
      </a:accent2>
      <a:accent3>
        <a:srgbClr val="E2FFFF"/>
      </a:accent3>
      <a:accent4>
        <a:srgbClr val="000000"/>
      </a:accent4>
      <a:accent5>
        <a:srgbClr val="B8E2FF"/>
      </a:accent5>
      <a:accent6>
        <a:srgbClr val="8A8AE7"/>
      </a:accent6>
      <a:hlink>
        <a:srgbClr val="3333CC"/>
      </a:hlink>
      <a:folHlink>
        <a:srgbClr val="008080"/>
      </a:folHlink>
    </a:clrScheme>
    <a:fontScheme name="Σχισμ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Σχισμή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Σχισμή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Σχισμή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Σχισμή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Σχισμή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Σχισμή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Σχισμή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Σχισμή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Σχισμή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Σχισμή 10">
        <a:dk1>
          <a:srgbClr val="000000"/>
        </a:dk1>
        <a:lt1>
          <a:srgbClr val="CCFFFF"/>
        </a:lt1>
        <a:dk2>
          <a:srgbClr val="000000"/>
        </a:dk2>
        <a:lt2>
          <a:srgbClr val="E6E6E6"/>
        </a:lt2>
        <a:accent1>
          <a:srgbClr val="66CCFF"/>
        </a:accent1>
        <a:accent2>
          <a:srgbClr val="9999FF"/>
        </a:accent2>
        <a:accent3>
          <a:srgbClr val="E2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5304</TotalTime>
  <Words>1974</Words>
  <Application>Microsoft Office PowerPoint</Application>
  <PresentationFormat>Προβολή στην οθόνη (4:3)</PresentationFormat>
  <Paragraphs>307</Paragraphs>
  <Slides>60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60</vt:i4>
      </vt:variant>
    </vt:vector>
  </HeadingPairs>
  <TitlesOfParts>
    <vt:vector size="65" baseType="lpstr">
      <vt:lpstr>Tahoma</vt:lpstr>
      <vt:lpstr>Arial</vt:lpstr>
      <vt:lpstr>Wingdings</vt:lpstr>
      <vt:lpstr>Times New Roman</vt:lpstr>
      <vt:lpstr>Σχισμή</vt:lpstr>
      <vt:lpstr>Φροντίδα ασθενή με τραχειοσωλήνα και αναρρόφηση βρογχικών εκκρίσεων </vt:lpstr>
      <vt:lpstr>Αντικειμενικοί σκοποί</vt:lpstr>
      <vt:lpstr>Ενδείξεις τραχειοστομίας</vt:lpstr>
      <vt:lpstr>Τι πρέπει να γνωρίζετε</vt:lpstr>
      <vt:lpstr>Ανώτερο αναπνευστικό</vt:lpstr>
      <vt:lpstr>Ανατομία - Τραχεία</vt:lpstr>
      <vt:lpstr>τραχειοσωλήνας</vt:lpstr>
      <vt:lpstr>Διαφάνεια 8</vt:lpstr>
      <vt:lpstr>Διαφάνεια 9</vt:lpstr>
      <vt:lpstr>Τραχειοστομία – ορισμός</vt:lpstr>
      <vt:lpstr>Διαφάνεια 11</vt:lpstr>
      <vt:lpstr>Να θυμάστε… ο ρόλος σας ως νοσηλευτές;</vt:lpstr>
      <vt:lpstr>Επιπτώσεις της τραχειοστομίας</vt:lpstr>
      <vt:lpstr>επίσης…</vt:lpstr>
      <vt:lpstr>Τύποι τραχειοσωλήνων</vt:lpstr>
      <vt:lpstr>Τραχειοσωλήνας μονού αυλού</vt:lpstr>
      <vt:lpstr>Τραχειοσωλήνας διπλού αυλού χωρίς οπή</vt:lpstr>
      <vt:lpstr>Τραχειοσωλήνας διπλού αυλού με οπή</vt:lpstr>
      <vt:lpstr>… με οπή</vt:lpstr>
      <vt:lpstr>… με οπή (τι να θυμάστε)</vt:lpstr>
      <vt:lpstr>Μεταλλικός… χωρίς μπαλονάκι</vt:lpstr>
      <vt:lpstr>Μίνι - τραχειοσωλήνας</vt:lpstr>
      <vt:lpstr>Διαφάνεια 23</vt:lpstr>
      <vt:lpstr>Οξυγονοθεραπεία 2</vt:lpstr>
      <vt:lpstr>Αναρρόφηση ορισμός;</vt:lpstr>
      <vt:lpstr>Γιατί και πώς…</vt:lpstr>
      <vt:lpstr>Στοματοφαρυγγικός αεραγωγός</vt:lpstr>
      <vt:lpstr>Ρινοφαρυγγικός αεραγωγός</vt:lpstr>
      <vt:lpstr>Ενδοτράχειος σωλήνας</vt:lpstr>
      <vt:lpstr>Πριν αναρροφήσω…</vt:lpstr>
      <vt:lpstr>Καθετήρες αναρρόφησης</vt:lpstr>
      <vt:lpstr>Κλειστό σύστημα αναρρόφησης</vt:lpstr>
      <vt:lpstr>Συσκευή αναρρόφησης</vt:lpstr>
      <vt:lpstr>Τραχειοστομία - αναρρόφηση</vt:lpstr>
      <vt:lpstr>Διαφάνεια 35</vt:lpstr>
      <vt:lpstr>Διαφάνεια 36</vt:lpstr>
      <vt:lpstr>Διαφάνεια 37</vt:lpstr>
      <vt:lpstr>Διαφάνεια 38</vt:lpstr>
      <vt:lpstr>Διαφάνεια 39</vt:lpstr>
      <vt:lpstr>Τι να θυμάστε…</vt:lpstr>
      <vt:lpstr>Επιπλοκές αναρρόφησης</vt:lpstr>
      <vt:lpstr>Διαφάνεια 42</vt:lpstr>
      <vt:lpstr>Τραχειοστομία διπλού αυλού: καθαρισμός εσωτερικού σωλήνα</vt:lpstr>
      <vt:lpstr>Φροντίδα εσωτερικού σωλήνα 1</vt:lpstr>
      <vt:lpstr>Φροντίδα εσωτερικού σωλήνα 2</vt:lpstr>
      <vt:lpstr>Αλλαγή εσωτερικού σωλήνα</vt:lpstr>
      <vt:lpstr>Φροντίδα στομίας – αλλαγή επιθέματος</vt:lpstr>
      <vt:lpstr>Τραχειοστομία – φροντίδα στομίας και αλλαγή εσωτερικού σωλήνα (μόνο εάν ο τραχειοσωλήνας είναι διπλού αυλού)</vt:lpstr>
      <vt:lpstr>Διαφάνεια 49</vt:lpstr>
      <vt:lpstr>Διαφάνεια 50</vt:lpstr>
      <vt:lpstr>Διαφάνεια 51</vt:lpstr>
      <vt:lpstr>Διαφάνεια 52</vt:lpstr>
      <vt:lpstr>Διαφάνεια 53</vt:lpstr>
      <vt:lpstr>προβλήματα</vt:lpstr>
      <vt:lpstr>Διαφάνεια 55</vt:lpstr>
      <vt:lpstr>Διαφάνεια 56</vt:lpstr>
      <vt:lpstr>Ώστε να είστε… HAPPY όπως η Jo!</vt:lpstr>
      <vt:lpstr>Κρεβάτι στη ΜΕΘ</vt:lpstr>
      <vt:lpstr>Διαφάνεια 59</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Τραχειοστομία</dc:title>
  <dc:creator>Dora</dc:creator>
  <cp:lastModifiedBy>user</cp:lastModifiedBy>
  <cp:revision>146</cp:revision>
  <cp:lastPrinted>2007-11-20T23:35:03Z</cp:lastPrinted>
  <dcterms:created xsi:type="dcterms:W3CDTF">1996-09-30T18:28:10Z</dcterms:created>
  <dcterms:modified xsi:type="dcterms:W3CDTF">2024-05-13T22:02:17Z</dcterms:modified>
</cp:coreProperties>
</file>