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4" r:id="rId6"/>
    <p:sldId id="268" r:id="rId7"/>
    <p:sldId id="274" r:id="rId8"/>
    <p:sldId id="269" r:id="rId9"/>
    <p:sldId id="259" r:id="rId10"/>
    <p:sldId id="270" r:id="rId11"/>
    <p:sldId id="271" r:id="rId12"/>
    <p:sldId id="272" r:id="rId13"/>
    <p:sldId id="273" r:id="rId14"/>
    <p:sldId id="260" r:id="rId15"/>
    <p:sldId id="261" r:id="rId16"/>
    <p:sldId id="265" r:id="rId17"/>
    <p:sldId id="266" r:id="rId18"/>
    <p:sldId id="267" r:id="rId19"/>
    <p:sldId id="275" r:id="rId20"/>
    <p:sldId id="277" r:id="rId21"/>
    <p:sldId id="278" r:id="rId22"/>
    <p:sldId id="276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FD12-4B4A-4878-871D-017DFAE8DF80}" type="datetimeFigureOut">
              <a:rPr lang="el-GR" smtClean="0"/>
              <a:t>6/3/2024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E3F5-9EC0-4DB3-AACB-8D3E5FD357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090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FD12-4B4A-4878-871D-017DFAE8DF80}" type="datetimeFigureOut">
              <a:rPr lang="el-GR" smtClean="0"/>
              <a:t>6/3/2024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E3F5-9EC0-4DB3-AACB-8D3E5FD357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861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FD12-4B4A-4878-871D-017DFAE8DF80}" type="datetimeFigureOut">
              <a:rPr lang="el-GR" smtClean="0"/>
              <a:t>6/3/2024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E3F5-9EC0-4DB3-AACB-8D3E5FD357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72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FD12-4B4A-4878-871D-017DFAE8DF80}" type="datetimeFigureOut">
              <a:rPr lang="el-GR" smtClean="0"/>
              <a:t>6/3/2024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E3F5-9EC0-4DB3-AACB-8D3E5FD357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64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FD12-4B4A-4878-871D-017DFAE8DF80}" type="datetimeFigureOut">
              <a:rPr lang="el-GR" smtClean="0"/>
              <a:t>6/3/2024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E3F5-9EC0-4DB3-AACB-8D3E5FD357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893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FD12-4B4A-4878-871D-017DFAE8DF80}" type="datetimeFigureOut">
              <a:rPr lang="el-GR" smtClean="0"/>
              <a:t>6/3/2024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E3F5-9EC0-4DB3-AACB-8D3E5FD357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69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FD12-4B4A-4878-871D-017DFAE8DF80}" type="datetimeFigureOut">
              <a:rPr lang="el-GR" smtClean="0"/>
              <a:t>6/3/2024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E3F5-9EC0-4DB3-AACB-8D3E5FD3571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8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FD12-4B4A-4878-871D-017DFAE8DF80}" type="datetimeFigureOut">
              <a:rPr lang="el-GR" smtClean="0"/>
              <a:t>6/3/2024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E3F5-9EC0-4DB3-AACB-8D3E5FD357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92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FD12-4B4A-4878-871D-017DFAE8DF80}" type="datetimeFigureOut">
              <a:rPr lang="el-GR" smtClean="0"/>
              <a:t>6/3/2024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E3F5-9EC0-4DB3-AACB-8D3E5FD357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37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FD12-4B4A-4878-871D-017DFAE8DF80}" type="datetimeFigureOut">
              <a:rPr lang="el-GR" smtClean="0"/>
              <a:t>6/3/2024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E3F5-9EC0-4DB3-AACB-8D3E5FD357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820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27FD12-4B4A-4878-871D-017DFAE8DF80}" type="datetimeFigureOut">
              <a:rPr lang="el-GR" smtClean="0"/>
              <a:t>6/3/2024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E3F5-9EC0-4DB3-AACB-8D3E5FD357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835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27FD12-4B4A-4878-871D-017DFAE8DF80}" type="datetimeFigureOut">
              <a:rPr lang="el-GR" smtClean="0"/>
              <a:t>6/3/2024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28AE3F5-9EC0-4DB3-AACB-8D3E5FD357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49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60C57F-A895-4641-61D3-8A18D454BE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ΕΠΕΙΓΟΝΤΑ ΠΡΟΒΛΗΜΑΤΑ ΠΕΠΤΙΚΟΥ ΣΥΣΤΗΜΑΤΟΣ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F69CA5F-E45A-13C7-782B-6F1806F92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939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6285D-B879-5C6B-88EB-33A3F594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EF8D1F-CAD3-2B99-9659-45BB13E5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72" y="523613"/>
            <a:ext cx="7628878" cy="870181"/>
          </a:xfrm>
        </p:spPr>
        <p:txBody>
          <a:bodyPr/>
          <a:lstStyle/>
          <a:p>
            <a:r>
              <a:rPr lang="el-GR" b="1" dirty="0"/>
              <a:t>ΓΑΣΤΡΟΡΡΑΓΙΑ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2FC754-BFD1-6522-7CA8-283A8805D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1" y="1837678"/>
            <a:ext cx="7830223" cy="391505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FF0000"/>
                </a:solidFill>
              </a:rPr>
              <a:t>ΤΥΠΙΚΑ ΣΥΜΠΤΩΜΑΤΑ</a:t>
            </a:r>
          </a:p>
          <a:p>
            <a:pPr marL="0" indent="0" algn="ctr">
              <a:buNone/>
            </a:pPr>
            <a:r>
              <a:rPr lang="el-GR" b="1" dirty="0"/>
              <a:t> 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Μέλαινα κένωση: </a:t>
            </a:r>
            <a:r>
              <a:rPr lang="el-GR" dirty="0">
                <a:solidFill>
                  <a:schemeClr val="tx1"/>
                </a:solidFill>
              </a:rPr>
              <a:t>Το χαρακτηριστικό γνώρισμα του εν λόγω συμπτώματος είναι τα μαύρα και δύσοσμα κόπρανα που μοιάζουν με πίσσα, γεγονός που παραπέμπει σε αιμορραγία από το ανώτερο πεπτικό σύστημα (οισοφάγο, στομάχι, δωδεκαδάκτυλο). Η εμφάνιση τέτοιου είδους κενώσεων απαιτεί απώλεια τουλάχιστον 100-200 κ.ε. αίματος. Το χρώμα μπορεί να εμφανίζεται στις κενώσεις για αρκετές ημέρες. </a:t>
            </a:r>
          </a:p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Μαύρες κενώσεις όμως ενδέχεται να προέρχονται και από </a:t>
            </a:r>
            <a:r>
              <a:rPr lang="el-GR" u="sng" dirty="0">
                <a:solidFill>
                  <a:schemeClr val="tx1"/>
                </a:solidFill>
              </a:rPr>
              <a:t>άλλα αίτια </a:t>
            </a:r>
            <a:r>
              <a:rPr lang="el-GR" dirty="0">
                <a:solidFill>
                  <a:schemeClr val="tx1"/>
                </a:solidFill>
              </a:rPr>
              <a:t>όπως: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 η λήψη σιδήρου από το στόμα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Η λήψη  διάφορων τροφών (π.χ. σπανάκι, παντζάρια).</a:t>
            </a:r>
          </a:p>
        </p:txBody>
      </p:sp>
    </p:spTree>
    <p:extLst>
      <p:ext uri="{BB962C8B-B14F-4D97-AF65-F5344CB8AC3E}">
        <p14:creationId xmlns:p14="http://schemas.microsoft.com/office/powerpoint/2010/main" val="91203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FAEA9-8495-D745-0ABC-AEAFD6FE2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980DBD-90DF-7BD7-F730-E00E139B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72" y="523613"/>
            <a:ext cx="7628878" cy="870181"/>
          </a:xfrm>
        </p:spPr>
        <p:txBody>
          <a:bodyPr/>
          <a:lstStyle/>
          <a:p>
            <a:r>
              <a:rPr lang="el-GR" b="1" dirty="0"/>
              <a:t>ΓΑΣΤΡΟΡΡΑΓΙΑ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87BB7D-6475-103C-34EF-8E89DAD62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1" y="1837678"/>
            <a:ext cx="7830223" cy="391505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FF0000"/>
                </a:solidFill>
              </a:rPr>
              <a:t>ΤΥΠΙΚΑ ΣΥΜΠΤΩΜΑΤΑ</a:t>
            </a:r>
          </a:p>
          <a:p>
            <a:pPr marL="0" indent="0">
              <a:buNone/>
            </a:pPr>
            <a:r>
              <a:rPr lang="el-GR" b="1" i="0" dirty="0">
                <a:solidFill>
                  <a:srgbClr val="0A0A0A"/>
                </a:solidFill>
                <a:effectLst/>
                <a:latin typeface="Ubuntu" panose="020B0504030602030204" pitchFamily="34" charset="0"/>
              </a:rPr>
              <a:t>Αιματέμεση</a:t>
            </a:r>
            <a:r>
              <a:rPr lang="el-GR" dirty="0">
                <a:solidFill>
                  <a:srgbClr val="0A0A0A"/>
                </a:solidFill>
                <a:latin typeface="Ubuntu" panose="020B0504030602030204" pitchFamily="34" charset="0"/>
              </a:rPr>
              <a:t>: </a:t>
            </a:r>
          </a:p>
          <a:p>
            <a:pPr marL="0" indent="0">
              <a:buNone/>
            </a:pPr>
            <a:r>
              <a:rPr lang="el-GR" b="0" i="0" dirty="0"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Πρόκειται για έμετο που περιέχει </a:t>
            </a:r>
            <a:r>
              <a:rPr lang="el-GR" b="0" i="1" dirty="0"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ζωηρό κόκκινο</a:t>
            </a:r>
            <a:r>
              <a:rPr lang="el-GR" b="0" i="0" dirty="0"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 έως </a:t>
            </a:r>
            <a:r>
              <a:rPr lang="el-GR" b="0" i="1" dirty="0"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καφετί αίμα</a:t>
            </a:r>
            <a:r>
              <a:rPr lang="el-GR" b="0" i="0" dirty="0"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. Συνήθως υποδηλώνει αιμορραγία μεγάλης έκτασης. Σε περίπτωση που η απώλεια αίματος είναι μικρότερη και το αίμα παραμείνει στο στομάχι για κάποιο χρονικό διάστημα, </a:t>
            </a:r>
            <a:r>
              <a:rPr lang="el-GR" b="0" i="1" dirty="0"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οξειδώνεται</a:t>
            </a:r>
            <a:r>
              <a:rPr lang="el-GR" b="0" i="0" dirty="0"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 από το γαστρικό οξύ και αποκτά ένα καφετί χρώμα.</a:t>
            </a:r>
          </a:p>
          <a:p>
            <a:pPr marL="0" indent="0" algn="ctr">
              <a:buNone/>
            </a:pPr>
            <a:r>
              <a:rPr lang="el-GR" b="1" dirty="0"/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4C4BEE6-FAF9-2E4A-531A-2C308504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661" y="4513695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9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A234B-112C-228E-6BE1-9FF101A68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C6B642-9CCE-CFA7-D6DB-517CA598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72" y="523613"/>
            <a:ext cx="7628878" cy="870181"/>
          </a:xfrm>
        </p:spPr>
        <p:txBody>
          <a:bodyPr/>
          <a:lstStyle/>
          <a:p>
            <a:r>
              <a:rPr lang="el-GR" b="1" dirty="0"/>
              <a:t>ΓΑΣΤΡΟΡΡΑΓΙΑ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73DAF4-EB6A-F69B-C0A3-B66524C22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1" y="1837678"/>
            <a:ext cx="7830223" cy="391505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FF0000"/>
                </a:solidFill>
              </a:rPr>
              <a:t>ΤΥΠΙΚΑ ΣΥΜΠΤΩΜΑΤΑ</a:t>
            </a:r>
          </a:p>
          <a:p>
            <a:pPr marL="0" indent="0">
              <a:buNone/>
            </a:pPr>
            <a:r>
              <a:rPr lang="el-GR" b="1" dirty="0"/>
              <a:t> </a:t>
            </a:r>
            <a:r>
              <a:rPr lang="el-GR" b="1" i="0" dirty="0" err="1">
                <a:solidFill>
                  <a:srgbClr val="0A0A0A"/>
                </a:solidFill>
                <a:effectLst/>
                <a:latin typeface="Ubuntu" panose="020B0504030602030204" pitchFamily="34" charset="0"/>
              </a:rPr>
              <a:t>Αιματοχεσία</a:t>
            </a:r>
            <a:r>
              <a:rPr lang="el-GR" dirty="0">
                <a:solidFill>
                  <a:srgbClr val="0A0A0A"/>
                </a:solidFill>
                <a:latin typeface="Ubuntu" panose="020B0504030602030204" pitchFamily="34" charset="0"/>
              </a:rPr>
              <a:t>:</a:t>
            </a:r>
          </a:p>
          <a:p>
            <a:pPr marL="0" indent="0">
              <a:buNone/>
            </a:pPr>
            <a:r>
              <a:rPr lang="el-GR" b="0" i="0" dirty="0">
                <a:solidFill>
                  <a:srgbClr val="0A0A0A"/>
                </a:solidFill>
                <a:effectLst/>
                <a:latin typeface="Ubuntu" panose="020B0504030602030204" pitchFamily="34" charset="0"/>
              </a:rPr>
              <a:t>Η </a:t>
            </a:r>
            <a:r>
              <a:rPr lang="el-GR" b="0" i="0" dirty="0" err="1">
                <a:solidFill>
                  <a:srgbClr val="0A0A0A"/>
                </a:solidFill>
                <a:effectLst/>
                <a:latin typeface="Ubuntu" panose="020B0504030602030204" pitchFamily="34" charset="0"/>
              </a:rPr>
              <a:t>αιματοχεσία</a:t>
            </a:r>
            <a:r>
              <a:rPr lang="el-GR" b="0" i="0" dirty="0">
                <a:solidFill>
                  <a:srgbClr val="0A0A0A"/>
                </a:solidFill>
                <a:effectLst/>
                <a:latin typeface="Ubuntu" panose="020B0504030602030204" pitchFamily="34" charset="0"/>
              </a:rPr>
              <a:t> είναι συνήθως </a:t>
            </a:r>
            <a:r>
              <a:rPr lang="el-GR" b="0" i="1" u="sng" dirty="0">
                <a:solidFill>
                  <a:srgbClr val="0A0A0A"/>
                </a:solidFill>
                <a:effectLst/>
                <a:latin typeface="Ubuntu" panose="020B0504030602030204" pitchFamily="34" charset="0"/>
              </a:rPr>
              <a:t>αποτέλεσμα αιμορραγίας του κατώτερου πεπτικού συστήματος</a:t>
            </a:r>
            <a:r>
              <a:rPr lang="el-GR" b="0" i="0" u="sng" dirty="0">
                <a:solidFill>
                  <a:srgbClr val="0A0A0A"/>
                </a:solidFill>
                <a:effectLst/>
                <a:latin typeface="Ubuntu" panose="020B0504030602030204" pitchFamily="34" charset="0"/>
              </a:rPr>
              <a:t>. </a:t>
            </a:r>
          </a:p>
          <a:p>
            <a:pPr marL="0" indent="0">
              <a:buNone/>
            </a:pPr>
            <a:r>
              <a:rPr lang="el-GR" b="0" i="0" dirty="0">
                <a:solidFill>
                  <a:srgbClr val="0A0A0A"/>
                </a:solidFill>
                <a:effectLst/>
                <a:latin typeface="Ubuntu" panose="020B0504030602030204" pitchFamily="34" charset="0"/>
              </a:rPr>
              <a:t>Ωστόσο στις περιπτώσεις μεγάλης αιμορραγίας από το ανώτερο πεπτικό, το αίμα κατευθύνεται αμέσως στο έντερο και δεν προλαβαίνει να οξειδωθεί. Σε αυτή την περίπτωση ο ασθενής θα παρατηρήσει αίμα από το έντερο.</a:t>
            </a:r>
          </a:p>
          <a:p>
            <a:pPr marL="0" indent="0">
              <a:buNone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5074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0442F-1C69-D8B3-D326-FE19A1616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3B200F-14EA-647A-9A2F-EC3AADE0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72" y="523613"/>
            <a:ext cx="7628878" cy="870181"/>
          </a:xfrm>
        </p:spPr>
        <p:txBody>
          <a:bodyPr/>
          <a:lstStyle/>
          <a:p>
            <a:r>
              <a:rPr lang="el-GR" b="1" dirty="0"/>
              <a:t>ΓΑΣΤΡΟΡΡΑΓΙΑ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D8F4D2-F710-7C7F-BD73-6A663235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1" y="1837678"/>
            <a:ext cx="7830223" cy="391505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FF0000"/>
                </a:solidFill>
              </a:rPr>
              <a:t>ΤΥΠΙΚΑ ΣΥΜΠΤΩΜΑΤΑ</a:t>
            </a:r>
          </a:p>
          <a:p>
            <a:pPr marL="0" indent="0">
              <a:buNone/>
            </a:pPr>
            <a:r>
              <a:rPr lang="el-GR" b="1" dirty="0"/>
              <a:t> </a:t>
            </a:r>
            <a:r>
              <a:rPr lang="el-GR" b="1" dirty="0">
                <a:solidFill>
                  <a:schemeClr val="tx1"/>
                </a:solidFill>
              </a:rPr>
              <a:t>Άδηλη (κρυφή) αιμορραγία: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Δύνανται να συμβεί σε οποιοδήποτε σημείο του πεπτικού συστήματος και εντοπίζεται με ειδικό τεστ κοπράνων (αντίδραση </a:t>
            </a:r>
            <a:r>
              <a:rPr lang="el-GR" dirty="0" err="1">
                <a:solidFill>
                  <a:schemeClr val="tx1"/>
                </a:solidFill>
              </a:rPr>
              <a:t>Meyer</a:t>
            </a:r>
            <a:r>
              <a:rPr lang="el-GR" dirty="0">
                <a:solidFill>
                  <a:schemeClr val="tx1"/>
                </a:solidFill>
              </a:rPr>
              <a:t>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Η συνηθέστερη αιτία είναι κάποια νεοπλασία του πεπτικού συστήματος και η προοδευτική απώλεια αίματος οδηγεί σε σιδηροπενική αναιμία.</a:t>
            </a:r>
          </a:p>
        </p:txBody>
      </p:sp>
    </p:spTree>
    <p:extLst>
      <p:ext uri="{BB962C8B-B14F-4D97-AF65-F5344CB8AC3E}">
        <p14:creationId xmlns:p14="http://schemas.microsoft.com/office/powerpoint/2010/main" val="57681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697444-F7D4-CABB-2C1A-032C1D2B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ΓΑΣΤΡΟΡΡΑΓΙΑ - </a:t>
            </a:r>
            <a:r>
              <a:rPr lang="el-GR" b="1" dirty="0" err="1">
                <a:solidFill>
                  <a:schemeClr val="tx1"/>
                </a:solidFill>
              </a:rPr>
              <a:t>αντιμετωπιση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143A36-4A43-9407-270B-066C55759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9" y="2638044"/>
            <a:ext cx="9568873" cy="3855120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Ιστορικό – Κλινική εξέταση</a:t>
            </a:r>
          </a:p>
          <a:p>
            <a:r>
              <a:rPr lang="el-GR" dirty="0">
                <a:solidFill>
                  <a:schemeClr val="tx1"/>
                </a:solidFill>
              </a:rPr>
              <a:t>Τοποθέτηση περιφερικών γραμμών (Δύο)</a:t>
            </a:r>
          </a:p>
          <a:p>
            <a:r>
              <a:rPr lang="el-GR" dirty="0">
                <a:solidFill>
                  <a:schemeClr val="tx1"/>
                </a:solidFill>
              </a:rPr>
              <a:t>Λήψη εξετάσεων αίματος (ΑΙΜΟΔΟΣΙΑ – Ομάδα, διασταύρωση)</a:t>
            </a:r>
          </a:p>
          <a:p>
            <a:r>
              <a:rPr lang="el-GR" dirty="0">
                <a:solidFill>
                  <a:schemeClr val="tx1"/>
                </a:solidFill>
              </a:rPr>
              <a:t>Λήψη ζωτικών σημείων</a:t>
            </a:r>
          </a:p>
          <a:p>
            <a:r>
              <a:rPr lang="el-GR" dirty="0">
                <a:solidFill>
                  <a:schemeClr val="tx1"/>
                </a:solidFill>
              </a:rPr>
              <a:t>Αέρια αίματος  (χορήγηση οξυγόνου)</a:t>
            </a:r>
          </a:p>
          <a:p>
            <a:r>
              <a:rPr lang="el-GR" dirty="0">
                <a:solidFill>
                  <a:schemeClr val="tx1"/>
                </a:solidFill>
              </a:rPr>
              <a:t>ΗΚΓ</a:t>
            </a:r>
          </a:p>
          <a:p>
            <a:r>
              <a:rPr lang="el-GR" dirty="0">
                <a:solidFill>
                  <a:schemeClr val="tx1"/>
                </a:solidFill>
              </a:rPr>
              <a:t>Χορήγηση υγρών  - αίματος</a:t>
            </a:r>
          </a:p>
          <a:p>
            <a:r>
              <a:rPr lang="el-GR" dirty="0">
                <a:solidFill>
                  <a:schemeClr val="tx1"/>
                </a:solidFill>
              </a:rPr>
              <a:t>Δακτυλική εξέταση</a:t>
            </a:r>
          </a:p>
          <a:p>
            <a:r>
              <a:rPr lang="el-GR" dirty="0" err="1">
                <a:solidFill>
                  <a:schemeClr val="tx1"/>
                </a:solidFill>
              </a:rPr>
              <a:t>Γαστροπροστασία</a:t>
            </a:r>
            <a:r>
              <a:rPr lang="el-GR" dirty="0">
                <a:solidFill>
                  <a:schemeClr val="tx1"/>
                </a:solidFill>
              </a:rPr>
              <a:t> (αναστολείς αντλίας πρωτονίων)</a:t>
            </a:r>
          </a:p>
          <a:p>
            <a:r>
              <a:rPr lang="el-GR" dirty="0" err="1">
                <a:solidFill>
                  <a:schemeClr val="tx1"/>
                </a:solidFill>
              </a:rPr>
              <a:t>Ρινογαστρικός</a:t>
            </a:r>
            <a:r>
              <a:rPr lang="el-GR" dirty="0">
                <a:solidFill>
                  <a:schemeClr val="tx1"/>
                </a:solidFill>
              </a:rPr>
              <a:t> καθετήρας </a:t>
            </a:r>
          </a:p>
          <a:p>
            <a:r>
              <a:rPr lang="el-GR" dirty="0">
                <a:solidFill>
                  <a:schemeClr val="tx1"/>
                </a:solidFill>
              </a:rPr>
              <a:t>Εισαγωγή στο Νοσοκομείο - </a:t>
            </a:r>
            <a:r>
              <a:rPr lang="el-GR" dirty="0" err="1">
                <a:solidFill>
                  <a:schemeClr val="tx1"/>
                </a:solidFill>
              </a:rPr>
              <a:t>Γαστροσκόπηση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D5B68E-A9B6-F4ED-AB71-D21C0163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εντερορραγια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3A55C1-303C-5DF7-C15C-121490749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Αιμορραγία του κατώτερου πεπτικού συστήματος λόγω βλάβης στο έντερο</a:t>
            </a:r>
          </a:p>
          <a:p>
            <a:r>
              <a:rPr lang="el-GR" dirty="0">
                <a:solidFill>
                  <a:srgbClr val="00B0F0"/>
                </a:solidFill>
              </a:rPr>
              <a:t>Χρόνια και Οξεία</a:t>
            </a:r>
          </a:p>
          <a:p>
            <a:r>
              <a:rPr lang="el-GR" dirty="0">
                <a:solidFill>
                  <a:schemeClr val="tx1"/>
                </a:solidFill>
              </a:rPr>
              <a:t>Μακροσκοπική και λανθάνουσα</a:t>
            </a:r>
          </a:p>
          <a:p>
            <a:r>
              <a:rPr lang="el-GR" dirty="0">
                <a:solidFill>
                  <a:schemeClr val="tx1"/>
                </a:solidFill>
              </a:rPr>
              <a:t>Μακροσκοπική      </a:t>
            </a:r>
            <a:r>
              <a:rPr lang="el-G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▶  </a:t>
            </a:r>
            <a:r>
              <a:rPr lang="el-GR" b="1" dirty="0">
                <a:solidFill>
                  <a:srgbClr val="0070C0"/>
                </a:solidFill>
              </a:rPr>
              <a:t>Ερυθρό και ζωηρό το αίμα </a:t>
            </a:r>
          </a:p>
          <a:p>
            <a:r>
              <a:rPr lang="el-GR" dirty="0">
                <a:solidFill>
                  <a:schemeClr val="tx1"/>
                </a:solidFill>
              </a:rPr>
              <a:t>Εντερορραγία -  </a:t>
            </a:r>
            <a:r>
              <a:rPr lang="el-GR" dirty="0" err="1">
                <a:solidFill>
                  <a:schemeClr val="tx1"/>
                </a:solidFill>
              </a:rPr>
              <a:t>Αιματοχεσία</a:t>
            </a:r>
            <a:r>
              <a:rPr lang="el-GR" dirty="0">
                <a:solidFill>
                  <a:schemeClr val="tx1"/>
                </a:solidFill>
              </a:rPr>
              <a:t>: θεωρούνται πολύ σοβαρές καταστάσεις λόγω της απώλειας μεγάλης ποσότητας αίματος</a:t>
            </a:r>
          </a:p>
        </p:txBody>
      </p:sp>
    </p:spTree>
    <p:extLst>
      <p:ext uri="{BB962C8B-B14F-4D97-AF65-F5344CB8AC3E}">
        <p14:creationId xmlns:p14="http://schemas.microsoft.com/office/powerpoint/2010/main" val="1777512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285B8B-E23B-FE2C-8CC7-6F6EDFE5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Εντερορραγια</a:t>
            </a:r>
            <a:r>
              <a:rPr lang="el-GR" b="1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69F303-4FE8-008C-950E-8DE8796C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885" y="2665754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chemeClr val="tx1"/>
                </a:solidFill>
              </a:rPr>
              <a:t>Αίτια εντερορραγίας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 err="1">
                <a:solidFill>
                  <a:srgbClr val="0070C0"/>
                </a:solidFill>
              </a:rPr>
              <a:t>Εκκολπωτάτωση</a:t>
            </a:r>
            <a:endParaRPr lang="el-G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6B93354-877A-982F-25AF-C67B64DDE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31" y="3581544"/>
            <a:ext cx="3390900" cy="24288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6E8BFC9-BB67-EA94-453D-871773A08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196" y="3200543"/>
            <a:ext cx="46958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0599ED-BFFD-E679-DAA6-486A4DA9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545" y="523613"/>
            <a:ext cx="7729728" cy="1188720"/>
          </a:xfrm>
        </p:spPr>
        <p:txBody>
          <a:bodyPr/>
          <a:lstStyle/>
          <a:p>
            <a:r>
              <a:rPr lang="el-GR" b="1" dirty="0" err="1"/>
              <a:t>εντερορραγια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365992-5CFA-8D65-4A4F-2FC23199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09" y="2115128"/>
            <a:ext cx="7799555" cy="362490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Αίτια εντερορραγίας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70C0"/>
                </a:solidFill>
              </a:rPr>
              <a:t>Φλεγμονώδεις παθήσεις εντέρου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70C0"/>
                </a:solidFill>
              </a:rPr>
              <a:t>Καρκίνοι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70C0"/>
                </a:solidFill>
              </a:rPr>
              <a:t>Πολύποδες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71FBC5F-4552-771B-D9FE-463FACEFC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345" y="2340199"/>
            <a:ext cx="3888511" cy="38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2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D3959C-1936-B859-BD01-F722B9B7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09" y="308910"/>
            <a:ext cx="7729728" cy="1188720"/>
          </a:xfrm>
        </p:spPr>
        <p:txBody>
          <a:bodyPr/>
          <a:lstStyle/>
          <a:p>
            <a:r>
              <a:rPr lang="el-GR" b="1" dirty="0" err="1"/>
              <a:t>Εντερορραγια</a:t>
            </a:r>
            <a:r>
              <a:rPr lang="el-GR" b="1" dirty="0"/>
              <a:t> </a:t>
            </a:r>
            <a:r>
              <a:rPr lang="el-GR" b="1" dirty="0" err="1"/>
              <a:t>αντιμετωπιση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C24130-3F9D-EC4D-E8CA-CDC4FE247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19" y="2059709"/>
            <a:ext cx="8469746" cy="4341091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Χειρουργικό περιστατικό</a:t>
            </a:r>
          </a:p>
          <a:p>
            <a:r>
              <a:rPr lang="el-GR" b="1" dirty="0">
                <a:solidFill>
                  <a:schemeClr val="tx1"/>
                </a:solidFill>
              </a:rPr>
              <a:t>Ατομικό Ιστορικό – Κλινική εξέταση</a:t>
            </a:r>
          </a:p>
          <a:p>
            <a:r>
              <a:rPr lang="el-GR" b="1" dirty="0">
                <a:solidFill>
                  <a:schemeClr val="tx1"/>
                </a:solidFill>
              </a:rPr>
              <a:t>Τοποθέτηση περιφερικών γραμμών (Δύο)</a:t>
            </a:r>
          </a:p>
          <a:p>
            <a:r>
              <a:rPr lang="el-GR" b="1" dirty="0">
                <a:solidFill>
                  <a:schemeClr val="tx1"/>
                </a:solidFill>
              </a:rPr>
              <a:t>Λήψη εξετάσεων αίματος (ΑΙΜΟΔΟΣΙΑ – Ομάδα, διασταύρωση)</a:t>
            </a:r>
          </a:p>
          <a:p>
            <a:r>
              <a:rPr lang="el-GR" b="1" dirty="0">
                <a:solidFill>
                  <a:schemeClr val="tx1"/>
                </a:solidFill>
              </a:rPr>
              <a:t>Λήψη ζωτικών σημείων</a:t>
            </a:r>
          </a:p>
          <a:p>
            <a:r>
              <a:rPr lang="el-GR" b="1" dirty="0">
                <a:solidFill>
                  <a:schemeClr val="tx1"/>
                </a:solidFill>
              </a:rPr>
              <a:t>Αέρια αίματος  (χορήγηση οξυγόνου)</a:t>
            </a:r>
          </a:p>
          <a:p>
            <a:r>
              <a:rPr lang="el-GR" b="1" dirty="0">
                <a:solidFill>
                  <a:schemeClr val="tx1"/>
                </a:solidFill>
              </a:rPr>
              <a:t>ΗΚΓ    </a:t>
            </a:r>
            <a:r>
              <a:rPr lang="el-GR" b="1" dirty="0"/>
              <a:t>                                                                                            </a:t>
            </a:r>
            <a:r>
              <a:rPr lang="el-GR" sz="1900" b="1" dirty="0">
                <a:solidFill>
                  <a:srgbClr val="FF0000"/>
                </a:solidFill>
              </a:rPr>
              <a:t>ΑΙΜΟΔΥΝΑΜΙΚΑ ΣΤΑΘΕΡΟΣ              </a:t>
            </a:r>
            <a:r>
              <a:rPr lang="el-GR" b="1" dirty="0">
                <a:solidFill>
                  <a:schemeClr val="tx1"/>
                </a:solidFill>
              </a:rPr>
              <a:t>Χορήγηση υγρών  - αίματος                                                                      </a:t>
            </a:r>
            <a:r>
              <a:rPr lang="el-GR" sz="1900" b="1" dirty="0">
                <a:solidFill>
                  <a:srgbClr val="FF0000"/>
                </a:solidFill>
              </a:rPr>
              <a:t>ΑΣΘΕΝΗΣ</a:t>
            </a:r>
            <a:endParaRPr lang="el-GR" sz="1900" b="1" dirty="0"/>
          </a:p>
          <a:p>
            <a:endParaRPr lang="el-GR" b="1" dirty="0"/>
          </a:p>
          <a:p>
            <a:r>
              <a:rPr lang="el-GR" b="1" dirty="0">
                <a:solidFill>
                  <a:schemeClr val="tx1"/>
                </a:solidFill>
              </a:rPr>
              <a:t>Εισαγωγή στο Νοσοκομείο </a:t>
            </a:r>
          </a:p>
          <a:p>
            <a:r>
              <a:rPr lang="el-GR" b="1" dirty="0" err="1">
                <a:solidFill>
                  <a:schemeClr val="tx1"/>
                </a:solidFill>
              </a:rPr>
              <a:t>Κολονοσκόπηση</a:t>
            </a:r>
            <a:r>
              <a:rPr lang="el-GR" b="1" dirty="0">
                <a:solidFill>
                  <a:schemeClr val="tx1"/>
                </a:solidFill>
              </a:rPr>
              <a:t> - Χειρουργείο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664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7422C-7CEC-E08F-F632-702A204E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D60D11-CA76-599F-6297-CB5F8E84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09" y="308910"/>
            <a:ext cx="7729728" cy="1188720"/>
          </a:xfrm>
        </p:spPr>
        <p:txBody>
          <a:bodyPr/>
          <a:lstStyle/>
          <a:p>
            <a:r>
              <a:rPr lang="el-GR" b="1" dirty="0"/>
              <a:t>ΔΙΑΤΡΗΣΗ - ΠΕΡΙΤΟΝΙΤΙΔΑ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67E953-B50C-438B-79CF-C2CB58196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19" y="2059709"/>
            <a:ext cx="8469746" cy="4341091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Διάτρηση στομάχου: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 Κατάσταση κατά την οποία έχει δημιουργηθεί μία </a:t>
            </a:r>
            <a:r>
              <a:rPr lang="el-GR" b="1" dirty="0">
                <a:solidFill>
                  <a:schemeClr val="tx1"/>
                </a:solidFill>
              </a:rPr>
              <a:t>ρήξη του γαστρικού τοιχώματος </a:t>
            </a:r>
            <a:r>
              <a:rPr lang="el-GR" dirty="0">
                <a:solidFill>
                  <a:schemeClr val="tx1"/>
                </a:solidFill>
              </a:rPr>
              <a:t>(τρύπα στο στομάχι), με αποτέλεσμα η περιτοναϊκή κοιλότητα (εκεί όπου βρίσκονται όλα τα όργανα του πεπτικού συστήματος)  να “γεμίζει” με γαστρικές εκκρίσεις (</a:t>
            </a:r>
            <a:r>
              <a:rPr lang="el-GR" dirty="0" err="1">
                <a:solidFill>
                  <a:schemeClr val="tx1"/>
                </a:solidFill>
              </a:rPr>
              <a:t>τροφώδες</a:t>
            </a:r>
            <a:r>
              <a:rPr lang="el-GR" dirty="0">
                <a:solidFill>
                  <a:schemeClr val="tx1"/>
                </a:solidFill>
              </a:rPr>
              <a:t> περιεχόμενο, γαστρικό οξύ), καθώς και με υγρά του δωδεκαδακτύλου που εισέρχονται από γειτονικά όργανα (χολή, παγκρεατικό υγρό).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Όλο αυτό το υλικό είναι εξαιρετικά ερεθιστικό για το περιτόναιο (εσωτερικής επένδυσης της κοιλιάς) και προκαλεί περιτονίτιδα (φλεγμονή του περιτοναίου)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Αποτελεί μία κατάσταση επικίνδυνη για τη ζωή του ασθενούς, η οποία εάν δεν αντιμετωπιστεί  μπορεί να αποβεί θανατηφόρα.</a:t>
            </a:r>
          </a:p>
        </p:txBody>
      </p:sp>
    </p:spTree>
    <p:extLst>
      <p:ext uri="{BB962C8B-B14F-4D97-AF65-F5344CB8AC3E}">
        <p14:creationId xmlns:p14="http://schemas.microsoft.com/office/powerpoint/2010/main" val="274977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B91132-8377-7356-2959-CBC1D5D0E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Ανατομια</a:t>
            </a:r>
            <a:r>
              <a:rPr lang="el-GR" b="1" dirty="0"/>
              <a:t> </a:t>
            </a:r>
            <a:r>
              <a:rPr lang="el-GR" b="1" dirty="0" err="1"/>
              <a:t>πεπτικου</a:t>
            </a:r>
            <a:endParaRPr lang="el-GR" b="1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BEF0E20-348F-CA4D-9362-86DE02FC5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055" y="2339831"/>
            <a:ext cx="5551054" cy="416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2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CBA28-C8DE-1A70-8D4A-AC2F41308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46D9D6-B3F2-3A87-7C92-46152713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09" y="308910"/>
            <a:ext cx="7729728" cy="1188720"/>
          </a:xfrm>
        </p:spPr>
        <p:txBody>
          <a:bodyPr/>
          <a:lstStyle/>
          <a:p>
            <a:r>
              <a:rPr lang="el-GR" b="1" dirty="0"/>
              <a:t>ΔΙΑΤΡΗΣΗ - ΠΕΡΙΤΟΝΙΤΙΔΑ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15F7957-AEF0-672D-F160-6D75BD01E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78" y="2012806"/>
            <a:ext cx="5789082" cy="434181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D7BEA2-58FD-614A-547A-2DD8ACE7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196" y="2739448"/>
            <a:ext cx="46863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6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2CAE4-9EF1-608B-B26F-12B2D7763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64E253-C197-0C30-36EF-B8694F58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09" y="308910"/>
            <a:ext cx="7729728" cy="1188720"/>
          </a:xfrm>
        </p:spPr>
        <p:txBody>
          <a:bodyPr/>
          <a:lstStyle/>
          <a:p>
            <a:r>
              <a:rPr lang="el-GR" b="1" dirty="0"/>
              <a:t>ΔΙΑΤΡΗΣΗ - ΠΕΡΙΤΟΝΙΤΙΔΑ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4135A0-AF19-EEFA-9DC7-C83694ABB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19" y="2059709"/>
            <a:ext cx="8469746" cy="4341091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Οι συχνότερες καταστάσεις οι οποίες μπορεί να οδηγήσουν σε διάτρηση στομάχου ή δωδεκαδακτύλου είναι: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70C0"/>
                </a:solidFill>
              </a:rPr>
              <a:t>Πεπτικό έλκος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70C0"/>
                </a:solidFill>
              </a:rPr>
              <a:t>Τραυματισμός στομάχου</a:t>
            </a:r>
            <a:r>
              <a:rPr lang="el-GR" dirty="0">
                <a:solidFill>
                  <a:schemeClr val="tx1"/>
                </a:solidFill>
              </a:rPr>
              <a:t>, είτε από ενδοσκόπηση, ή από ατύχημα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70C0"/>
                </a:solidFill>
              </a:rPr>
              <a:t>Καρκίνος</a:t>
            </a:r>
            <a:r>
              <a:rPr lang="el-GR" dirty="0">
                <a:solidFill>
                  <a:schemeClr val="tx1"/>
                </a:solidFill>
              </a:rPr>
              <a:t> στομάχου που έχει διαβρωθεί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Παρατεταμένη χρήση </a:t>
            </a:r>
            <a:r>
              <a:rPr lang="el-GR" b="1" dirty="0">
                <a:solidFill>
                  <a:srgbClr val="0070C0"/>
                </a:solidFill>
              </a:rPr>
              <a:t>μη </a:t>
            </a:r>
            <a:r>
              <a:rPr lang="el-GR" b="1" dirty="0" err="1">
                <a:solidFill>
                  <a:srgbClr val="0070C0"/>
                </a:solidFill>
              </a:rPr>
              <a:t>στεροειδών</a:t>
            </a:r>
            <a:r>
              <a:rPr lang="el-GR" b="1" dirty="0">
                <a:solidFill>
                  <a:srgbClr val="0070C0"/>
                </a:solidFill>
              </a:rPr>
              <a:t> αντιφλεγμονωδών φαρμάκων</a:t>
            </a:r>
          </a:p>
        </p:txBody>
      </p:sp>
    </p:spTree>
    <p:extLst>
      <p:ext uri="{BB962C8B-B14F-4D97-AF65-F5344CB8AC3E}">
        <p14:creationId xmlns:p14="http://schemas.microsoft.com/office/powerpoint/2010/main" val="319036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E51C0-C429-FE86-5EB1-08E82F08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850304-63C7-DDD6-9953-6D4A097A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09" y="308910"/>
            <a:ext cx="7729728" cy="1188720"/>
          </a:xfrm>
        </p:spPr>
        <p:txBody>
          <a:bodyPr/>
          <a:lstStyle/>
          <a:p>
            <a:r>
              <a:rPr lang="el-GR" b="1" dirty="0"/>
              <a:t>ΔΙΑΤΡΗΣΗ - ΠΕΡΙΤΟΝΙΤΙΔΑ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723FF0-D8A2-424E-82E6-5A6BE2EB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19" y="2059709"/>
            <a:ext cx="8469746" cy="4341091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Τα </a:t>
            </a:r>
            <a:r>
              <a:rPr lang="el-GR" b="1" dirty="0">
                <a:solidFill>
                  <a:schemeClr val="tx1"/>
                </a:solidFill>
              </a:rPr>
              <a:t>συμπτώματα</a:t>
            </a:r>
            <a:r>
              <a:rPr lang="el-GR" dirty="0">
                <a:solidFill>
                  <a:schemeClr val="tx1"/>
                </a:solidFill>
              </a:rPr>
              <a:t> στην διάτρηση στομάχου είναι έντονα και περιλαμβάνουν: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Οξύτατος </a:t>
            </a:r>
            <a:r>
              <a:rPr lang="el-GR" dirty="0" err="1">
                <a:solidFill>
                  <a:schemeClr val="tx1"/>
                </a:solidFill>
              </a:rPr>
              <a:t>επιγαστρικός</a:t>
            </a:r>
            <a:r>
              <a:rPr lang="el-GR" dirty="0">
                <a:solidFill>
                  <a:schemeClr val="tx1"/>
                </a:solidFill>
              </a:rPr>
              <a:t> πόνος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Ναυτία και έμετος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Πυρετός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Ανορεξία</a:t>
            </a:r>
          </a:p>
          <a:p>
            <a:pPr marL="0" indent="0">
              <a:buNone/>
            </a:pPr>
            <a:endParaRPr lang="el-G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0070C0"/>
                </a:solidFill>
              </a:rPr>
              <a:t>Η διάτρηση στομάχου χρήζει άμεσης αντιμετώπισης καθώς η περιτονίτιδα αποτελεί κατάσταση ιδιαίτερα απειλητική για τη ζωή του ασθενούς.</a:t>
            </a:r>
          </a:p>
        </p:txBody>
      </p:sp>
    </p:spTree>
    <p:extLst>
      <p:ext uri="{BB962C8B-B14F-4D97-AF65-F5344CB8AC3E}">
        <p14:creationId xmlns:p14="http://schemas.microsoft.com/office/powerpoint/2010/main" val="165011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93294-5656-E79D-B1E2-EF2A7175B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C527EF-13FA-31E1-F4F2-6209ECD3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09" y="308910"/>
            <a:ext cx="7729728" cy="1188720"/>
          </a:xfrm>
        </p:spPr>
        <p:txBody>
          <a:bodyPr/>
          <a:lstStyle/>
          <a:p>
            <a:r>
              <a:rPr lang="el-GR" b="1" dirty="0"/>
              <a:t>ΔΙΑΤΡΗΣΗ - ΠΕΡΙΤΟΝΙΤΙΔΑ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59D51E-667F-B434-9530-2A08BCC7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19" y="2059709"/>
            <a:ext cx="8469746" cy="4341091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Η διάγνωση </a:t>
            </a:r>
            <a:r>
              <a:rPr lang="el-GR" dirty="0">
                <a:solidFill>
                  <a:schemeClr val="tx1"/>
                </a:solidFill>
              </a:rPr>
              <a:t>επιβεβαιώνεται με αιματολογικές εξετάσεις και απεικονιστικές εξετάσεις που περιλαμβάνουν: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Ακτινογραφία θώρακος σε όρθια θέση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Αξονική τομογραφία κοιλίας</a:t>
            </a:r>
          </a:p>
        </p:txBody>
      </p:sp>
    </p:spTree>
    <p:extLst>
      <p:ext uri="{BB962C8B-B14F-4D97-AF65-F5344CB8AC3E}">
        <p14:creationId xmlns:p14="http://schemas.microsoft.com/office/powerpoint/2010/main" val="1898417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E3DA2-0D57-31F2-F9FB-1BE4F8DEA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F1040A-04CA-B0D0-7436-C6113398D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09" y="308910"/>
            <a:ext cx="7729728" cy="1188720"/>
          </a:xfrm>
        </p:spPr>
        <p:txBody>
          <a:bodyPr/>
          <a:lstStyle/>
          <a:p>
            <a:r>
              <a:rPr lang="el-GR" b="1" dirty="0"/>
              <a:t>ΔΙΑΤΡΗΣΗ - ΠΕΡΙΤΟΝΙΤΙΔΑ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140C8C-A51B-93BE-9F10-FBE587C9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19" y="2059709"/>
            <a:ext cx="8469746" cy="4341091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Η </a:t>
            </a:r>
            <a:r>
              <a:rPr lang="el-GR" b="1" dirty="0">
                <a:solidFill>
                  <a:schemeClr val="tx1"/>
                </a:solidFill>
              </a:rPr>
              <a:t>αντιμετώπιση </a:t>
            </a:r>
            <a:r>
              <a:rPr lang="el-GR" dirty="0">
                <a:solidFill>
                  <a:schemeClr val="tx1"/>
                </a:solidFill>
              </a:rPr>
              <a:t>της διάτρησης στομάχου είναι αποκλειστικά  </a:t>
            </a:r>
            <a:r>
              <a:rPr lang="el-GR" u="sng" dirty="0">
                <a:solidFill>
                  <a:srgbClr val="0070C0"/>
                </a:solidFill>
              </a:rPr>
              <a:t>χειρουργική</a:t>
            </a:r>
            <a:r>
              <a:rPr lang="el-GR" dirty="0">
                <a:solidFill>
                  <a:schemeClr val="tx1"/>
                </a:solidFill>
              </a:rPr>
              <a:t>. </a:t>
            </a:r>
          </a:p>
          <a:p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Στην πλειοψηφία των περιπτώσεων, αντιμετωπίζεται η κατάσταση μέσω της λαπαροσκόπησης αποφεύγοντας έτσι μακρόχρονες και επώδυνες νοσηλείες.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Πιο συγκεκριμένα, εντοπίζεται  </a:t>
            </a:r>
            <a:r>
              <a:rPr lang="el-GR" dirty="0" err="1">
                <a:solidFill>
                  <a:schemeClr val="tx1"/>
                </a:solidFill>
              </a:rPr>
              <a:t>λαπαροσκοπικά</a:t>
            </a:r>
            <a:r>
              <a:rPr lang="el-GR" dirty="0">
                <a:solidFill>
                  <a:schemeClr val="tx1"/>
                </a:solidFill>
              </a:rPr>
              <a:t> η διάτρηση και  ράβεται με ειδικά ράμματα, ενώ ταυτόχρονα, πραγματοποιούνται  πλύσεις της περιοχής με φυσιολογικό ορό. Η επέμβαση ολοκληρώνεται με την τοποθέτηση παροχέτευσης στην περιοχή.</a:t>
            </a:r>
          </a:p>
        </p:txBody>
      </p:sp>
    </p:spTree>
    <p:extLst>
      <p:ext uri="{BB962C8B-B14F-4D97-AF65-F5344CB8AC3E}">
        <p14:creationId xmlns:p14="http://schemas.microsoft.com/office/powerpoint/2010/main" val="819921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295E9-5FC2-DAE1-FF88-032BC9021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C6DD7A-AB78-137E-9DD8-7D9E249E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09" y="308910"/>
            <a:ext cx="7729728" cy="1188720"/>
          </a:xfrm>
        </p:spPr>
        <p:txBody>
          <a:bodyPr/>
          <a:lstStyle/>
          <a:p>
            <a:r>
              <a:rPr lang="el-GR" b="1" dirty="0"/>
              <a:t>ΔΙΑΤΡΗΣΗ - ΠΕΡΙΤΟΝΙΤΙΔΑ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4CF348-BCED-15BA-38C5-2D32611A0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19" y="2059709"/>
            <a:ext cx="8469746" cy="4341091"/>
          </a:xfrm>
        </p:spPr>
        <p:txBody>
          <a:bodyPr>
            <a:normAutofit/>
          </a:bodyPr>
          <a:lstStyle/>
          <a:p>
            <a:endParaRPr lang="el-GR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rgbClr val="0070C0"/>
                </a:solidFill>
              </a:rPr>
              <a:t>Πλεονεκτήματα </a:t>
            </a:r>
            <a:r>
              <a:rPr lang="el-GR" b="1" dirty="0" err="1">
                <a:solidFill>
                  <a:srgbClr val="0070C0"/>
                </a:solidFill>
              </a:rPr>
              <a:t>λαπαροσκοπικής</a:t>
            </a:r>
            <a:r>
              <a:rPr lang="el-GR" b="1" dirty="0">
                <a:solidFill>
                  <a:srgbClr val="0070C0"/>
                </a:solidFill>
              </a:rPr>
              <a:t> μεθόδου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Μικρές χειρουργικές τομές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Γρήγορη ανάρρωση και ταχεία επάνοδο στην εργασία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Ελαχιστοποίηση μετεγχειρητικού πόνου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Μικρότερη απώλεια αίματος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Λιγότερες μετεγχειρητικές επιπλοκές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Καλύτερο αισθητικό αποτέλεσμα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Μικρότερο ποσοστό μετεγχειρητικών κηλών</a:t>
            </a:r>
          </a:p>
        </p:txBody>
      </p:sp>
    </p:spTree>
    <p:extLst>
      <p:ext uri="{BB962C8B-B14F-4D97-AF65-F5344CB8AC3E}">
        <p14:creationId xmlns:p14="http://schemas.microsoft.com/office/powerpoint/2010/main" val="3510985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D3BCB-1141-C559-786A-D5A62F33C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968778-3A43-A163-67A4-F0496305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09" y="308910"/>
            <a:ext cx="7729728" cy="1188720"/>
          </a:xfrm>
        </p:spPr>
        <p:txBody>
          <a:bodyPr/>
          <a:lstStyle/>
          <a:p>
            <a:r>
              <a:rPr lang="el-GR" b="1" dirty="0"/>
              <a:t>ΔΙΑΤΡΗΣΗ - ΠΕΡΙΤΟΝΙΤΙΔΑ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496B856-6CE0-351B-8784-B44BB83A9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560" y="2243137"/>
            <a:ext cx="2857500" cy="237172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5561F30-A8D2-E586-DBE2-9EDFA9628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764" y="1847850"/>
            <a:ext cx="4206586" cy="44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1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255698-1D48-9CCB-663F-69295812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72" y="497150"/>
            <a:ext cx="7643792" cy="941033"/>
          </a:xfrm>
        </p:spPr>
        <p:txBody>
          <a:bodyPr/>
          <a:lstStyle/>
          <a:p>
            <a:r>
              <a:rPr lang="el-GR" b="1" dirty="0"/>
              <a:t>ΓΑΣΤΡΟΡΡΑΓΙΑ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D91399-FE16-78D5-B79C-D5C1E3D38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598" y="1864312"/>
            <a:ext cx="7972266" cy="4367812"/>
          </a:xfrm>
        </p:spPr>
        <p:txBody>
          <a:bodyPr>
            <a:normAutofit/>
          </a:bodyPr>
          <a:lstStyle/>
          <a:p>
            <a:r>
              <a:rPr lang="el-GR" b="1" i="0" u="sng" dirty="0">
                <a:solidFill>
                  <a:schemeClr val="tx1"/>
                </a:solidFill>
                <a:effectLst/>
                <a:latin typeface="Open-sans-reg"/>
              </a:rPr>
              <a:t>Γαστρορραγία</a:t>
            </a: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 είναι η αιμορραγία από το στομάχι, αλλά ο όρος συχνά επεκτείνεται για να περιλάβει γενικότερα την αιμορραγία από το ανώτερο πεπτικό σύστημα.</a:t>
            </a:r>
          </a:p>
          <a:p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Η </a:t>
            </a:r>
            <a:r>
              <a:rPr lang="el-GR" dirty="0">
                <a:solidFill>
                  <a:schemeClr val="tx1"/>
                </a:solidFill>
                <a:latin typeface="Open-sans-reg"/>
              </a:rPr>
              <a:t>αιμορραγία </a:t>
            </a: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συνήθως προέρχεται από το στομάχι, αλλά μερικές φορές προέρχεται από τον οισοφάγο ή το δωδεκαδάκτυλο. Ως επί το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Open-sans-reg"/>
              </a:rPr>
              <a:t>πλείστον</a:t>
            </a: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 η γαστρορραγία οφείλεται σε πεπτικά έλκη. Λιγότερο συχνά αίτια είναι η γαστρίτιδα, ο καρκίνος, οι κιρσοί του οισοφάγου.</a:t>
            </a:r>
          </a:p>
          <a:p>
            <a:r>
              <a:rPr lang="el-GR" dirty="0">
                <a:solidFill>
                  <a:schemeClr val="tx1"/>
                </a:solidFill>
              </a:rPr>
              <a:t>Πρόκειται για μια δυνητικά </a:t>
            </a:r>
            <a:r>
              <a:rPr lang="el-GR" b="1" dirty="0">
                <a:solidFill>
                  <a:schemeClr val="tx1"/>
                </a:solidFill>
              </a:rPr>
              <a:t>επικίνδυνη και εξαιρετικά επείγουσα </a:t>
            </a:r>
            <a:r>
              <a:rPr lang="el-GR" dirty="0">
                <a:solidFill>
                  <a:schemeClr val="tx1"/>
                </a:solidFill>
              </a:rPr>
              <a:t>ιατρική κατάσταση που χρήζει </a:t>
            </a:r>
            <a:r>
              <a:rPr lang="el-GR" dirty="0" err="1">
                <a:solidFill>
                  <a:schemeClr val="tx1"/>
                </a:solidFill>
              </a:rPr>
              <a:t>ενδονοσοκομειακής</a:t>
            </a:r>
            <a:r>
              <a:rPr lang="el-GR" dirty="0">
                <a:solidFill>
                  <a:schemeClr val="tx1"/>
                </a:solidFill>
              </a:rPr>
              <a:t> φροντίδας, λόγω των υψηλών ποσοστών θνητότητας που τη συνοδεύουν. Η πτώση του αιματοκρίτη και της αρτηριακής πίεσης δύναται να είναι ραγδαία και να διαταράξει γρήγορα την αιμάτωση ζωτικών οργάνων.</a:t>
            </a:r>
          </a:p>
        </p:txBody>
      </p:sp>
    </p:spTree>
    <p:extLst>
      <p:ext uri="{BB962C8B-B14F-4D97-AF65-F5344CB8AC3E}">
        <p14:creationId xmlns:p14="http://schemas.microsoft.com/office/powerpoint/2010/main" val="282925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28A056-01D6-B288-745F-427D35E1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ΓΑΣΤΡΟΡΡΑΓΙΑ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A67E427-9650-AE47-4051-DD431C5A8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732" y="3269673"/>
            <a:ext cx="3892467" cy="217978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1239D63-5F66-76D6-C4D9-E98E8099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849" y="3269673"/>
            <a:ext cx="2722016" cy="21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8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71924C-3245-B382-89F6-68F811E3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ΓΑΣΤΡΟΡΡΑΓΙΑ</a:t>
            </a:r>
            <a:endParaRPr lang="el-GR" dirty="0"/>
          </a:p>
        </p:txBody>
      </p:sp>
      <p:pic>
        <p:nvPicPr>
          <p:cNvPr id="1026" name="Picture 2" descr="Γαστρορραγία - Αιμορραγία από το ανώτερο πεπτικό">
            <a:extLst>
              <a:ext uri="{FF2B5EF4-FFF2-40B4-BE49-F238E27FC236}">
                <a16:creationId xmlns:a16="http://schemas.microsoft.com/office/drawing/2014/main" id="{15E4564B-6FF4-E85E-4C8C-BC451E536C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15" y="3035808"/>
            <a:ext cx="2647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67DFADE-3D30-97A0-9B43-EFB6D2036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744" y="3035808"/>
            <a:ext cx="4553980" cy="23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6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C4429-2F57-D536-2D03-A654F1BB5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D64AC0-EE00-A6EA-35A0-C15E7319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ΓΑΣΤΡΟΡΡΑΓΙΑ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965217-B441-D115-8447-44802A393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691" y="2638044"/>
            <a:ext cx="8968509" cy="3504138"/>
          </a:xfrm>
        </p:spPr>
        <p:txBody>
          <a:bodyPr>
            <a:normAutofit/>
          </a:bodyPr>
          <a:lstStyle/>
          <a:p>
            <a:pPr algn="just"/>
            <a:r>
              <a:rPr lang="el-GR" i="0" dirty="0">
                <a:solidFill>
                  <a:schemeClr val="tx1"/>
                </a:solidFill>
                <a:effectLst/>
                <a:latin typeface="Open-sans-reg"/>
              </a:rPr>
              <a:t>Κυριότερα </a:t>
            </a:r>
            <a:r>
              <a:rPr lang="el-GR" b="1" u="sng" dirty="0">
                <a:solidFill>
                  <a:schemeClr val="tx1"/>
                </a:solidFill>
                <a:latin typeface="Open-sans-reg"/>
              </a:rPr>
              <a:t>α</a:t>
            </a:r>
            <a:r>
              <a:rPr lang="el-GR" b="1" i="0" u="sng" dirty="0">
                <a:solidFill>
                  <a:schemeClr val="tx1"/>
                </a:solidFill>
                <a:effectLst/>
                <a:latin typeface="Open-sans-reg"/>
              </a:rPr>
              <a:t>ίτια των ελκών</a:t>
            </a:r>
            <a:r>
              <a:rPr lang="el-GR" i="0" dirty="0">
                <a:solidFill>
                  <a:schemeClr val="tx1"/>
                </a:solidFill>
                <a:effectLst/>
                <a:latin typeface="Open-sans-reg"/>
              </a:rPr>
              <a:t> (</a:t>
            </a:r>
            <a:r>
              <a:rPr lang="el-GR" i="0" dirty="0" err="1">
                <a:solidFill>
                  <a:schemeClr val="tx1"/>
                </a:solidFill>
                <a:effectLst/>
                <a:latin typeface="Open-sans-reg"/>
              </a:rPr>
              <a:t>πεπτκού</a:t>
            </a:r>
            <a:r>
              <a:rPr lang="el-GR" i="0" dirty="0">
                <a:solidFill>
                  <a:schemeClr val="tx1"/>
                </a:solidFill>
                <a:effectLst/>
                <a:latin typeface="Open-sans-reg"/>
              </a:rPr>
              <a:t> η δωδεκαδακτύλου), </a:t>
            </a: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είναι το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Open-sans-reg"/>
              </a:rPr>
              <a:t>ελικοβακτηρίδιο</a:t>
            </a: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 του πυλωρού και </a:t>
            </a:r>
            <a:r>
              <a:rPr lang="el-GR" dirty="0">
                <a:solidFill>
                  <a:schemeClr val="tx1"/>
                </a:solidFill>
                <a:latin typeface="Open-sans-reg"/>
              </a:rPr>
              <a:t>η λήψη</a:t>
            </a: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 φαρμάκων όπως η ασπιρίνη και τα  μη-</a:t>
            </a:r>
            <a:r>
              <a:rPr lang="el-GR" b="0" i="0" dirty="0" err="1">
                <a:solidFill>
                  <a:schemeClr val="tx1"/>
                </a:solidFill>
                <a:effectLst/>
                <a:latin typeface="Open-sans-reg"/>
              </a:rPr>
              <a:t>στεροειδή</a:t>
            </a: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 αντιφλεγμονώδη φάρμακα (ΜΣΑΦ ή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Open-sans-reg"/>
              </a:rPr>
              <a:t>NSAIDs</a:t>
            </a: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).</a:t>
            </a:r>
          </a:p>
          <a:p>
            <a:r>
              <a:rPr lang="el-GR" dirty="0">
                <a:solidFill>
                  <a:schemeClr val="tx1"/>
                </a:solidFill>
              </a:rPr>
              <a:t>Οι υπόλοιπες αιτίες στις οποίες αποδίδεται η γαστρορραγία συνοψίζονται στα ακόλουθα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err="1">
                <a:solidFill>
                  <a:schemeClr val="tx1"/>
                </a:solidFill>
              </a:rPr>
              <a:t>Αιμοραγική</a:t>
            </a:r>
            <a:r>
              <a:rPr lang="el-GR" dirty="0">
                <a:solidFill>
                  <a:schemeClr val="tx1"/>
                </a:solidFill>
              </a:rPr>
              <a:t> γαστρίτιδα – οξέα έλκη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Κιρσοί οισοφάγου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Οισοφαγίτιδα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Σύνδρομο </a:t>
            </a:r>
            <a:r>
              <a:rPr lang="el-GR" dirty="0" err="1">
                <a:solidFill>
                  <a:schemeClr val="tx1"/>
                </a:solidFill>
              </a:rPr>
              <a:t>Mallory</a:t>
            </a:r>
            <a:r>
              <a:rPr lang="el-GR" dirty="0">
                <a:solidFill>
                  <a:schemeClr val="tx1"/>
                </a:solidFill>
              </a:rPr>
              <a:t> – </a:t>
            </a:r>
            <a:r>
              <a:rPr lang="el-GR" dirty="0" err="1">
                <a:solidFill>
                  <a:schemeClr val="tx1"/>
                </a:solidFill>
              </a:rPr>
              <a:t>Weiss</a:t>
            </a:r>
            <a:endParaRPr lang="el-G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tx1"/>
                </a:solidFill>
              </a:rPr>
              <a:t>Διαφόρων ειδών νεοπλάσματα.</a:t>
            </a:r>
          </a:p>
        </p:txBody>
      </p:sp>
    </p:spTree>
    <p:extLst>
      <p:ext uri="{BB962C8B-B14F-4D97-AF65-F5344CB8AC3E}">
        <p14:creationId xmlns:p14="http://schemas.microsoft.com/office/powerpoint/2010/main" val="23121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4B810-E400-C917-920F-5F9EDCF1A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B9DAE6-B7F9-DDCD-682B-AE114030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ΓΑΣΤΡΟΡΡΑΓΙΑ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1151019-438D-2885-BBE6-0239380FF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507" y="2638425"/>
            <a:ext cx="5087599" cy="35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EB4B0-9085-0D00-6021-105EF6EDD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F0A09D-4E8A-1509-872A-933D5182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081" y="369888"/>
            <a:ext cx="7729728" cy="1188720"/>
          </a:xfrm>
        </p:spPr>
        <p:txBody>
          <a:bodyPr/>
          <a:lstStyle/>
          <a:p>
            <a:r>
              <a:rPr lang="el-GR" b="1" dirty="0"/>
              <a:t>ΓΑΣΤΡΟΡΡΑΓΙΑ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1AF7F8-BD71-6D3E-F005-51FED67A6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1" y="1997476"/>
            <a:ext cx="8880629" cy="3915052"/>
          </a:xfrm>
        </p:spPr>
        <p:txBody>
          <a:bodyPr>
            <a:normAutofit/>
          </a:bodyPr>
          <a:lstStyle/>
          <a:p>
            <a:pPr algn="just"/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Αιμορραγία: </a:t>
            </a:r>
            <a:r>
              <a:rPr lang="el-GR" b="0" i="0" u="sng" dirty="0">
                <a:solidFill>
                  <a:srgbClr val="0070C0"/>
                </a:solidFill>
                <a:effectLst/>
                <a:latin typeface="Open-sans-reg"/>
              </a:rPr>
              <a:t>αργή και χρόνια</a:t>
            </a:r>
          </a:p>
          <a:p>
            <a:pPr marL="0" indent="0" algn="just">
              <a:buNone/>
            </a:pP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ο αιματοκρίτης πρέπει να μειωθεί πολύ, πριν ο ασθενής αντιληφθεί ότι υπάρχει πρόβλημα. </a:t>
            </a:r>
          </a:p>
          <a:p>
            <a:pPr algn="just"/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Αιμορραγία: </a:t>
            </a:r>
            <a:r>
              <a:rPr lang="el-GR" b="0" i="0" u="sng" dirty="0">
                <a:solidFill>
                  <a:srgbClr val="0070C0"/>
                </a:solidFill>
                <a:effectLst/>
                <a:latin typeface="Open-sans-reg"/>
              </a:rPr>
              <a:t>οξεία</a:t>
            </a:r>
            <a:endParaRPr lang="el-GR" b="0" i="0" u="sng" dirty="0">
              <a:solidFill>
                <a:srgbClr val="29292A"/>
              </a:solidFill>
              <a:effectLst/>
              <a:latin typeface="Open-sans-reg"/>
            </a:endParaRPr>
          </a:p>
          <a:p>
            <a:pPr marL="0" indent="0" algn="just">
              <a:buNone/>
            </a:pP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ο ασθενής μπορεί γρήγορα να χάσει μεγάλη ποσότητα αίματος –  </a:t>
            </a:r>
            <a:r>
              <a:rPr lang="en-US" b="1" dirty="0">
                <a:solidFill>
                  <a:srgbClr val="0070C0"/>
                </a:solidFill>
                <a:latin typeface="Open-sans-reg"/>
              </a:rPr>
              <a:t>SHOCK</a:t>
            </a:r>
            <a:endParaRPr lang="el-GR" b="1" i="0" dirty="0">
              <a:solidFill>
                <a:srgbClr val="0070C0"/>
              </a:solidFill>
              <a:effectLst/>
              <a:latin typeface="Open-sans-reg"/>
            </a:endParaRPr>
          </a:p>
          <a:p>
            <a:pPr marL="0" indent="0" algn="just">
              <a:buNone/>
            </a:pP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ΑΠΑΡΑΙΤΗΤΗ η εισαγωγή σε νοσοκομείο, για μετάγγιση και για άμεση θεραπευτική παρέμβαση</a:t>
            </a:r>
          </a:p>
          <a:p>
            <a:pPr algn="just"/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Το μέγεθος και η ταχύτητα της αιμορραγίας εξαρτάται από το μέγεθος και το είδος του αγγείου (φλέβα, αρτηρία) που έχει διαβρωθεί. Εξαρτάται ακόμη από τη βλάβη που το προκάλεσε (</a:t>
            </a:r>
            <a:r>
              <a:rPr lang="el-GR" b="0" i="0" dirty="0" err="1">
                <a:solidFill>
                  <a:schemeClr val="tx1"/>
                </a:solidFill>
                <a:effectLst/>
                <a:latin typeface="Open-sans-reg"/>
              </a:rPr>
              <a:t>καλόηθες</a:t>
            </a: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 έλκος, καρκίνος </a:t>
            </a:r>
            <a:r>
              <a:rPr lang="el-GR" b="0" i="0" dirty="0" err="1">
                <a:solidFill>
                  <a:schemeClr val="tx1"/>
                </a:solidFill>
                <a:effectLst/>
                <a:latin typeface="Open-sans-reg"/>
              </a:rPr>
              <a:t>κλπ</a:t>
            </a:r>
            <a:r>
              <a:rPr lang="el-GR" b="0" i="0" dirty="0">
                <a:solidFill>
                  <a:schemeClr val="tx1"/>
                </a:solidFill>
                <a:effectLst/>
                <a:latin typeface="Open-sans-reg"/>
              </a:rPr>
              <a:t>) αλλά και από τυχόν φάρμακα που παίρνει ο ασθενής (αγγειοδιασταλτικά, αντιπηκτικά)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182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F246B5-4B61-5A4A-1B24-D9243A0C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72" y="523613"/>
            <a:ext cx="7628878" cy="870181"/>
          </a:xfrm>
        </p:spPr>
        <p:txBody>
          <a:bodyPr/>
          <a:lstStyle/>
          <a:p>
            <a:r>
              <a:rPr lang="el-GR" b="1" dirty="0"/>
              <a:t>ΓΑΣΤΡΟΡΡΑΓΙΑ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F9D330-D7D2-FEED-697B-8C5BB09B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1" y="1837678"/>
            <a:ext cx="7830223" cy="391505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chemeClr val="tx1"/>
                </a:solidFill>
              </a:rPr>
              <a:t>Συμπτώματα</a:t>
            </a:r>
          </a:p>
          <a:p>
            <a:r>
              <a:rPr lang="el-GR" dirty="0">
                <a:solidFill>
                  <a:schemeClr val="tx1"/>
                </a:solidFill>
              </a:rPr>
              <a:t>Υπόταση</a:t>
            </a:r>
          </a:p>
          <a:p>
            <a:r>
              <a:rPr lang="el-GR" dirty="0">
                <a:solidFill>
                  <a:schemeClr val="tx1"/>
                </a:solidFill>
              </a:rPr>
              <a:t>Ταχυκαρδία</a:t>
            </a:r>
          </a:p>
          <a:p>
            <a:r>
              <a:rPr lang="el-GR" dirty="0">
                <a:solidFill>
                  <a:schemeClr val="tx1"/>
                </a:solidFill>
              </a:rPr>
              <a:t>Ζάλη, αδυναμία</a:t>
            </a:r>
          </a:p>
          <a:p>
            <a:r>
              <a:rPr lang="el-GR" dirty="0">
                <a:solidFill>
                  <a:schemeClr val="tx1"/>
                </a:solidFill>
              </a:rPr>
              <a:t>Εφιδρώσεις</a:t>
            </a:r>
          </a:p>
          <a:p>
            <a:r>
              <a:rPr lang="el-GR" dirty="0">
                <a:solidFill>
                  <a:schemeClr val="tx1"/>
                </a:solidFill>
              </a:rPr>
              <a:t>Ωχρότητα</a:t>
            </a:r>
          </a:p>
          <a:p>
            <a:pPr marL="0" indent="0" algn="ctr">
              <a:buNone/>
            </a:pPr>
            <a:r>
              <a:rPr lang="el-GR" b="1" dirty="0">
                <a:solidFill>
                  <a:schemeClr val="tx1"/>
                </a:solidFill>
              </a:rPr>
              <a:t>ΤΥΠΙΚΑ ΣΥΜΠΤΩΜΑΤΑ</a:t>
            </a:r>
          </a:p>
          <a:p>
            <a:pPr marL="0" indent="0" algn="ctr">
              <a:buNone/>
            </a:pPr>
            <a:r>
              <a:rPr lang="el-GR" b="1" dirty="0">
                <a:solidFill>
                  <a:schemeClr val="tx1"/>
                </a:solidFill>
              </a:rPr>
              <a:t> Μέλαινες κενώσεις  -  Αιματέμεση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-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 err="1">
                <a:solidFill>
                  <a:schemeClr val="tx1"/>
                </a:solidFill>
              </a:rPr>
              <a:t>Αιματοχεσία</a:t>
            </a:r>
            <a:r>
              <a:rPr lang="el-GR" b="1" dirty="0">
                <a:solidFill>
                  <a:schemeClr val="tx1"/>
                </a:solidFill>
              </a:rPr>
              <a:t>  -  Άδηλη (κρυφή) αιμορραγία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06221"/>
      </p:ext>
    </p:extLst>
  </p:cSld>
  <p:clrMapOvr>
    <a:masterClrMapping/>
  </p:clrMapOvr>
</p:sld>
</file>

<file path=ppt/theme/theme1.xml><?xml version="1.0" encoding="utf-8"?>
<a:theme xmlns:a="http://schemas.openxmlformats.org/drawingml/2006/main" name="Δέμα">
  <a:themeElements>
    <a:clrScheme name="Δέμα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Δέμ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έμα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Δέμα</Template>
  <TotalTime>472</TotalTime>
  <Words>1032</Words>
  <Application>Microsoft Office PowerPoint</Application>
  <PresentationFormat>Ευρεία οθόνη</PresentationFormat>
  <Paragraphs>135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4" baseType="lpstr">
      <vt:lpstr>Arial</vt:lpstr>
      <vt:lpstr>Cambria</vt:lpstr>
      <vt:lpstr>Corbel</vt:lpstr>
      <vt:lpstr>Gill Sans MT</vt:lpstr>
      <vt:lpstr>Open-sans-reg</vt:lpstr>
      <vt:lpstr>Ubuntu</vt:lpstr>
      <vt:lpstr>Wingdings</vt:lpstr>
      <vt:lpstr>Δέμα</vt:lpstr>
      <vt:lpstr>ΕΠΕΙΓΟΝΤΑ ΠΡΟΒΛΗΜΑΤΑ ΠΕΠΤΙΚΟΥ ΣΥΣΤΗΜΑΤΟΣ</vt:lpstr>
      <vt:lpstr>Ανατομια πεπτικου</vt:lpstr>
      <vt:lpstr>ΓΑΣΤΡΟΡΡΑΓΙΑ</vt:lpstr>
      <vt:lpstr>ΓΑΣΤΡΟΡΡΑΓΙΑ</vt:lpstr>
      <vt:lpstr>ΓΑΣΤΡΟΡΡΑΓΙΑ</vt:lpstr>
      <vt:lpstr>ΓΑΣΤΡΟΡΡΑΓΙΑ</vt:lpstr>
      <vt:lpstr>ΓΑΣΤΡΟΡΡΑΓΙΑ</vt:lpstr>
      <vt:lpstr>ΓΑΣΤΡΟΡΡΑΓΙΑ</vt:lpstr>
      <vt:lpstr>ΓΑΣΤΡΟΡΡΑΓΙΑ</vt:lpstr>
      <vt:lpstr>ΓΑΣΤΡΟΡΡΑΓΙΑ</vt:lpstr>
      <vt:lpstr>ΓΑΣΤΡΟΡΡΑΓΙΑ</vt:lpstr>
      <vt:lpstr>ΓΑΣΤΡΟΡΡΑΓΙΑ</vt:lpstr>
      <vt:lpstr>ΓΑΣΤΡΟΡΡΑΓΙΑ</vt:lpstr>
      <vt:lpstr>ΓΑΣΤΡΟΡΡΑΓΙΑ - αντιμετωπιση</vt:lpstr>
      <vt:lpstr>εντερορραγια</vt:lpstr>
      <vt:lpstr>Εντερορραγια </vt:lpstr>
      <vt:lpstr>εντερορραγια</vt:lpstr>
      <vt:lpstr>Εντερορραγια αντιμετωπιση</vt:lpstr>
      <vt:lpstr>ΔΙΑΤΡΗΣΗ - ΠΕΡΙΤΟΝΙΤΙΔΑ</vt:lpstr>
      <vt:lpstr>ΔΙΑΤΡΗΣΗ - ΠΕΡΙΤΟΝΙΤΙΔΑ</vt:lpstr>
      <vt:lpstr>ΔΙΑΤΡΗΣΗ - ΠΕΡΙΤΟΝΙΤΙΔΑ</vt:lpstr>
      <vt:lpstr>ΔΙΑΤΡΗΣΗ - ΠΕΡΙΤΟΝΙΤΙΔΑ</vt:lpstr>
      <vt:lpstr>ΔΙΑΤΡΗΣΗ - ΠΕΡΙΤΟΝΙΤΙΔΑ</vt:lpstr>
      <vt:lpstr>ΔΙΑΤΡΗΣΗ - ΠΕΡΙΤΟΝΙΤΙΔΑ</vt:lpstr>
      <vt:lpstr>ΔΙΑΤΡΗΣΗ - ΠΕΡΙΤΟΝΙΤΙΔΑ</vt:lpstr>
      <vt:lpstr>ΔΙΑΤΡΗΣΗ - ΠΕΡΙΤΟΝΙΤΙΔΑ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ΕΠΕΙΓΟΝΤΑ ΠΡΟΒΛΗΜΑΤΑ ΠΕΠΤΙΚΟΥ ΣΥΣΤΗΜΑΤΟΣ</dc:title>
  <dc:creator>DINA ASPROMOURGOU</dc:creator>
  <cp:lastModifiedBy>DINA ASPROMOURGOU</cp:lastModifiedBy>
  <cp:revision>3</cp:revision>
  <dcterms:created xsi:type="dcterms:W3CDTF">2023-03-22T21:26:32Z</dcterms:created>
  <dcterms:modified xsi:type="dcterms:W3CDTF">2024-03-06T04:42:16Z</dcterms:modified>
</cp:coreProperties>
</file>