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61" r:id="rId6"/>
    <p:sldId id="259" r:id="rId7"/>
    <p:sldId id="260" r:id="rId8"/>
    <p:sldId id="262" r:id="rId9"/>
    <p:sldId id="265" r:id="rId10"/>
    <p:sldId id="263" r:id="rId11"/>
    <p:sldId id="264" r:id="rId12"/>
    <p:sldId id="266" r:id="rId13"/>
    <p:sldId id="267" r:id="rId14"/>
    <p:sldId id="268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95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4620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592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590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99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75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969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33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50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6261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265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507CF3F-8837-4BD4-9D94-E66E2F39DF40}" type="datetimeFigureOut">
              <a:rPr lang="el-GR" smtClean="0"/>
              <a:t>5/6/2024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6C4D53-96C0-4A58-A664-93A0A1D8C60E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70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28984E-8764-0D74-C93F-CFA03E2162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ΕΠΕΙΓΟΥΣΕΣ ΨΥΧΙΑΤΡΙΚΕΣ ΚΑΤΑΣΤΑΣΕΙΣ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7258A78-96F6-17F2-33C4-7E2F1AC891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9001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56CAFC-AC05-FA49-6F6B-382702A57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ΑΥΤΟΚΤΟΝΙΑ  -  ΑΥΤΟΚΑΤΑΣΤΡΟΦΗ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B702612-806A-045C-F3F6-6AE5590EB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Αυτοκαταστροφικός ιδεασμός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Αυτοκαταστροφική συμπεριφορά: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- Απόπειρα αυτοκτονίας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- Αυτοκτονία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Αυτοκαταστροφική συμπεριφορά: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- Οποιαδήποτε εκ προθέσεως ενέργεια που προκαλεί σωματική βλάβη ή θάνατο στο ίδιο το άτομο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Αυτοκτονία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Αυτοπροκαλούμενος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θάνατος εκ προθέσεως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Κάθε 1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sec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γίνεται μια απόπειρα αυτοκτονίας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Κάθε 20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sec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ένας άνθρωπος αυτοκτονεί (στοιχεία WHO)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Η αυτοκτονία συγκαταλέγεται στις 10 συχνότερες αιτίες θανάτου παγκοσμίως</a:t>
            </a:r>
          </a:p>
        </p:txBody>
      </p:sp>
    </p:spTree>
    <p:extLst>
      <p:ext uri="{BB962C8B-B14F-4D97-AF65-F5344CB8AC3E}">
        <p14:creationId xmlns:p14="http://schemas.microsoft.com/office/powerpoint/2010/main" val="917920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3EC2D8-A1C3-097E-497C-F3CE41DD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ΠΑΡΑΓΟΝΤΕΣ ΠΟΥ ΣΧΕΤΙΖΟΝΤΑΙ ΜΕ ΤΗΝ ΑΥΤΟΚΤΟΝΙΑ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E66CEC0-FA6E-6141-C1B8-C935F55B8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1. Φύλο (άνδρας)</a:t>
            </a:r>
          </a:p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2. Μέθοδος (οι άνδρες με βιαιότερο τρόπο)</a:t>
            </a:r>
          </a:p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3. Ηλικία (&gt;45 ετών)</a:t>
            </a:r>
          </a:p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4. Φυλή (λευκή)</a:t>
            </a:r>
          </a:p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5. Θρησκεία</a:t>
            </a:r>
          </a:p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6. Οικογενειακή κατάσταση (άγαμος, διαζευγμένος)</a:t>
            </a:r>
          </a:p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7. Σωματική υγεία (χρόνια νόσος, πόνος, τελικό στάδιο)</a:t>
            </a:r>
          </a:p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8. Ψυχική υγεία</a:t>
            </a:r>
          </a:p>
        </p:txBody>
      </p:sp>
    </p:spTree>
    <p:extLst>
      <p:ext uri="{BB962C8B-B14F-4D97-AF65-F5344CB8AC3E}">
        <p14:creationId xmlns:p14="http://schemas.microsoft.com/office/powerpoint/2010/main" val="2931283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93F2AA-5109-5706-B53E-C7D8D55C8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br>
              <a:rPr lang="el-GR" dirty="0"/>
            </a:b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ΨΥΧΙΚΗ ΥΓΕΙΑ ΚΑΙ ΑΥΤΟΚΤΟΝΙΑ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853C35-3C9D-FB18-BA98-0FDB767F6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Το 50% αυτών που αυτοκτονούν πάσχουν από κατάθλιψη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Το 10% από σχιζοφρένεια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Οι διαταραχές χρήσης ουσιών μαζί με την κατάθλιψη αυξάνουν τον κίνδυνο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Η μεθοριακή διαταραχή προσωπικότητας συνδέεται με αυξημένη συχνότητα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παρα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-αυτοκτονικής συμπεριφοράς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Η άνοια, το ντελίριο και ο πανικός αυξάνουν τον κίνδυνο αυτοκτονίας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Προηγούμενες απόπειρες αυτοκτονίας (σοβαρές ή βίαιες ή επαναλαμβανόμενες)</a:t>
            </a:r>
            <a:endParaRPr lang="el-GR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539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75F2B0-1595-5171-9E6D-87A8D3755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ΔΙΕΓΕΡΣΗ – ΒΙΑΙΗ ΣΥΜΠΕΡΙΦΟΡΑ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50E17A-7E18-E30B-B0B3-4A91518A5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Σχετίζεται με: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Ψυχωσικές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διαταραχές (μανία, σχιζοφρένεια)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Τοξίκωση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από οινόπνευμα και άλλες ουσίες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Στέρηση οινοπνεύματος και ουσιών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Διεγερμένη κατάθλιψη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Διαταραχές προσωπικότητας που χαρακτηρίζονται από οργή και πλημμελή έλεγχο των παρορμήσεων</a:t>
            </a:r>
          </a:p>
          <a:p>
            <a:pPr marL="0" indent="0">
              <a:buNone/>
            </a:pPr>
            <a:endParaRPr lang="el-GR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l-GR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548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F776D6-E3A4-747C-E517-C8FF5B803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ΑΝΤΙΜΕΤΩΠΙΣΗ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AA1DC8-29C7-F558-1F90-1BDF6FF84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Προστατεύουμε τον εαυτό μας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Ετοιμότητα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Όχι μόνοι μας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Απόσταση ασφαλείας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Όχι πρόσβαση σε αιχμηρά αντικείμενα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Όχι αντιπαράθεση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Δεν γυρνάμε την πλάτη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Σχέδιο διαφυγής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692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D4A01F-2253-40FD-7FF7-3101A950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ΑΝΤΙΜΕΤΩΠΙΣΗ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32D504-B51C-202A-76C8-2316EB28F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Σημεία επικείμενης βίαιης συμπεριφοράς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Πρόσφατη βιαιότητα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Στάση σώματος – προσώπου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Λεκτικές απειλές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Κατοχή όπλων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Ιδέες δίωξης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Ακουστικές ψευδαισθήσεις με εντολές (επιτακτικές)</a:t>
            </a:r>
          </a:p>
        </p:txBody>
      </p:sp>
    </p:spTree>
    <p:extLst>
      <p:ext uri="{BB962C8B-B14F-4D97-AF65-F5344CB8AC3E}">
        <p14:creationId xmlns:p14="http://schemas.microsoft.com/office/powerpoint/2010/main" val="1582385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BCD8C7-0C10-DB2E-35BA-388049FA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ΑΝΤΙΜΕΤΩΠΙΣΗ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41A0A1-E50A-5099-C0F3-4EE4949E9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Σεβασμός στον ασθενή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Εξασφάλιση σταθερής επικοινωνίας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Αναζήτηση πληροφοριών από το περιβάλλον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Αποκλεισμός οργανικών αιτίων (ζωτικά σημεία, εξετάσεις αίματος, </a:t>
            </a:r>
            <a:r>
              <a:rPr lang="en-US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SpO2,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μεταβολικοί δείκτες – θυρεοειδής – γλυκόζη)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Φαρμακευτική αγωγή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Σωματικός περιορισμός  – μόνο από εξειδικευμένο και εκπαιδευμένο προσωπικό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186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7EDB36-C4F0-8066-5ADC-585889E30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ΚΑΤΑΘΛΙΠΤΙΚΟΣ ΑΣΘΕΝΗΣ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C4183A-C0C0-7F2E-9FDF-A63BF5E54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Σωματικά συμπτώματα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Προβλήματα ύπνου (υπνηλία ή αυπνία)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Αίσθημα κόπωσης – εξάντλησης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Μυϊκοί πόνοι και πόνοι στις αρθρώσεις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Πεπτικά προβλήματα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Κεφαλαλγίες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Αλλαγές στην όρεξη και το σωματικό βάρος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Απώλεια ενδιαφέροντος για σεξουαλική δραστηριότητα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956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EE743B-8456-DD3E-23B5-58DAED65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ΚΡΙΣΗ ΠΑΝΙΚΟΥ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7B7B14-79A4-A7CF-E2B1-0564EEFD2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Αγχώδης διαταραχή – Διαταραχή πανικού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Αιφνίδια και με γρήγορη κλιμάκωση σωματικών εκδηλώσεων,  και άγχους για αυτά τα συμπτώματα, που εμφανίζονται με καθόλου ή ελάχιστη προειδοποίηση.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Εμφανίζονται άλλοτε σε συνθήκες ηρεμίας και άλλοτε με μικρή αφορμή (ασανσέρ).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Ταχυκαρδία, αίσθημα δύσπνοιας, πνιγμού, ζάλη, θόλωση όρασης, επικείμενη λιποθυμία και φόβο ότι κινδυνεύει η ζωή τους.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Συνήθως σε αγχώδεις ανθρώπους με ψυχοσωματικές εκδηλώσεις.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Φόβος για το φόβο της επόμενης κρίσης,  προδιαθέτει σε αποφυγή παρόμοιων συνθηκών.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Όταν οδηγούνται σε αλλαγή του τρόπου ζωής, χρειάζεται εξειδικευμένη βοήθεια.</a:t>
            </a:r>
          </a:p>
          <a:p>
            <a:endParaRPr lang="el-GR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32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62FD64-76CE-3C56-79A2-3E2B24001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ΚΡΙΣΗ ΠΑΝΙΚΟΥ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B7E54C-4236-4485-21BA-63E010231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Ορισμένες τεχνικές για την ανάκτηση του αυτοελέγχου στις κρίσεις πανικού, μπορούν να ανακουφίζουν τα συμπτώματα, όπως για παράδειγμα ο </a:t>
            </a:r>
            <a:r>
              <a:rPr lang="el-G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έλεγχος της αναπνοής 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και η </a:t>
            </a:r>
            <a:r>
              <a:rPr lang="el-G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απόσπαση της προσοχής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Θα περάσει… 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Εμπιστοσύνη στη σκέψη ότι τα συμπτώματα θα περάσουν και δεν απειλούν πραγματικά τη ζωή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Βαθιές αναπνοές… 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Η κρίση πανικού προκαλεί ταχύπνοια και πίεση στο θώρακα. Διαφραγματικές αναπνοές, εισπνοή με την κοιλιά για 4 </a:t>
            </a:r>
            <a:r>
              <a:rPr lang="en-US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sec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κράτημα αναπνοής για 7 </a:t>
            </a:r>
            <a:r>
              <a:rPr lang="en-US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sec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και εκπνοή αργά για 8 </a:t>
            </a:r>
            <a:r>
              <a:rPr lang="en-US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sec.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Χρήση των 5 αισθήσεων….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Ανάκτηση του αυτοελέγχου στρέφοντας την προσοχή σε ερεθίσματα των αισθήσεων ( ακουστικά, οπτικά, αφής, οσφρητικά, γευστικά)</a:t>
            </a:r>
          </a:p>
          <a:p>
            <a:pPr marL="457200" indent="-457200">
              <a:buFont typeface="+mj-lt"/>
              <a:buAutoNum type="arabicPeriod"/>
            </a:pPr>
            <a:r>
              <a:rPr lang="el-G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Επανάληψη φράσης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στον εσωτερικό διάλογο «δεν κινδυνεύω πραγματικά»</a:t>
            </a:r>
            <a:endParaRPr lang="el-GR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738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0D60A8-50B2-8A04-B8D8-BF98681FA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ΨΥΧΙΚΗ ΥΓΕΙΑ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5AA8AF-9DE2-1207-7D14-1986E342E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 </a:t>
            </a:r>
            <a:r>
              <a:rPr lang="el-GR" dirty="0">
                <a:solidFill>
                  <a:schemeClr val="tx1"/>
                </a:solidFill>
              </a:rPr>
              <a:t>Ικανότητα προσαρμογής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</a:rPr>
              <a:t> Επίγνωση του εαυτού σε συνδυασμό με αυτονομία και ικανότητα ελέγχου της πραγματικότητας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</a:rPr>
              <a:t> Επίγνωση σκοπού στη ζωή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</a:rPr>
              <a:t> Επίγνωση των αναγκών του συνανθρώπου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</a:rPr>
              <a:t> Ικανότητα συναισθηματικής συναλλαγής και διαπροσωπικών σχέσεων</a:t>
            </a:r>
          </a:p>
        </p:txBody>
      </p:sp>
    </p:spTree>
    <p:extLst>
      <p:ext uri="{BB962C8B-B14F-4D97-AF65-F5344CB8AC3E}">
        <p14:creationId xmlns:p14="http://schemas.microsoft.com/office/powerpoint/2010/main" val="39190949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29F16D-8079-2F3E-932E-1B3591C6B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ΚΡΙΣΗ ΠΑΝΙΚΟΥ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E6A285-9BAA-FE62-3E44-1CD46F93E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5.    </a:t>
            </a:r>
            <a:r>
              <a:rPr lang="el-G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Περπάτημα….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Η ελαφριά άσκηση και το περπάτημα μπορεί να βοηθήσουν στην απομάκρυνση του άγχους και τον αυτοέλεγχο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6. </a:t>
            </a:r>
            <a:r>
              <a:rPr lang="el-G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Τεχνική μυϊκής χαλάρωσης….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σφίξιμο και ύστερα χαλάρωση μία προς μία όλων των μυϊκών ομάδων του σώματος.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7.    </a:t>
            </a:r>
            <a:r>
              <a:rPr lang="el-GR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Σκέψη ευχάριστων αναμνήσεων</a:t>
            </a:r>
            <a:endParaRPr lang="el-GR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l-GR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l-GR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1299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E6F838-7336-89B3-D54D-2CDFD7A36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ΗΒΗΦΡΕΝΕΙΑ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5549074-15D5-CB8A-285E-CF12C1EF5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Αποτελεί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υπότυπο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της σχιζοφρένειας και υποδηλώνει την πρώιμη έναρξη της στην εφηβική ηλικία.  Σπάνια εμφανίζεται μετά τα 25 έτη. </a:t>
            </a:r>
          </a:p>
          <a:p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Συμπτώματα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Αποδιοργάνωση της δομής της σκέψης (ασυνάρτητος λόγος, απεραντολογία, εκτροχιασμός)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Ρηχό και απρόσφορο συναίσθημα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Παιδικόμορφη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ανεύθυνη, απρόβλεπτη, παράδοξη, έως φαιδρή συμπεριφορά.</a:t>
            </a:r>
          </a:p>
          <a:p>
            <a:endParaRPr lang="el-GR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931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24318D-9CC6-3268-6D6F-3332B55E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ΙΔΕΟΨΥΧΑΝΑΓΚΑΣΤΙΚΗ ΔΙΑΤΑΡΑΧΗ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808CB5D-1737-E0E8-7A87-956005280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Ανήκει στις ψυχαναγκαστικές διαταραχές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Το άτομο εγκλωβίζεται σε μια σειρά επαναληπτικών σκέψεων, εμμονών (ιδεοληψίες) και συμπεριφορών (καταναγκασμοί) που του προκαλούν δυσφορία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Συνήθως είναι ικανό να συνειδητοποιήσει ότι οι ψυχαναγκαστικές ιδέες του είναι παράλογες και προσπαθεί να τις αγνοήσει ή να τις σταματήσει. Αυτό έχει ως τελικό αποτέλεσμα σταδιακά να αυξάνεται η αγωνία και το άγχος του.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Τελικά, συνήθως καταφεύγει στην εκτέλεση ψυχαναγκαστικών πράξεων, σε μια απέλπιδα προσπάθεια να  μειώσει τα επίπεδα του άγχους του και να κατευνάσει τα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δυσφορικά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του συναισθήματα.</a:t>
            </a:r>
          </a:p>
          <a:p>
            <a:pPr>
              <a:buFont typeface="Wingdings" panose="05000000000000000000" pitchFamily="2" charset="2"/>
              <a:buChar char="§"/>
            </a:pPr>
            <a:endParaRPr lang="el-GR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223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2D157B-1D1B-5411-59E4-53A519B6F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ΙΔΕΟΨΥΧΑΝΑΓΚΑΣΤΙΚΗ ΔΙΑΤΑΡΑΧΗ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B17B01-8A9C-8FA8-C309-0797A1DA7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Η διαταραχή συχνά επικεντρώνεται γύρω από συγκεκριμένα θέματα , όπως ο φόβος του ασθενούς μη μολυνθεί από μικρόβια.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Για να απαλύνει τους φόβους της μόλυνσης , μπορεί να πλένει ψυχαναγκαστικά, αναρίθμητες φορές τα χέρια μέχρι αυτά να γίνουν επώδυνα.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Αυτός που πάσχει από την νόσο, παρά τις προσπάθειες του να αγνοήσει ή να απαλλαγεί από τις ενοχλητικές «εισβάλουσες» «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παρεισφρύνουσες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» σκέψεις, αυτές συνεχίσουν να επανέρχονται πίσω.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Αυτό οδηγεί σε πιο τελετουργική συμπεριφορά προκαλώντας τον χαρακτηριστικό «φαύλο κύκλο» της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ιδεοψυχαναγκαστικής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διαταραχής.</a:t>
            </a:r>
          </a:p>
        </p:txBody>
      </p:sp>
    </p:spTree>
    <p:extLst>
      <p:ext uri="{BB962C8B-B14F-4D97-AF65-F5344CB8AC3E}">
        <p14:creationId xmlns:p14="http://schemas.microsoft.com/office/powerpoint/2010/main" val="1801048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D1A08A-E9D2-BF79-39E0-7091576F8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ΙΔΕΟΨΥΧΑΝΑΓΚΑΣΤΙΚΗ ΔΙΑΤΑΡΑΧΗ</a:t>
            </a:r>
            <a:endParaRPr lang="el-GR" dirty="0"/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674A0092-B526-91A8-EBC2-675B2EBB3E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3562" y="2003281"/>
            <a:ext cx="4604875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720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BE8A1B-11B5-6772-FF3E-36ED8F838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ΔΥΣΚΟΛΙΕΣ ΑΝΤΜΕΤΩΠΙΣΗΣ ΨΥΧΙΑΤΡΙΚΩΝ ΠΕΡΙΣΤΑΤΙΚΩΝ ΣΤΟ ΤΕΠ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20C2E2-A224-51A1-5F33-43A60065CB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1.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Η εφημερία στα επείγοντα περιστατικά του νοσοκομείου, χωρίς τον συνδυασμό με την εφημερία των άλλων ειδικοτήτων, αποτελεί κίνδυνο για τους ασθενείς με λειτουργικές ψυχώσεις, οργανικά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ψυχοσύνδρομα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τοξικές ψυχώσεις και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συνοσηροτητα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. Η συνύπαρξη με την ανοιχτή εφημερία του γενικού νοσοκομείου παρ’ όλα τα προβλήματα, που προσθέτει είναι απαραίτητη. </a:t>
            </a:r>
          </a:p>
          <a:p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2.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Δυσκολίες στη διαχείριση των κοινών ασθενών με τις άλλες ειδικότητες .H συνάντηση της λογικής με το «άλογο.» </a:t>
            </a:r>
          </a:p>
          <a:p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3.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Διαγνωστικά προβλήματα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EDF45A5-1AD7-8709-2742-BB4A3989E7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solidFill>
                  <a:srgbClr val="C00000"/>
                </a:solidFill>
              </a:rPr>
              <a:t>4.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Έλλειψη κίνητρου για θεραπεία των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ψυχωσικών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ασθενών.</a:t>
            </a:r>
          </a:p>
          <a:p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5.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Δυσκολίες στη διαχείριση των διεγερμένων ασθενών στον ιδιαίτερο χώρο ενός Γενικού Νοσοκομείου.</a:t>
            </a:r>
          </a:p>
          <a:p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6.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Δυσκολίες στη η διαχείριση των αυτοκτονικών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ψυχωσικών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ασθενών στον ιδιαίτερο χώρο ενός Γενικού Νοσοκομείου.</a:t>
            </a:r>
          </a:p>
          <a:p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7.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Δυσκολίες στη πρώτη επαφή στον ιδιαίτερο χώρο ενός Γενικού Νοσοκομείου</a:t>
            </a:r>
          </a:p>
        </p:txBody>
      </p:sp>
    </p:spTree>
    <p:extLst>
      <p:ext uri="{BB962C8B-B14F-4D97-AF65-F5344CB8AC3E}">
        <p14:creationId xmlns:p14="http://schemas.microsoft.com/office/powerpoint/2010/main" val="31241370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42E82A-5CC0-A668-DA35-2E5103E19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Η «κραυγή» έργο του </a:t>
            </a:r>
            <a:r>
              <a:rPr lang="el-GR" sz="3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Έντβαντ</a:t>
            </a:r>
            <a:r>
              <a:rPr lang="el-GR" sz="3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sz="3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Μουντ</a:t>
            </a:r>
            <a:br>
              <a:rPr lang="el-GR" sz="3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l-GR" sz="3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«Δεν θα μπορούσα να αποβάλω την αρρώστια μου, γιατί ένα μεγάλο μέρος της τέχνης μου το οφείλω σε αυτήν»</a:t>
            </a:r>
            <a:br>
              <a:rPr lang="el-GR" sz="3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el-GR" sz="32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A51057B6-17B2-A3B9-347E-FBF550FF52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5163" y="1739045"/>
            <a:ext cx="3592946" cy="33815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0C607D-D271-AECA-184A-BC8521878CE1}"/>
              </a:ext>
            </a:extLst>
          </p:cNvPr>
          <p:cNvSpPr txBox="1"/>
          <p:nvPr/>
        </p:nvSpPr>
        <p:spPr>
          <a:xfrm>
            <a:off x="4978400" y="1737360"/>
            <a:ext cx="660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Έγινε γνωστός για το ιδιαίτερο ταλέντο του να αποτυπώνει στον καμβά την απόκοσμη υπαρξιακή αγωνία.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Η μανιοκατάθλιψη από την οποία έπασχε και ο ταραγμένος ψυχικός του κόσμος θα επηρεάσουν βαθιά το έργο του, κυρίως τα πρώτα τριάντα χρόνια της δημιουργίας του.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 Ο </a:t>
            </a:r>
            <a:r>
              <a:rPr lang="el-GR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Μουνκ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 είχε μια ζωή γεμάτη θλίψη, ενώ συχνά φοβόταν να φύγει από το σπίτι του.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Ο ίδιος είχε δηλώσει: «Κληρονόμησα δύο από τους πιο φοβερούς εχθρούς της ανθρωπότητας – την κληρονομιά της φυματίωσης και της παραφροσύνης – η ασθένεια, η τρέλα και ο θάνατος ήταν οι μαύροι άγγελοι που στάθηκαν στο λίκνο μου».</a:t>
            </a:r>
          </a:p>
        </p:txBody>
      </p:sp>
    </p:spTree>
    <p:extLst>
      <p:ext uri="{BB962C8B-B14F-4D97-AF65-F5344CB8AC3E}">
        <p14:creationId xmlns:p14="http://schemas.microsoft.com/office/powerpoint/2010/main" val="311489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03BB3C-A8FB-51C0-8B07-D8386F9FC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ΕΠΕΙΓΟΥΣΑ ΨΥΧΙΑΤΡΙΚΗ ΚΑΤΑΣΤΑΣΗ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27EF61-35AE-7FAB-0B62-AE8BF85A9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Μεταβολή της:</a:t>
            </a:r>
          </a:p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διάθεσης, της σκέψης ή της συμπεριφοράς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που αν παραμείνει χωρίς αντιμετώπιση μπορεί να προκαλέσει βλάβη στη φυσική κατάσταση ή την ψυχική υγεία του ατόμου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που παρεμβαίνει στην καθημερινή δραστηριότητα του ατόμου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που απειλεί τη φυσική κατάσταση, την υγεία και την ασφάλεια του ατόμου καθώς και την υγεία και την ασφάλεια των γύρω του</a:t>
            </a:r>
          </a:p>
        </p:txBody>
      </p:sp>
    </p:spTree>
    <p:extLst>
      <p:ext uri="{BB962C8B-B14F-4D97-AF65-F5344CB8AC3E}">
        <p14:creationId xmlns:p14="http://schemas.microsoft.com/office/powerpoint/2010/main" val="3027951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43109E-382B-8CE6-D29D-786EF35E8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ΕΠΕΙΓΟΥΣΕΣ ΨΥΧΙΑΤΡΙΚΕΣ ΚΑΤΑΣΤΑΣΕΙΣ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44A643-F5F5-B4C5-17EB-3A956894D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Καταστάσεις που συνοδεύονται από έντονο και άγχος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Καταστάσεις που συνοδεύονται από αυτοκαταστροφικό ιδεασμό και συμπεριφορά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Καταστάσεις που συνοδεύονται από βίαιη και επιθετική συμπεριφορά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Ιατρικές καταστάσεις που επηρεάζουν την ψυχική κατάσταση και τη συμπεριφορά</a:t>
            </a:r>
          </a:p>
        </p:txBody>
      </p:sp>
    </p:spTree>
    <p:extLst>
      <p:ext uri="{BB962C8B-B14F-4D97-AF65-F5344CB8AC3E}">
        <p14:creationId xmlns:p14="http://schemas.microsoft.com/office/powerpoint/2010/main" val="203398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80ABEE-2B67-EB25-3159-61315E166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tx1"/>
                </a:solidFill>
              </a:rPr>
              <a:t>ΔΙΑΤΑΡΑΧΕΣ ΣΥΝΔΕΟΜΕΝΕΣ</a:t>
            </a:r>
            <a:br>
              <a:rPr lang="el-GR" b="1" dirty="0">
                <a:solidFill>
                  <a:schemeClr val="tx1"/>
                </a:solidFill>
              </a:rPr>
            </a:br>
            <a:r>
              <a:rPr lang="el-GR" b="1" dirty="0">
                <a:solidFill>
                  <a:schemeClr val="tx1"/>
                </a:solidFill>
              </a:rPr>
              <a:t>ΜΕ ΕΠΕΙΓΟΥΣΕΣ ΨΥΧΙΑΤΡΙΚΕΣ ΚΑΤΑΣΤΑΣΕΙΣ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7A7907-DD7A-BE4C-DDC9-406773E8AD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Αγχώδεις διαταραχές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Κατάθλιψη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Διπολική Συναισθηματική διαταραχή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Ψυχώσεις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Διαταραχές Προσωπικότητας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Ψυχοκοινωνικό στρες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BE9FF1C-3941-5171-85FF-4EDB5B7003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dirty="0"/>
              <a:t> 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Οξέα οργανικά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ψυχοσύνδρομα</a:t>
            </a:r>
            <a:endParaRPr lang="el-GR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Οργανικό παραλήρημα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Τοξίκωση</a:t>
            </a: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από ουσίες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Μεταβολικές διαταραχές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Νοσήματα ΚΝΣ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393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70551F-FFBB-BB44-1DB5-CB96BB7AB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ΠΩΣ ΠΡΟΣΕΡΧΟΝΤΑΙ ΟΙ ΑΣΘΕΝΕΙΣ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08832D-A951-8CAA-A093-74B4CDB90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να προσέρχονται μόνοι χωρίς συνοδεία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να παραπέμπονται από άλλους επαγγελματίες υγείας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να τους φέρνουν συγγενείς ή φίλοι που ανησυχούν για αυτούς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να προσκομίζονται από την αστυνομία με συνοδευτικά έγγραφα </a:t>
            </a:r>
          </a:p>
        </p:txBody>
      </p:sp>
    </p:spTree>
    <p:extLst>
      <p:ext uri="{BB962C8B-B14F-4D97-AF65-F5344CB8AC3E}">
        <p14:creationId xmlns:p14="http://schemas.microsoft.com/office/powerpoint/2010/main" val="485872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A9EF7F-953E-5B7C-020D-277117876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ΣΤΟΧΟΙ ΓΙΑ ΤΟΥΣ ΕΠΑΓΓΕΛΑΜΤΙΕΣ ΥΓΕΙΑΣ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640694-DEAF-1FC6-EEFA-B5EFC57D7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Αναγνώριση της σημασίας της αντιμετώπισης των ψυχικών διαταραχών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Κατανόηση των ψυχικών διαταραχών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Έγκαιρη αναγνώριση των ατόμων που παρουσιάζουν κίνδυνο αυτοκτονίας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Εξοικείωση με στρατηγικές αντιμετώπισης και διαχείρισης διαταραχών συμπεριφοράς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Επίτευξη θεραπευτικής σχέσης, χωρίς κριτική διάθεση και στάση</a:t>
            </a:r>
          </a:p>
        </p:txBody>
      </p:sp>
    </p:spTree>
    <p:extLst>
      <p:ext uri="{BB962C8B-B14F-4D97-AF65-F5344CB8AC3E}">
        <p14:creationId xmlns:p14="http://schemas.microsoft.com/office/powerpoint/2010/main" val="188560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57EA37-429E-2103-F7A7-26F803C5E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ΠΡΟΚΛΗΣΕΙΣ ΓΙΑ ΤΟΥΣ ΕΠΑΓΓΕΛΜΑΤΙΕΣ ΥΓΕΙΑΣ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6AE2DF-D121-6B29-9F13-EAA19BFE1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Η προκατάληψη απέναντι στην ψυχική ασθένεια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Η χορήγηση προτεραιότητας σε «πιο άρρωστους»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Η αντιμετώπιση του μη συνεργάσιμου ασθενή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Ο χρονικός περιορισμός</a:t>
            </a:r>
          </a:p>
        </p:txBody>
      </p:sp>
    </p:spTree>
    <p:extLst>
      <p:ext uri="{BB962C8B-B14F-4D97-AF65-F5344CB8AC3E}">
        <p14:creationId xmlns:p14="http://schemas.microsoft.com/office/powerpoint/2010/main" val="1951817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A142FE-A9F2-C4DC-7560-C4866984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ΑΙΤΙΑ Η ΣΩΜΑΤΙΚΗ ΠΑΘΗΣΗ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676400-ADBE-C2EE-B806-3248671EC0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ΕΥΡΗΜΑΤΑ</a:t>
            </a:r>
            <a:endParaRPr lang="el-GR" dirty="0">
              <a:solidFill>
                <a:srgbClr val="C0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Έναρξη μετά τα 40 χωρίς προηγούμενο ψυχιατρικό ιστορικό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Απότομη έναρξη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Οπτικές ψευδαισθήσεις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Γνωστή σωματική πάθηση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Νέα φαρμακευτική αγωγή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Παθολογικά ζωτικά σημεία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Αποπροσανατολισμός/σύγχυση</a:t>
            </a:r>
          </a:p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8C6A22F-9CC0-1AE3-409B-13D56EE769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ΑΞΙΟΛΟΓΗΣΗ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Πλήρες ιατρικό ιστορικό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Εργαστηριακή διερεύνηση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Ειδικά αν: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Υπάρχει σωματική πάθηση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Ζωτικά σημεία παθολογικά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Ηλικιωμένοι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Νέα εμφάνιση συμπτωμάτων</a:t>
            </a:r>
          </a:p>
        </p:txBody>
      </p:sp>
    </p:spTree>
    <p:extLst>
      <p:ext uri="{BB962C8B-B14F-4D97-AF65-F5344CB8AC3E}">
        <p14:creationId xmlns:p14="http://schemas.microsoft.com/office/powerpoint/2010/main" val="3322428865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10103</TotalTime>
  <Words>1581</Words>
  <Application>Microsoft Office PowerPoint</Application>
  <PresentationFormat>Ευρεία οθόνη</PresentationFormat>
  <Paragraphs>181</Paragraphs>
  <Slides>26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2" baseType="lpstr">
      <vt:lpstr>Calibri</vt:lpstr>
      <vt:lpstr>Calibri Light</vt:lpstr>
      <vt:lpstr>Cambria</vt:lpstr>
      <vt:lpstr>Cambria Math</vt:lpstr>
      <vt:lpstr>Wingdings</vt:lpstr>
      <vt:lpstr>Ανασκόπηση</vt:lpstr>
      <vt:lpstr>ΕΠΕΙΓΟΥΣΕΣ ΨΥΧΙΑΤΡΙΚΕΣ ΚΑΤΑΣΤΑΣΕΙΣ</vt:lpstr>
      <vt:lpstr>ΨΥΧΙΚΗ ΥΓΕΙΑ</vt:lpstr>
      <vt:lpstr>ΕΠΕΙΓΟΥΣΑ ΨΥΧΙΑΤΡΙΚΗ ΚΑΤΑΣΤΑΣΗ</vt:lpstr>
      <vt:lpstr>ΕΠΕΙΓΟΥΣΕΣ ΨΥΧΙΑΤΡΙΚΕΣ ΚΑΤΑΣΤΑΣΕΙΣ</vt:lpstr>
      <vt:lpstr>ΔΙΑΤΑΡΑΧΕΣ ΣΥΝΔΕΟΜΕΝΕΣ ΜΕ ΕΠΕΙΓΟΥΣΕΣ ΨΥΧΙΑΤΡΙΚΕΣ ΚΑΤΑΣΤΑΣΕΙΣ</vt:lpstr>
      <vt:lpstr>ΠΩΣ ΠΡΟΣΕΡΧΟΝΤΑΙ ΟΙ ΑΣΘΕΝΕΙΣ </vt:lpstr>
      <vt:lpstr>ΣΤΟΧΟΙ ΓΙΑ ΤΟΥΣ ΕΠΑΓΓΕΛΑΜΤΙΕΣ ΥΓΕΙΑΣ</vt:lpstr>
      <vt:lpstr>ΠΡΟΚΛΗΣΕΙΣ ΓΙΑ ΤΟΥΣ ΕΠΑΓΓΕΛΜΑΤΙΕΣ ΥΓΕΙΑΣ</vt:lpstr>
      <vt:lpstr>ΑΙΤΙΑ Η ΣΩΜΑΤΙΚΗ ΠΑΘΗΣΗ</vt:lpstr>
      <vt:lpstr>ΑΥΤΟΚΤΟΝΙΑ  -  ΑΥΤΟΚΑΤΑΣΤΡΟΦΗ</vt:lpstr>
      <vt:lpstr>ΠΑΡΑΓΟΝΤΕΣ ΠΟΥ ΣΧΕΤΙΖΟΝΤΑΙ ΜΕ ΤΗΝ ΑΥΤΟΚΤΟΝΙΑ</vt:lpstr>
      <vt:lpstr>   ΨΥΧΙΚΗ ΥΓΕΙΑ ΚΑΙ ΑΥΤΟΚΤΟΝΙΑ</vt:lpstr>
      <vt:lpstr>ΔΙΕΓΕΡΣΗ – ΒΙΑΙΗ ΣΥΜΠΕΡΙΦΟΡΑ</vt:lpstr>
      <vt:lpstr>ΑΝΤΙΜΕΤΩΠΙΣΗ</vt:lpstr>
      <vt:lpstr>ΑΝΤΙΜΕΤΩΠΙΣΗ</vt:lpstr>
      <vt:lpstr>ΑΝΤΙΜΕΤΩΠΙΣΗ</vt:lpstr>
      <vt:lpstr>ΚΑΤΑΘΛΙΠΤΙΚΟΣ ΑΣΘΕΝΗΣ</vt:lpstr>
      <vt:lpstr>ΚΡΙΣΗ ΠΑΝΙΚΟΥ</vt:lpstr>
      <vt:lpstr>ΚΡΙΣΗ ΠΑΝΙΚΟΥ</vt:lpstr>
      <vt:lpstr>ΚΡΙΣΗ ΠΑΝΙΚΟΥ</vt:lpstr>
      <vt:lpstr>ΗΒΗΦΡΕΝΕΙΑ</vt:lpstr>
      <vt:lpstr>ΙΔΕΟΨΥΧΑΝΑΓΚΑΣΤΙΚΗ ΔΙΑΤΑΡΑΧΗ</vt:lpstr>
      <vt:lpstr>ΙΔΕΟΨΥΧΑΝΑΓΚΑΣΤΙΚΗ ΔΙΑΤΑΡΑΧΗ</vt:lpstr>
      <vt:lpstr>ΙΔΕΟΨΥΧΑΝΑΓΚΑΣΤΙΚΗ ΔΙΑΤΑΡΑΧΗ</vt:lpstr>
      <vt:lpstr>ΔΥΣΚΟΛΙΕΣ ΑΝΤΜΕΤΩΠΙΣΗΣ ΨΥΧΙΑΤΡΙΚΩΝ ΠΕΡΙΣΤΑΤΙΚΩΝ ΣΤΟ ΤΕΠ</vt:lpstr>
      <vt:lpstr>Η «κραυγή» έργο του Έντβαντ Μουντ «Δεν θα μπορούσα να αποβάλω την αρρώστια μου, γιατί ένα μεγάλο μέρος της τέχνης μου το οφείλω σε αυτήν»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ΕΠΕΙΓΟΥΣΕΣ ΨΥΧΙΑΤΡΙΚΕΣ ΚΑΤΑΣΤΑΣΕΙΣ</dc:title>
  <dc:creator>DINA ASPROMOURGOU</dc:creator>
  <cp:lastModifiedBy>DINA ASPROMOURGOU</cp:lastModifiedBy>
  <cp:revision>5</cp:revision>
  <dcterms:created xsi:type="dcterms:W3CDTF">2024-05-29T03:42:39Z</dcterms:created>
  <dcterms:modified xsi:type="dcterms:W3CDTF">2024-06-05T04:08:28Z</dcterms:modified>
</cp:coreProperties>
</file>