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61" r:id="rId4"/>
    <p:sldId id="265" r:id="rId5"/>
    <p:sldId id="264" r:id="rId6"/>
    <p:sldId id="260" r:id="rId7"/>
    <p:sldId id="267" r:id="rId8"/>
    <p:sldId id="258" r:id="rId9"/>
    <p:sldId id="266" r:id="rId10"/>
    <p:sldId id="259" r:id="rId11"/>
    <p:sldId id="268" r:id="rId12"/>
    <p:sldId id="269" r:id="rId13"/>
    <p:sldId id="270" r:id="rId14"/>
    <p:sldId id="271" r:id="rId15"/>
    <p:sldId id="262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FC29B-6DEE-4DFB-9495-20307709469E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D4CCA-4A3D-4CD6-95F9-37D06DCB28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24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219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41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7310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653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0305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0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594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167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514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463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88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9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911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449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270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5A60D-B590-4346-8115-74CEE647623F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515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B17045-9C75-4563-B72E-39F557F49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ΟΡΘΟΠΕΔΙΚΗ(Δ΄ΕΞΑΜΗΝΟ) ΚΑΤΑΓΜΑΤΑ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68EECBA-11D6-46E3-8DA8-29FD90625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l-GR" dirty="0"/>
          </a:p>
          <a:p>
            <a:pPr algn="l"/>
            <a:r>
              <a:rPr lang="el-GR" dirty="0">
                <a:solidFill>
                  <a:schemeClr val="tx1"/>
                </a:solidFill>
              </a:rPr>
              <a:t>ΑΣΠΡΟΜΟΥΡΓΟΥ</a:t>
            </a:r>
            <a:r>
              <a:rPr lang="el-GR" dirty="0"/>
              <a:t> </a:t>
            </a:r>
            <a:r>
              <a:rPr lang="el-GR" dirty="0">
                <a:solidFill>
                  <a:schemeClr val="tx1"/>
                </a:solidFill>
              </a:rPr>
              <a:t>ΚΩΝΣΤΑΝΤΙΝΑ ΤΕΠ Π. Γ. Ν. ΤΡΙΠΟΛΗΣ</a:t>
            </a:r>
          </a:p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95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E8D5BB-3AB4-4CBE-AE94-6516EDF3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B185F3-278F-4922-9C19-E3BC71B3A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Ανάλογα με τον τρόπο βλάβης του οστού διακρίνονται σε 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495D06D-D55D-46F5-8AE2-C53B3A8BA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329" y="2715551"/>
            <a:ext cx="6622472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5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751CCD-8023-461D-AFED-D80E4C7D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7A1A5E-4303-417A-A2DD-3A74107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b="1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Ενσφηνωμένα Κατάγματα</a:t>
            </a:r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: το ένα άκρο του ενός τμήματος του οστού σφηνώνει μέσα στο άκρο του άλλου</a:t>
            </a:r>
            <a:endParaRPr lang="el-GR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l-GR" dirty="0"/>
          </a:p>
        </p:txBody>
      </p:sp>
      <p:pic>
        <p:nvPicPr>
          <p:cNvPr id="4" name="fig062.jpg">
            <a:extLst>
              <a:ext uri="{FF2B5EF4-FFF2-40B4-BE49-F238E27FC236}">
                <a16:creationId xmlns:a16="http://schemas.microsoft.com/office/drawing/2014/main" id="{50FAB7FC-8079-4F16-A775-E6BDA2B8E14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468240" y="3094182"/>
            <a:ext cx="3098160" cy="3517578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3894063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2CD52B-6C82-4B4E-BFC0-A992523F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/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2FEF38-B9E2-4462-B488-2D4FCB4DA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err="1"/>
              <a:t>Αποσπαστικά</a:t>
            </a:r>
            <a:r>
              <a:rPr lang="el-GR" b="1" dirty="0"/>
              <a:t> </a:t>
            </a:r>
            <a:r>
              <a:rPr lang="el-GR" dirty="0"/>
              <a:t>καλούνται τα κατάγματα που συμβαίνουν στα σημεία προσφύσεως μυών, τενόντων και συνδέσμων</a:t>
            </a:r>
          </a:p>
        </p:txBody>
      </p:sp>
      <p:pic>
        <p:nvPicPr>
          <p:cNvPr id="4" name="adult_foot_fx_calcaneal_avulsion.jpg">
            <a:extLst>
              <a:ext uri="{FF2B5EF4-FFF2-40B4-BE49-F238E27FC236}">
                <a16:creationId xmlns:a16="http://schemas.microsoft.com/office/drawing/2014/main" id="{66E12C2B-0628-4AF0-8552-DC7A1513628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5535" y="3030471"/>
            <a:ext cx="3241080" cy="3241080"/>
          </a:xfrm>
          <a:prstGeom prst="rect">
            <a:avLst/>
          </a:prstGeom>
          <a:ln w="12600">
            <a:noFill/>
          </a:ln>
        </p:spPr>
      </p:pic>
      <p:pic>
        <p:nvPicPr>
          <p:cNvPr id="5" name="calcanealFxPostAvulsion1.jpg">
            <a:extLst>
              <a:ext uri="{FF2B5EF4-FFF2-40B4-BE49-F238E27FC236}">
                <a16:creationId xmlns:a16="http://schemas.microsoft.com/office/drawing/2014/main" id="{C7628A6F-44DC-4924-8462-0F401213A80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432347" y="3007320"/>
            <a:ext cx="2723040" cy="3241080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3148060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438DC7-470C-421F-8DAB-43FA33BD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/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9586DB-16A3-4507-9CAF-3475261A9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4145"/>
            <a:ext cx="8596668" cy="4277217"/>
          </a:xfrm>
        </p:spPr>
        <p:txBody>
          <a:bodyPr/>
          <a:lstStyle/>
          <a:p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Τα κατάγματα διακρίνονται σε </a:t>
            </a:r>
            <a:r>
              <a:rPr lang="el-GR" sz="1800" b="1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συντριπτικά</a:t>
            </a:r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, όταν παρουσιάζουν στο σημείο του κατάγματος περισσότερα από τρία τεμάχια και σε </a:t>
            </a:r>
            <a:r>
              <a:rPr lang="el-GR" sz="1800" b="1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διπλά ή διπολικά</a:t>
            </a:r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, όταν στο ίδιο οστ</a:t>
            </a:r>
            <a:r>
              <a:rPr lang="el-GR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ό</a:t>
            </a:r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 υπάρχουν δύο λύσεις, που απέχουν μεταξύ τους.</a:t>
            </a:r>
          </a:p>
          <a:p>
            <a:endParaRPr lang="el-GR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l-GR" dirty="0"/>
          </a:p>
        </p:txBody>
      </p:sp>
      <p:pic>
        <p:nvPicPr>
          <p:cNvPr id="4" name="fractures_21328881358100.png">
            <a:extLst>
              <a:ext uri="{FF2B5EF4-FFF2-40B4-BE49-F238E27FC236}">
                <a16:creationId xmlns:a16="http://schemas.microsoft.com/office/drawing/2014/main" id="{A79A2E68-633A-4FE3-A4A2-7DB94443352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528752" y="2907188"/>
            <a:ext cx="2886120" cy="3366567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1016492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A4E384-2864-4841-B1CC-F23DB23B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/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CF15C8-A463-4F05-8864-A142DE11B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64" y="1644074"/>
            <a:ext cx="8673638" cy="4424998"/>
          </a:xfrm>
        </p:spPr>
        <p:txBody>
          <a:bodyPr/>
          <a:lstStyle/>
          <a:p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Το κατάγματα διακρίνονται επίσης ανάλογα με τη θέση τους στο οστό. Έτσι, έχουμε κατάγματα της </a:t>
            </a:r>
            <a:r>
              <a:rPr lang="el-GR" sz="1800" b="1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επιφύσεως</a:t>
            </a:r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 και κατάγματα της </a:t>
            </a:r>
            <a:r>
              <a:rPr lang="el-GR" sz="1800" b="1" strike="noStrike" dirty="0" err="1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διαφύσεως</a:t>
            </a:r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. Τα κατάγματα των επιφύσεων πολλές φορές επεκτείνονται μέχρι την άρθρωση (</a:t>
            </a:r>
            <a:r>
              <a:rPr lang="el-GR" sz="1800" strike="noStrike" dirty="0" err="1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ενδαρθρικά</a:t>
            </a:r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).</a:t>
            </a:r>
            <a:endParaRPr lang="el-GR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l-GR" dirty="0"/>
          </a:p>
        </p:txBody>
      </p:sp>
      <p:pic>
        <p:nvPicPr>
          <p:cNvPr id="4" name="adult_gen_fx_types05.jpg">
            <a:extLst>
              <a:ext uri="{FF2B5EF4-FFF2-40B4-BE49-F238E27FC236}">
                <a16:creationId xmlns:a16="http://schemas.microsoft.com/office/drawing/2014/main" id="{8D85C9DE-8AF7-4376-87CE-1025B0397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00364" y="2964874"/>
            <a:ext cx="3240000" cy="2918419"/>
          </a:xfrm>
          <a:prstGeom prst="rect">
            <a:avLst/>
          </a:prstGeom>
          <a:ln w="12600">
            <a:noFill/>
          </a:ln>
        </p:spPr>
      </p:pic>
      <p:pic>
        <p:nvPicPr>
          <p:cNvPr id="5" name="complete-fracture-lower-leg-13362448.jpg">
            <a:extLst>
              <a:ext uri="{FF2B5EF4-FFF2-40B4-BE49-F238E27FC236}">
                <a16:creationId xmlns:a16="http://schemas.microsoft.com/office/drawing/2014/main" id="{A4E9DD68-1BAD-4B43-A357-A6A4A947B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773334" y="2964874"/>
            <a:ext cx="2856595" cy="2842551"/>
          </a:xfrm>
          <a:prstGeom prst="rect">
            <a:avLst/>
          </a:prstGeom>
          <a:ln w="12600">
            <a:noFill/>
          </a:ln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AFCA0F35-A280-33C9-8FFE-E2BC80F59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127" y="2958687"/>
            <a:ext cx="2125597" cy="284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06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673E8B-4245-4588-9368-3D8568D17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699DFD-5CF2-4DB8-AD11-4AEAEDE1F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Στα παιδιά, λόγω της ιδιαιτερότητας των παιδικών οστών, έχουμε ατελή κατάγματα «</a:t>
            </a:r>
            <a:r>
              <a:rPr lang="el-GR" sz="1800" b="1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κατάγματα δίκην χλωρού ξύλου</a:t>
            </a:r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», που χαρακτηρίζονται από κάταγμα μόνο του ενός φλοιού στην κυρτή πλευρά, ενώ n κοίλη απλώς κάμπτεται, λόγω της ελαστικότητας του οστού και του παχέος περιοστέου.</a:t>
            </a:r>
            <a:endParaRPr lang="el-GR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l-GR" dirty="0"/>
          </a:p>
        </p:txBody>
      </p:sp>
      <p:pic>
        <p:nvPicPr>
          <p:cNvPr id="4" name="1343503869_f61e0fdffc.jpg">
            <a:extLst>
              <a:ext uri="{FF2B5EF4-FFF2-40B4-BE49-F238E27FC236}">
                <a16:creationId xmlns:a16="http://schemas.microsoft.com/office/drawing/2014/main" id="{1E05C0C6-0E4D-408F-8703-EDB5F06D553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206560" y="3809362"/>
            <a:ext cx="2976120" cy="2232000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1208408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FAC8C9-491A-4D9B-8CF6-3C18865B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8F4ABB-6EC8-4064-81E7-941732398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Επίσης λόγω της παρουσίας του συζευκτικού χόνδρου, στα παιδιά έχουμε κατάγματα διά του </a:t>
            </a:r>
            <a:r>
              <a:rPr lang="el-GR" sz="1800" b="1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συζευκτικού χόνδρου, (</a:t>
            </a:r>
            <a:r>
              <a:rPr lang="el-GR" sz="1800" b="1" strike="noStrike" dirty="0" err="1">
                <a:solidFill>
                  <a:schemeClr val="tx1"/>
                </a:solidFill>
                <a:latin typeface="Helvetica Neue"/>
                <a:ea typeface="Helvetica Neue"/>
              </a:rPr>
              <a:t>επιφυσιολύσεις</a:t>
            </a:r>
            <a:r>
              <a:rPr lang="el-GR" sz="1800" b="1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).</a:t>
            </a:r>
            <a:endParaRPr lang="el-GR" b="1" dirty="0">
              <a:solidFill>
                <a:schemeClr val="tx1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Οι κακώσεις αυτές είναι αρκετά σοβαρές, γιατί μπορεί να προκαλέσουν μόνιμη βλάβη του χόνδρου με δυσμενή επίδραση στην αύξηση του οστού.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endParaRPr lang="el-GR" dirty="0"/>
          </a:p>
        </p:txBody>
      </p:sp>
      <p:pic>
        <p:nvPicPr>
          <p:cNvPr id="4" name="514px-Salter_Harris_1_demo.jpg">
            <a:extLst>
              <a:ext uri="{FF2B5EF4-FFF2-40B4-BE49-F238E27FC236}">
                <a16:creationId xmlns:a16="http://schemas.microsoft.com/office/drawing/2014/main" id="{5C69F545-210F-4A11-A79A-49604E83A00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42472" y="3657592"/>
            <a:ext cx="3851564" cy="2909462"/>
          </a:xfrm>
          <a:prstGeom prst="rect">
            <a:avLst/>
          </a:prstGeom>
          <a:ln w="12600"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4BD5000-9031-504F-F644-2BDAA03C6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420" y="3817937"/>
            <a:ext cx="27622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53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2ED133-8754-4F8F-95D9-767A2C0C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401913-AEB2-426C-A32F-6F9BB02BA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1800" b="1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Συμπτώματα </a:t>
            </a: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σε κατάγματα</a:t>
            </a:r>
            <a:endParaRPr lang="el-GR" sz="1800" b="1" strike="noStrike" dirty="0">
              <a:solidFill>
                <a:schemeClr val="tx1"/>
              </a:solidFill>
              <a:latin typeface="Helvetica Neue"/>
              <a:ea typeface="Helvetica Neue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  <a:latin typeface="Helvetica Neue"/>
                <a:ea typeface="Helvetica Neue"/>
              </a:rPr>
              <a:t>Η</a:t>
            </a: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 </a:t>
            </a:r>
            <a:r>
              <a:rPr lang="el-GR" sz="1800" u="sng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αίσθηση</a:t>
            </a: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 του τραυματία που αισθάνθηκε το κόκαλό του να σπάει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Έντονος </a:t>
            </a:r>
            <a:r>
              <a:rPr lang="el-GR" sz="1800" u="sng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πόνος</a:t>
            </a: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 στην ύποπτη περιοχή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sz="1800" u="sng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Αδυναμία κίνησης</a:t>
            </a: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 στην ύποπτη περιοχή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sz="1800" u="sng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Οίδημα</a:t>
            </a: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 στη περιοχή του κατάγματος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sz="1800" u="sng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Παραμόρφωση</a:t>
            </a: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 της περιοχής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sz="1800" u="sng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Έξοδος παρασχίδων </a:t>
            </a: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από το συνοδό τραύμα, σε ανοικτό κάταγμα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Πρόκληση </a:t>
            </a:r>
            <a:r>
              <a:rPr lang="el-GR" sz="1800" u="sng" strike="noStrike" dirty="0" err="1">
                <a:solidFill>
                  <a:schemeClr val="tx1"/>
                </a:solidFill>
                <a:latin typeface="Helvetica Neue"/>
                <a:ea typeface="Helvetica Neue"/>
              </a:rPr>
              <a:t>κριγμού</a:t>
            </a: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 κατά την εξέταση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Συμπτώματα </a:t>
            </a:r>
            <a:r>
              <a:rPr lang="el-GR" sz="1800" u="sng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καταπληξίας</a:t>
            </a: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 σε κατάγματα της λεκάνης ή του μηριαίου οστού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1683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714E77-0AFD-4159-841B-AB88AE4B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0655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BAF712-9492-4370-A6A1-35EA6E04F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76583"/>
            <a:ext cx="8596668" cy="40647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sz="2200" b="1" dirty="0">
                <a:solidFill>
                  <a:srgbClr val="C00000"/>
                </a:solidFill>
              </a:rPr>
              <a:t>Πρώτες Βοήθειες</a:t>
            </a:r>
          </a:p>
          <a:p>
            <a:r>
              <a:rPr lang="el-GR" dirty="0">
                <a:solidFill>
                  <a:schemeClr val="tx1"/>
                </a:solidFill>
              </a:rPr>
              <a:t>Δεν μπορούμε να βγάλουμε ασφαλές συμπέρασμα για το αν υπάρχει ή όχι κάταγμα στο σημείο του κατάγματος</a:t>
            </a:r>
          </a:p>
          <a:p>
            <a:r>
              <a:rPr lang="el-GR" dirty="0">
                <a:solidFill>
                  <a:schemeClr val="tx1"/>
                </a:solidFill>
              </a:rPr>
              <a:t>Σύγκριση τραυματισμένου σκέλους με το υγιές</a:t>
            </a:r>
          </a:p>
          <a:p>
            <a:r>
              <a:rPr lang="el-GR" dirty="0">
                <a:solidFill>
                  <a:schemeClr val="tx1"/>
                </a:solidFill>
              </a:rPr>
              <a:t>Προτεραιότητα στη αντιμετώπιση:   Αιμορραγίας  -  Δυσκολία Αναπνοής</a:t>
            </a:r>
          </a:p>
          <a:p>
            <a:r>
              <a:rPr lang="el-GR" dirty="0">
                <a:solidFill>
                  <a:schemeClr val="tx1"/>
                </a:solidFill>
              </a:rPr>
              <a:t>Προσπάθεια αντιμετώπισης θύματος χωρίς μετακίνηση</a:t>
            </a:r>
          </a:p>
          <a:p>
            <a:r>
              <a:rPr lang="el-GR" dirty="0">
                <a:solidFill>
                  <a:schemeClr val="tx1"/>
                </a:solidFill>
              </a:rPr>
              <a:t>Ακινητοποίηση ύποπτης περιοχής (Νάρθηκες)</a:t>
            </a:r>
          </a:p>
          <a:p>
            <a:r>
              <a:rPr lang="el-GR" dirty="0">
                <a:solidFill>
                  <a:schemeClr val="tx1"/>
                </a:solidFill>
              </a:rPr>
              <a:t>Κάλυψη τραυμάτων</a:t>
            </a:r>
          </a:p>
          <a:p>
            <a:r>
              <a:rPr lang="el-GR" dirty="0">
                <a:solidFill>
                  <a:schemeClr val="tx1"/>
                </a:solidFill>
              </a:rPr>
              <a:t>Παυσίπονα</a:t>
            </a:r>
          </a:p>
          <a:p>
            <a:r>
              <a:rPr lang="el-GR" dirty="0">
                <a:solidFill>
                  <a:schemeClr val="tx1"/>
                </a:solidFill>
              </a:rPr>
              <a:t>Ψυχρά Επιθέματα</a:t>
            </a:r>
          </a:p>
          <a:p>
            <a:r>
              <a:rPr lang="el-GR" dirty="0">
                <a:solidFill>
                  <a:schemeClr val="tx1"/>
                </a:solidFill>
              </a:rPr>
              <a:t>Αποφυγή προσφοράς υγρών λόγω πιθανού χειρουργείου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1532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36720F-D277-432C-9889-B5F77AB15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2182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013EA9-0757-4566-A8E6-74D05CBA6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56509"/>
            <a:ext cx="8596668" cy="41848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l-GR" sz="1800" strike="noStrike" dirty="0">
              <a:solidFill>
                <a:schemeClr val="tx1"/>
              </a:solidFill>
              <a:latin typeface="Helvetica Neue"/>
              <a:ea typeface="Helvetica Neue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l-GR" sz="1800" b="1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Επιβάλλεται </a:t>
            </a:r>
            <a:endParaRPr lang="el-GR" sz="1800" strike="noStrike" dirty="0">
              <a:solidFill>
                <a:schemeClr val="tx1"/>
              </a:solidFill>
              <a:latin typeface="Helvetica Neue"/>
              <a:ea typeface="Helvetica Neue"/>
            </a:endParaRPr>
          </a:p>
          <a:p>
            <a:pPr>
              <a:lnSpc>
                <a:spcPct val="100000"/>
              </a:lnSpc>
            </a:pPr>
            <a:r>
              <a:rPr lang="el-GR" dirty="0">
                <a:solidFill>
                  <a:schemeClr val="tx1"/>
                </a:solidFill>
                <a:latin typeface="Helvetica Neue"/>
              </a:rPr>
              <a:t>Ακινητοποίηση</a:t>
            </a:r>
          </a:p>
          <a:p>
            <a:pPr>
              <a:lnSpc>
                <a:spcPct val="100000"/>
              </a:lnSpc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Πλήρης παρεμπόδιση κάθε κίνησης της περιοχής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Άμεση μεταφορά του θύματος σε Νοσοκομείο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Αντιμετώπιση του πόνου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Προσπάθεια αντιμετώπισης θύματος χωρίς μετακίνηση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l-GR" sz="1800" b="1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Απαγορεύονται</a:t>
            </a:r>
          </a:p>
          <a:p>
            <a:pPr marL="357188" indent="-357188">
              <a:lnSpc>
                <a:spcPct val="100000"/>
              </a:lnSpc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Άσκοποι χειρισμοί για τη διάγνωση του είδους του κατάγματος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Κάθε άσκοπη μετακίνηση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endParaRPr lang="el-GR" dirty="0">
              <a:solidFill>
                <a:schemeClr val="tx1"/>
              </a:solidFill>
              <a:latin typeface="Helvetica Neue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116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AEC84D-E367-4F1E-A3E6-6ED9E783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ΚΑΤΑΓΜΑΤΑ ΟΣΤΩΝ</a:t>
            </a:r>
            <a:br>
              <a:rPr lang="el-GR" dirty="0">
                <a:latin typeface="Helvetica Neue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2268F2-CF7F-4739-9099-7F94186C9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789938" cy="4738255"/>
          </a:xfrm>
        </p:spPr>
        <p:txBody>
          <a:bodyPr/>
          <a:lstStyle/>
          <a:p>
            <a:r>
              <a:rPr lang="el-GR" b="1" u="sng" dirty="0">
                <a:solidFill>
                  <a:schemeClr val="tx1"/>
                </a:solidFill>
              </a:rPr>
              <a:t>Κάταγμα είναι η μερική ή πλήρης λύση της συνέχειας ενός οστού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Διακρίνουμε ανάλογα με τη </a:t>
            </a:r>
            <a:r>
              <a:rPr lang="el-GR" u="sng" dirty="0">
                <a:solidFill>
                  <a:srgbClr val="C00000"/>
                </a:solidFill>
              </a:rPr>
              <a:t>ένταση της βίας </a:t>
            </a:r>
            <a:r>
              <a:rPr lang="el-GR" dirty="0">
                <a:solidFill>
                  <a:schemeClr val="tx1"/>
                </a:solidFill>
              </a:rPr>
              <a:t>που τα προκάλεσε σε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b="1" dirty="0">
                <a:solidFill>
                  <a:schemeClr val="tx1"/>
                </a:solidFill>
              </a:rPr>
              <a:t>Βίαια:</a:t>
            </a:r>
            <a:r>
              <a:rPr lang="el-GR" dirty="0">
                <a:solidFill>
                  <a:schemeClr val="tx1"/>
                </a:solidFill>
              </a:rPr>
              <a:t> Πρόκειται για κατάγματα που προκαλούνται µε τη δράση µ</a:t>
            </a:r>
            <a:r>
              <a:rPr lang="el-GR" dirty="0" err="1">
                <a:solidFill>
                  <a:schemeClr val="tx1"/>
                </a:solidFill>
              </a:rPr>
              <a:t>ιας</a:t>
            </a:r>
            <a:r>
              <a:rPr lang="el-GR" dirty="0">
                <a:solidFill>
                  <a:schemeClr val="tx1"/>
                </a:solidFill>
              </a:rPr>
              <a:t> ισχυρής δύναμης για µ</a:t>
            </a:r>
            <a:r>
              <a:rPr lang="el-GR" dirty="0" err="1">
                <a:solidFill>
                  <a:schemeClr val="tx1"/>
                </a:solidFill>
              </a:rPr>
              <a:t>ια</a:t>
            </a:r>
            <a:r>
              <a:rPr lang="el-GR" dirty="0">
                <a:solidFill>
                  <a:schemeClr val="tx1"/>
                </a:solidFill>
              </a:rPr>
              <a:t> µόνο φορά πάνω σε φυσιολογικό οστό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b="1" dirty="0">
                <a:solidFill>
                  <a:schemeClr val="tx1"/>
                </a:solidFill>
              </a:rPr>
              <a:t>Παθολογικά</a:t>
            </a:r>
            <a:r>
              <a:rPr lang="el-GR" dirty="0">
                <a:solidFill>
                  <a:schemeClr val="tx1"/>
                </a:solidFill>
              </a:rPr>
              <a:t>: Είναι τα κατάγματα που οφείλονται σε </a:t>
            </a:r>
            <a:r>
              <a:rPr lang="el-GR" u="sng" dirty="0">
                <a:solidFill>
                  <a:schemeClr val="tx1"/>
                </a:solidFill>
              </a:rPr>
              <a:t>µη</a:t>
            </a:r>
            <a:r>
              <a:rPr lang="el-GR" dirty="0">
                <a:solidFill>
                  <a:schemeClr val="tx1"/>
                </a:solidFill>
              </a:rPr>
              <a:t> σημαντική βία που δρα πάνω σε παθολογικό οστό, π.χ. προσβεβλημένο από όγκο ή </a:t>
            </a:r>
            <a:r>
              <a:rPr lang="el-GR" dirty="0" err="1">
                <a:solidFill>
                  <a:schemeClr val="tx1"/>
                </a:solidFill>
              </a:rPr>
              <a:t>λοίµωξη</a:t>
            </a:r>
            <a:r>
              <a:rPr lang="el-GR" dirty="0">
                <a:solidFill>
                  <a:schemeClr val="tx1"/>
                </a:solidFill>
              </a:rPr>
              <a:t>, ή οστεοπόρωση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Από καταπόνηση</a:t>
            </a:r>
            <a:r>
              <a:rPr lang="el-GR" dirty="0">
                <a:solidFill>
                  <a:schemeClr val="tx1"/>
                </a:solidFill>
              </a:rPr>
              <a:t>: Είναι τα κατάγματα που προκαλούνται από µ</a:t>
            </a:r>
            <a:r>
              <a:rPr lang="el-GR" dirty="0" err="1">
                <a:solidFill>
                  <a:schemeClr val="tx1"/>
                </a:solidFill>
              </a:rPr>
              <a:t>ικρής</a:t>
            </a:r>
            <a:r>
              <a:rPr lang="el-GR" dirty="0">
                <a:solidFill>
                  <a:schemeClr val="tx1"/>
                </a:solidFill>
              </a:rPr>
              <a:t> έντασης βία, που δρα επαναλαμβανόμενα στο ίδιο σημείο φυσιολογικού οστού. Π.χ. το κάταγμα του 2ου µ</a:t>
            </a:r>
            <a:r>
              <a:rPr lang="el-GR" dirty="0" err="1">
                <a:solidFill>
                  <a:schemeClr val="tx1"/>
                </a:solidFill>
              </a:rPr>
              <a:t>εταταρσίου</a:t>
            </a:r>
            <a:r>
              <a:rPr lang="el-GR" dirty="0">
                <a:solidFill>
                  <a:schemeClr val="tx1"/>
                </a:solidFill>
              </a:rPr>
              <a:t> σε στρατιώτες που βαδίζουν µ</a:t>
            </a:r>
            <a:r>
              <a:rPr lang="el-GR" dirty="0" err="1">
                <a:solidFill>
                  <a:schemeClr val="tx1"/>
                </a:solidFill>
              </a:rPr>
              <a:t>εγάλες</a:t>
            </a:r>
            <a:r>
              <a:rPr lang="el-GR" dirty="0">
                <a:solidFill>
                  <a:schemeClr val="tx1"/>
                </a:solidFill>
              </a:rPr>
              <a:t> αποστάσεις. Η βλάβη αθροίζεται και εκδηλώνεται ως κάταγμα.</a:t>
            </a:r>
          </a:p>
          <a:p>
            <a:pPr>
              <a:buFont typeface="Wingdings" panose="05000000000000000000" pitchFamily="2" charset="2"/>
              <a:buChar char="v"/>
            </a:pP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4574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1D89D5-A9BE-46CD-9981-90B94534E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65DE14-A166-42B2-8A4B-8AB6E1061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el-GR" b="1" dirty="0">
              <a:solidFill>
                <a:schemeClr val="tx1"/>
              </a:solidFill>
              <a:latin typeface="Helvetica Neue"/>
            </a:endParaRPr>
          </a:p>
          <a:p>
            <a:pPr marL="0" indent="0">
              <a:buNone/>
            </a:pPr>
            <a:r>
              <a:rPr lang="el-GR" b="1" u="sng" dirty="0">
                <a:solidFill>
                  <a:schemeClr val="tx1"/>
                </a:solidFill>
              </a:rPr>
              <a:t>Πώρωση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των καταγμάτων είναι η φυσιολογική βιολογική αντίδραση που έχει σαν σκοπό την αποκατάσταση του κατάγματος.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Η διαδικασία αυτή συνεχίζεται μέχρι να ενωθούν τα τμηματικά οστά με καινούριο φυσιολογικό οστό. Δεν γίνεται αντικατάσταση με ουλώδη ιστό αλλά δημιουργείται νέο οστό.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24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06B0DD-3D2B-4567-B02F-34C398B1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DB8799-EFDB-4239-B22D-1362118DB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chemeClr val="tx1"/>
                </a:solidFill>
              </a:rPr>
              <a:t>Παράγοντες</a:t>
            </a:r>
            <a:r>
              <a:rPr lang="el-GR" dirty="0">
                <a:solidFill>
                  <a:schemeClr val="tx1"/>
                </a:solidFill>
              </a:rPr>
              <a:t> που επηρεάζουν την πώρωση</a:t>
            </a:r>
          </a:p>
          <a:p>
            <a:r>
              <a:rPr lang="el-GR" dirty="0">
                <a:solidFill>
                  <a:schemeClr val="tx1"/>
                </a:solidFill>
              </a:rPr>
              <a:t>Είδος κατάγματος</a:t>
            </a:r>
          </a:p>
          <a:p>
            <a:r>
              <a:rPr lang="el-GR" dirty="0">
                <a:solidFill>
                  <a:schemeClr val="tx1"/>
                </a:solidFill>
              </a:rPr>
              <a:t>Ηλικία</a:t>
            </a:r>
          </a:p>
          <a:p>
            <a:r>
              <a:rPr lang="el-GR" dirty="0">
                <a:solidFill>
                  <a:schemeClr val="tx1"/>
                </a:solidFill>
              </a:rPr>
              <a:t>Ιδιοσυγκρασία</a:t>
            </a:r>
          </a:p>
          <a:p>
            <a:r>
              <a:rPr lang="el-GR" dirty="0">
                <a:solidFill>
                  <a:schemeClr val="tx1"/>
                </a:solidFill>
              </a:rPr>
              <a:t>Θεραπεία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Σκοπός της θεραπείας είναι η πώρωση του κατάγματος σε καλή λειτουργική θέση</a:t>
            </a:r>
          </a:p>
        </p:txBody>
      </p:sp>
    </p:spTree>
    <p:extLst>
      <p:ext uri="{BB962C8B-B14F-4D97-AF65-F5344CB8AC3E}">
        <p14:creationId xmlns:p14="http://schemas.microsoft.com/office/powerpoint/2010/main" val="3154683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AC3856-1E41-4FCD-A2D2-B474C6EC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B91ADD-5A66-416E-A283-8013BB688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tx1"/>
                </a:solidFill>
              </a:rPr>
              <a:t>Θεραπείες καταγμάτων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Ακινητοποίηση με γύψο</a:t>
            </a:r>
          </a:p>
          <a:p>
            <a:pPr marL="0" indent="0" algn="ctr"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638072B-80FE-4BB5-8F97-451C071C9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27" y="2761037"/>
            <a:ext cx="4202546" cy="34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59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C6F0E1-437A-4060-88B1-EF0857CC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A9A497-D10F-41FB-A052-99F09B04B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1800" b="1" dirty="0">
                <a:solidFill>
                  <a:schemeClr val="tx1"/>
                </a:solidFill>
              </a:rPr>
              <a:t>Θεραπείες καταγμάτων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Ανοιχτή ανάταξη και εσωτερική </a:t>
            </a:r>
            <a:r>
              <a:rPr lang="el-GR" dirty="0" err="1">
                <a:solidFill>
                  <a:schemeClr val="tx1"/>
                </a:solidFill>
              </a:rPr>
              <a:t>οστεοσύνθεση</a:t>
            </a: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1800" dirty="0">
              <a:solidFill>
                <a:schemeClr val="tx1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D0034C-9244-4F2A-82B4-8C09C696C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435" y="3336348"/>
            <a:ext cx="5209309" cy="30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21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A33A57-4F66-433A-8B64-F43CFC44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8FB6DF-A67D-4418-81CD-CC05EE281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1800" b="1" dirty="0">
                <a:solidFill>
                  <a:schemeClr val="tx1"/>
                </a:solidFill>
              </a:rPr>
              <a:t>Θεραπείες καταγμάτων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Εξωτερική </a:t>
            </a:r>
            <a:r>
              <a:rPr lang="el-GR" dirty="0" err="1">
                <a:solidFill>
                  <a:schemeClr val="tx1"/>
                </a:solidFill>
              </a:rPr>
              <a:t>οστεοσύνθεση</a:t>
            </a:r>
            <a:endParaRPr lang="el-GR" sz="1800" dirty="0">
              <a:solidFill>
                <a:schemeClr val="tx1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5DFDA06-F3DE-4D83-B3A2-C1EC7F2F5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86" y="3253712"/>
            <a:ext cx="4313382" cy="301783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E8A22A0-7BAC-489B-BCA7-ABDA790E6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18" y="3066472"/>
            <a:ext cx="4978400" cy="34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13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1AEE86-ACE2-4A5D-A146-DCCEF8E8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/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B6F983-8E34-4FB5-9AB0-5C9A3F410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1800" b="1" dirty="0">
                <a:solidFill>
                  <a:schemeClr val="tx1"/>
                </a:solidFill>
              </a:rPr>
              <a:t>Θεραπείες καταγμάτων</a:t>
            </a:r>
          </a:p>
          <a:p>
            <a:pPr marL="0" indent="0">
              <a:buNone/>
            </a:pPr>
            <a:r>
              <a:rPr lang="el-GR" dirty="0" err="1">
                <a:solidFill>
                  <a:schemeClr val="tx1"/>
                </a:solidFill>
              </a:rPr>
              <a:t>Ενδομυελική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ήλωση</a:t>
            </a: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1800" dirty="0">
              <a:solidFill>
                <a:schemeClr val="tx1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2335203-0B4A-4C6E-82AC-4958B7A0F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4" y="3066473"/>
            <a:ext cx="4562764" cy="334616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3E980F8-F93B-40C5-B050-A63003802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28926"/>
            <a:ext cx="2798618" cy="358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49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842857-A41F-4D2F-930F-69BC4E04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167E5E-E3BB-4EC4-BD41-C043B5054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marL="0" indent="0" algn="ctr">
              <a:buNone/>
            </a:pPr>
            <a:r>
              <a:rPr lang="el-GR" b="1" dirty="0">
                <a:solidFill>
                  <a:schemeClr val="tx1"/>
                </a:solidFill>
              </a:rPr>
              <a:t>Μετά τη θεραπεία</a:t>
            </a:r>
          </a:p>
          <a:p>
            <a:r>
              <a:rPr lang="el-GR" dirty="0">
                <a:solidFill>
                  <a:schemeClr val="tx1"/>
                </a:solidFill>
              </a:rPr>
              <a:t>Αποκατάσταση</a:t>
            </a:r>
          </a:p>
          <a:p>
            <a:r>
              <a:rPr lang="el-GR" dirty="0">
                <a:solidFill>
                  <a:schemeClr val="tx1"/>
                </a:solidFill>
              </a:rPr>
              <a:t>Πρώιμη κινητοποίηση</a:t>
            </a:r>
          </a:p>
          <a:p>
            <a:r>
              <a:rPr lang="el-GR" dirty="0">
                <a:solidFill>
                  <a:schemeClr val="tx1"/>
                </a:solidFill>
              </a:rPr>
              <a:t>Αποφυγή επιπλοκών</a:t>
            </a:r>
          </a:p>
          <a:p>
            <a:r>
              <a:rPr lang="el-GR" dirty="0">
                <a:solidFill>
                  <a:schemeClr val="tx1"/>
                </a:solidFill>
              </a:rPr>
              <a:t>Φυσιοθεραπεία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204486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8DC1CD-BEA4-4C54-9CAB-5102508F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ΚΑΤΑΓΜΑΤΑ ΟΣΤΩΝ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18A5704-2228-4526-AD08-1CAC4BDE2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888" y="2540595"/>
            <a:ext cx="3932261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7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A93FDC-F1F1-4036-AC55-5D682A4E1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ΚΑΤΑΓΜΑΤΑ ΟΣΤΩΝ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B6AC81-2C99-4ADC-8751-9D99F1F3B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Παθολογικό κάταγμα</a:t>
            </a:r>
          </a:p>
          <a:p>
            <a:endParaRPr lang="el-GR" b="1" dirty="0"/>
          </a:p>
        </p:txBody>
      </p:sp>
      <p:pic>
        <p:nvPicPr>
          <p:cNvPr id="4" name="22e9aeeabb66cc83af04881dd49bc25c.gif">
            <a:extLst>
              <a:ext uri="{FF2B5EF4-FFF2-40B4-BE49-F238E27FC236}">
                <a16:creationId xmlns:a16="http://schemas.microsoft.com/office/drawing/2014/main" id="{374BD917-02F4-4A3E-8652-CE41BD65F14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77334" y="2887720"/>
            <a:ext cx="2437920" cy="3259080"/>
          </a:xfrm>
          <a:prstGeom prst="rect">
            <a:avLst/>
          </a:prstGeom>
          <a:ln w="12600"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703988B-1815-C024-BA86-0B0A7FBFD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930400"/>
            <a:ext cx="6419273" cy="481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2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2A02CD-5FE1-440D-BB6E-061CA2CD4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ΚΑΤΑΓΜΑΤΑ ΟΣΤΩΝ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322CF4-96D1-4BB7-A6D8-D22B1923E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79062"/>
            <a:ext cx="8596668" cy="3880773"/>
          </a:xfrm>
        </p:spPr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Κάταγμα από καταπόνηση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2253CED-E7E4-7C72-7911-E153143EF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352" y="2239475"/>
            <a:ext cx="2387608" cy="406902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49C54BC-B5BF-616F-CB96-104854C4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571" y="3075853"/>
            <a:ext cx="29622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8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62548D-50BB-4479-B254-3DA7031B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0A4E87-4719-4690-9409-30045BB96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Ανάλογα µε τον τρόπο δράσης της βίας διακρίνονται σε: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b="1" dirty="0" err="1">
                <a:solidFill>
                  <a:schemeClr val="tx1"/>
                </a:solidFill>
              </a:rPr>
              <a:t>Άµεσα</a:t>
            </a:r>
            <a:r>
              <a:rPr lang="el-GR" b="1" dirty="0">
                <a:solidFill>
                  <a:schemeClr val="tx1"/>
                </a:solidFill>
              </a:rPr>
              <a:t>,</a:t>
            </a:r>
            <a:r>
              <a:rPr lang="el-GR" dirty="0">
                <a:solidFill>
                  <a:schemeClr val="tx1"/>
                </a:solidFill>
              </a:rPr>
              <a:t> στα οποία η δύναμή δρα απευθείας στο οστό </a:t>
            </a:r>
          </a:p>
          <a:p>
            <a:pPr>
              <a:buFont typeface="Wingdings" panose="05000000000000000000" pitchFamily="2" charset="2"/>
              <a:buChar char="v"/>
            </a:pPr>
            <a:endParaRPr lang="el-G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Έµµ</a:t>
            </a:r>
            <a:r>
              <a:rPr lang="el-GR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εσα</a:t>
            </a:r>
            <a:r>
              <a:rPr lang="el-GR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l-G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στα οποία η δύναμή δρα </a:t>
            </a:r>
            <a:r>
              <a:rPr lang="el-G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µ</a:t>
            </a:r>
            <a:r>
              <a:rPr lang="el-GR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ακριά</a:t>
            </a:r>
            <a:r>
              <a:rPr lang="el-G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από το οστό ή το επίπεδο του κατάγματος. Χαρακτηριστικό παράδειγμα το κάταγμα </a:t>
            </a:r>
            <a:r>
              <a:rPr lang="el-G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εξάρθρηµα</a:t>
            </a:r>
            <a:r>
              <a:rPr lang="el-G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του ισχίου-κοτύλης, όταν το σκέλος του ασθενούς που βρίσκεται σε κάμψη του ισχίου και του γόνατος, προσκρούει στο πρόσθιο τμήμα του αυτοκινήτου.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0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10920B-5E12-4D34-A882-2FC5D9E5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ARM1.H11.gif">
            <a:extLst>
              <a:ext uri="{FF2B5EF4-FFF2-40B4-BE49-F238E27FC236}">
                <a16:creationId xmlns:a16="http://schemas.microsoft.com/office/drawing/2014/main" id="{B581E373-64E2-419A-8BB7-2193C07B8CD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498114" y="2568936"/>
            <a:ext cx="4762500" cy="2990850"/>
          </a:xfrm>
          <a:prstGeom prst="rect">
            <a:avLst/>
          </a:prstGeom>
          <a:ln w="25560">
            <a:noFill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5" name="ARM1.H12.gif">
            <a:extLst>
              <a:ext uri="{FF2B5EF4-FFF2-40B4-BE49-F238E27FC236}">
                <a16:creationId xmlns:a16="http://schemas.microsoft.com/office/drawing/2014/main" id="{E42C3049-8BC1-4941-B27F-A947E496321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178265" y="2725161"/>
            <a:ext cx="4198680" cy="2678400"/>
          </a:xfrm>
          <a:prstGeom prst="rect">
            <a:avLst/>
          </a:prstGeom>
          <a:ln w="25560">
            <a:noFill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16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F25E26-7348-4282-A4D3-42B776BB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71E0EE-8DAC-4F11-B510-C594A2A16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Ανάλογα με το βαθμό  βλάβης των γύρω ιστών διακρίνονται σε 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b="1" dirty="0">
                <a:solidFill>
                  <a:schemeClr val="tx1"/>
                </a:solidFill>
              </a:rPr>
              <a:t> Κλειστό ή ανοιχτό κάταγμα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6 - Εικόνα" descr="bone-fracture-repair-series.jpg">
            <a:extLst>
              <a:ext uri="{FF2B5EF4-FFF2-40B4-BE49-F238E27FC236}">
                <a16:creationId xmlns:a16="http://schemas.microsoft.com/office/drawing/2014/main" id="{D3908C96-CCA7-4252-8675-268821FEA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85" y="2925764"/>
            <a:ext cx="533819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14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869409-171C-4A75-A44D-81B8803A0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oignet_Gauche_suite_a_fracture_type_Pouteau_Colles.jpg">
            <a:extLst>
              <a:ext uri="{FF2B5EF4-FFF2-40B4-BE49-F238E27FC236}">
                <a16:creationId xmlns:a16="http://schemas.microsoft.com/office/drawing/2014/main" id="{589828B8-D7DA-49B1-99DF-02B2B2C161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677334" y="1671782"/>
            <a:ext cx="2676698" cy="2015836"/>
          </a:xfrm>
          <a:prstGeom prst="rect">
            <a:avLst/>
          </a:prstGeom>
          <a:ln w="12600">
            <a:noFill/>
          </a:ln>
        </p:spPr>
      </p:pic>
      <p:pic>
        <p:nvPicPr>
          <p:cNvPr id="5" name="open-ankle-fracture-3.jpg">
            <a:extLst>
              <a:ext uri="{FF2B5EF4-FFF2-40B4-BE49-F238E27FC236}">
                <a16:creationId xmlns:a16="http://schemas.microsoft.com/office/drawing/2014/main" id="{54A81994-74D3-4DB8-AC6B-34ED4EA6364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288030" y="1930400"/>
            <a:ext cx="2678400" cy="2625120"/>
          </a:xfrm>
          <a:prstGeom prst="rect">
            <a:avLst/>
          </a:prstGeom>
          <a:ln w="12600">
            <a:noFill/>
          </a:ln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B3E3FCFD-5DE3-99CF-2D49-B6EE3E564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210" y="3835400"/>
            <a:ext cx="5553652" cy="29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30622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717</Words>
  <Application>Microsoft Office PowerPoint</Application>
  <PresentationFormat>Ευρεία οθόνη</PresentationFormat>
  <Paragraphs>106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3" baseType="lpstr">
      <vt:lpstr>Arial</vt:lpstr>
      <vt:lpstr>Calibri</vt:lpstr>
      <vt:lpstr>Helvetica Neue</vt:lpstr>
      <vt:lpstr>Trebuchet MS</vt:lpstr>
      <vt:lpstr>Wingdings</vt:lpstr>
      <vt:lpstr>Wingdings 3</vt:lpstr>
      <vt:lpstr>Όψη</vt:lpstr>
      <vt:lpstr>ΟΡΘΟΠΕΔΙΚΗ(Δ΄ΕΞΑΜΗΝΟ) ΚΑΤΑΓΜΑΤΑ</vt:lpstr>
      <vt:lpstr>ΚΑΤΑΓΜΑΤΑ ΟΣΤΩΝ 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ΟΡΘΟΠΕΔΙΚΗ(Δ΄ΕΞΑΜΗΝΟ) ΚΑΤΑΓΜΑΤΑ</dc:title>
  <dc:creator>DINA ASPROMOURGOU</dc:creator>
  <cp:lastModifiedBy>DINA ASPROMOURGOU</cp:lastModifiedBy>
  <cp:revision>3</cp:revision>
  <dcterms:created xsi:type="dcterms:W3CDTF">2022-02-23T02:52:20Z</dcterms:created>
  <dcterms:modified xsi:type="dcterms:W3CDTF">2024-03-13T04:47:39Z</dcterms:modified>
</cp:coreProperties>
</file>