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96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8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99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01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025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876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062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71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128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17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85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79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95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61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44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57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D4643-6582-49B3-87FA-68D576C6FDA3}" type="datetimeFigureOut">
              <a:rPr lang="el-GR" smtClean="0"/>
              <a:t>3/4/2024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306212-51AA-4DCE-934E-D5C0124F01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8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55F1DC-9C65-40EF-8D70-5DD313DCE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ΟΡΘΟΠΕΔΙΚΗ </a:t>
            </a:r>
            <a:b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 ΚΑΙ ΑΡΘΡΩΣΕΩΝ (2)</a:t>
            </a:r>
            <a:endParaRPr lang="el-G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B95A68F-80C6-421F-A41B-DEBE98F05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ΑΣΠΡΟΜΟΥΡΓΟΥ ΚΩΝΣΤΑΝΤΙΝΑ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161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4C6D4D-2CC9-4FCB-B0CB-8772864A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lang="el-GR" sz="2000" dirty="0">
                <a:solidFill>
                  <a:srgbClr val="00B0F0"/>
                </a:solidFill>
                <a:latin typeface="Trebuchet MS" panose="020B0603020202020204"/>
              </a:rPr>
              <a:t>Μεταβολικές παθήσεις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2CCE5C-6E68-4362-84F0-2E0024F71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C00000"/>
                </a:solidFill>
              </a:rPr>
              <a:t>Οστεοπόρωση</a:t>
            </a:r>
          </a:p>
          <a:p>
            <a:r>
              <a:rPr lang="el-GR" dirty="0">
                <a:solidFill>
                  <a:schemeClr val="tx1"/>
                </a:solidFill>
              </a:rPr>
              <a:t>Απώλεια οστικής μάζας σε ποσοστό πάνω από το αναμενόμενο με την πάροδο της ηλικίας. </a:t>
            </a:r>
          </a:p>
          <a:p>
            <a:r>
              <a:rPr lang="el-GR" u="sng" dirty="0">
                <a:solidFill>
                  <a:schemeClr val="tx1"/>
                </a:solidFill>
              </a:rPr>
              <a:t>Κλινικά</a:t>
            </a:r>
            <a:r>
              <a:rPr lang="el-GR" dirty="0">
                <a:solidFill>
                  <a:schemeClr val="tx1"/>
                </a:solidFill>
              </a:rPr>
              <a:t> εκδηλώνεται με ελάττωση της αντοχής του οστού και εμφάνιση παθολογικών καταγμάτων. Μετά την ηλικία των 35 ετών αρχίζει η βαθμιαία απώλεια της οστικής μάζας και το φαινόμενο συνεχίζεται με διακυμάνσεις σε όλη την υπόλοιπη ζωή. Στις γυναίκες επιταχύνεται η οστική απώλεια στην εμμηνόπαυση.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0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8BFB9-24C1-4A23-A4B5-69035F10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Μεταβολικές παθήσεις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A20F44-5E46-47A9-A364-A2D27BD9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1"/>
            <a:ext cx="9221269" cy="4470399"/>
          </a:xfrm>
        </p:spPr>
        <p:txBody>
          <a:bodyPr>
            <a:normAutofit fontScale="40000" lnSpcReduction="20000"/>
          </a:bodyPr>
          <a:lstStyle/>
          <a:p>
            <a:r>
              <a:rPr lang="el-GR" sz="4000" b="1" u="sng" dirty="0">
                <a:solidFill>
                  <a:srgbClr val="C00000"/>
                </a:solidFill>
              </a:rPr>
              <a:t>Οστεοπόρωση</a:t>
            </a:r>
          </a:p>
          <a:p>
            <a:pPr marL="0" indent="0">
              <a:buNone/>
            </a:pPr>
            <a:endParaRPr lang="el-GR" sz="3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3700" dirty="0">
                <a:solidFill>
                  <a:schemeClr val="tx1"/>
                </a:solidFill>
              </a:rPr>
              <a:t>Άλλοι </a:t>
            </a:r>
            <a:r>
              <a:rPr lang="el-GR" sz="3700" u="sng" dirty="0">
                <a:solidFill>
                  <a:schemeClr val="tx1"/>
                </a:solidFill>
              </a:rPr>
              <a:t>παράγοντες κινδύνου </a:t>
            </a:r>
            <a:r>
              <a:rPr lang="el-GR" sz="3700" dirty="0">
                <a:solidFill>
                  <a:schemeClr val="tx1"/>
                </a:solidFill>
              </a:rPr>
              <a:t>είναι: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3700" dirty="0">
                <a:solidFill>
                  <a:schemeClr val="tx1"/>
                </a:solidFill>
              </a:rPr>
              <a:t>χρόνια ανεπαρκής πρόσληψη και απορρόφηση </a:t>
            </a:r>
            <a:r>
              <a:rPr lang="en-US" sz="3700" dirty="0">
                <a:solidFill>
                  <a:schemeClr val="tx1"/>
                </a:solidFill>
              </a:rPr>
              <a:t>Ca</a:t>
            </a:r>
            <a:endParaRPr lang="el-GR" sz="37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3700" dirty="0">
                <a:solidFill>
                  <a:schemeClr val="tx1"/>
                </a:solidFill>
              </a:rPr>
              <a:t>περιορισμός φυσιολογικής κίνησης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3700" dirty="0">
                <a:solidFill>
                  <a:schemeClr val="tx1"/>
                </a:solidFill>
              </a:rPr>
              <a:t>αυξημένη κατανάλωση πρωτεϊνών (αυξημένη αποβολή </a:t>
            </a:r>
            <a:r>
              <a:rPr lang="en-US" sz="3700" dirty="0">
                <a:solidFill>
                  <a:schemeClr val="tx1"/>
                </a:solidFill>
              </a:rPr>
              <a:t>Ca</a:t>
            </a:r>
            <a:r>
              <a:rPr lang="el-GR" sz="3700" dirty="0">
                <a:solidFill>
                  <a:schemeClr val="tx1"/>
                </a:solidFill>
              </a:rPr>
              <a:t> από τα ούρα)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3700" dirty="0">
                <a:solidFill>
                  <a:schemeClr val="tx1"/>
                </a:solidFill>
              </a:rPr>
              <a:t>κάπνισμα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3700" dirty="0">
                <a:solidFill>
                  <a:schemeClr val="tx1"/>
                </a:solidFill>
              </a:rPr>
              <a:t>κατάχρηση οινοπνευματωδών (τοξική δράση οινοπνεύματος στους οστεοβλάστες, μειωμένη απορρόφηση  </a:t>
            </a:r>
            <a:r>
              <a:rPr lang="en-US" sz="3700" dirty="0">
                <a:solidFill>
                  <a:schemeClr val="tx1"/>
                </a:solidFill>
              </a:rPr>
              <a:t>Ca</a:t>
            </a:r>
            <a:r>
              <a:rPr lang="el-GR" sz="3700" dirty="0">
                <a:solidFill>
                  <a:schemeClr val="tx1"/>
                </a:solidFill>
              </a:rPr>
              <a:t> από το έντερο)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3700" dirty="0">
                <a:solidFill>
                  <a:schemeClr val="tx1"/>
                </a:solidFill>
              </a:rPr>
              <a:t>κατάχρηση καφέ ( </a:t>
            </a:r>
            <a:r>
              <a:rPr lang="el-GR" sz="3700" dirty="0" err="1">
                <a:solidFill>
                  <a:schemeClr val="tx1"/>
                </a:solidFill>
              </a:rPr>
              <a:t>ασβεστιουρία</a:t>
            </a:r>
            <a:r>
              <a:rPr lang="el-GR" sz="3700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3700" dirty="0">
                <a:solidFill>
                  <a:schemeClr val="tx1"/>
                </a:solidFill>
              </a:rPr>
              <a:t>φύλο, φυλή (λευκή περισσότερο)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3700" dirty="0" err="1">
                <a:solidFill>
                  <a:schemeClr val="tx1"/>
                </a:solidFill>
              </a:rPr>
              <a:t>οικογενής</a:t>
            </a:r>
            <a:r>
              <a:rPr lang="el-GR" sz="3700" dirty="0">
                <a:solidFill>
                  <a:schemeClr val="tx1"/>
                </a:solidFill>
              </a:rPr>
              <a:t> προδιάθεση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3700" dirty="0">
                <a:solidFill>
                  <a:schemeClr val="tx1"/>
                </a:solidFill>
              </a:rPr>
              <a:t>ιδιοσυστασία (μικρόσωμες λεπτές γυναίκες)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37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</a:endParaRPr>
          </a:p>
          <a:p>
            <a:endParaRPr lang="el-GR" b="1" u="sng" dirty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542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11B391-5873-47D5-B840-5BFFF6A0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Μεταβολικές παθήσεις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7B621B-5AFF-4DED-B60C-FDAC10D30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Οστεοπόρωση</a:t>
            </a:r>
          </a:p>
          <a:p>
            <a:r>
              <a:rPr lang="el-GR" dirty="0">
                <a:solidFill>
                  <a:schemeClr val="tx1"/>
                </a:solidFill>
              </a:rPr>
              <a:t>Πρόληψη: Άσκηση, σωστή διατροφή, φάρμακα</a:t>
            </a:r>
          </a:p>
          <a:p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B1986A-EF32-44B7-85F5-EA77D987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67" y="3429000"/>
            <a:ext cx="3323608" cy="216393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3174F5F-4112-4F91-8E8B-FE37B7796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630" y="3151476"/>
            <a:ext cx="5779770" cy="28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9386E3-EF71-4BD1-9CE6-9A398F27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Μεταβολικές παθήσεις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6819B9-E855-4C51-B93A-D708CD795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C00000"/>
                </a:solidFill>
              </a:rPr>
              <a:t>Ουρική Αρθρίτιδα</a:t>
            </a:r>
          </a:p>
          <a:p>
            <a:r>
              <a:rPr lang="el-GR" dirty="0">
                <a:solidFill>
                  <a:schemeClr val="tx1"/>
                </a:solidFill>
              </a:rPr>
              <a:t>Διαταραχή του μεταβολισμού των </a:t>
            </a:r>
            <a:r>
              <a:rPr lang="el-GR" dirty="0" err="1">
                <a:solidFill>
                  <a:schemeClr val="tx1"/>
                </a:solidFill>
              </a:rPr>
              <a:t>πουρινών</a:t>
            </a:r>
            <a:r>
              <a:rPr lang="el-GR" dirty="0">
                <a:solidFill>
                  <a:schemeClr val="tx1"/>
                </a:solidFill>
              </a:rPr>
              <a:t>, αύξηση του ουρικού οξέος στο αίμα, εναπόθεση κρυστάλλων ουρικού </a:t>
            </a:r>
            <a:r>
              <a:rPr lang="el-GR" dirty="0" err="1">
                <a:solidFill>
                  <a:schemeClr val="tx1"/>
                </a:solidFill>
              </a:rPr>
              <a:t>μονονατρίου</a:t>
            </a:r>
            <a:r>
              <a:rPr lang="el-GR" dirty="0">
                <a:solidFill>
                  <a:schemeClr val="tx1"/>
                </a:solidFill>
              </a:rPr>
              <a:t> στις αρθρώσεις, κρίσεις ουρικής αρθρίτιδας.</a:t>
            </a:r>
          </a:p>
          <a:p>
            <a:r>
              <a:rPr lang="el-GR" dirty="0">
                <a:solidFill>
                  <a:schemeClr val="tx1"/>
                </a:solidFill>
              </a:rPr>
              <a:t>«Ουρικοί </a:t>
            </a:r>
            <a:r>
              <a:rPr lang="el-GR" dirty="0" err="1">
                <a:solidFill>
                  <a:schemeClr val="tx1"/>
                </a:solidFill>
              </a:rPr>
              <a:t>τόφοι</a:t>
            </a:r>
            <a:r>
              <a:rPr lang="el-GR" dirty="0">
                <a:solidFill>
                  <a:schemeClr val="tx1"/>
                </a:solidFill>
              </a:rPr>
              <a:t>» στις αρθρώσεις, έντονος πόνος και διόγκωση της άρθρωσης, ερυθρότητα και θερμότητα σε περίοδο κρίσης.</a:t>
            </a:r>
          </a:p>
          <a:p>
            <a:r>
              <a:rPr lang="el-GR" dirty="0">
                <a:solidFill>
                  <a:schemeClr val="tx1"/>
                </a:solidFill>
              </a:rPr>
              <a:t>Εμφανίζεται περισσότερο στο μεγάλο δάκτυλο του ποδιού, </a:t>
            </a:r>
            <a:r>
              <a:rPr lang="el-GR" dirty="0" err="1">
                <a:solidFill>
                  <a:schemeClr val="tx1"/>
                </a:solidFill>
              </a:rPr>
              <a:t>ποδοκνημικές</a:t>
            </a:r>
            <a:r>
              <a:rPr lang="el-GR" dirty="0">
                <a:solidFill>
                  <a:schemeClr val="tx1"/>
                </a:solidFill>
              </a:rPr>
              <a:t>, γόνατα.</a:t>
            </a:r>
          </a:p>
          <a:p>
            <a:r>
              <a:rPr lang="el-GR" dirty="0">
                <a:solidFill>
                  <a:schemeClr val="tx1"/>
                </a:solidFill>
              </a:rPr>
              <a:t>Ιστορικό, αυξημένο σωματικό βάρος, </a:t>
            </a:r>
            <a:r>
              <a:rPr lang="el-GR" dirty="0" err="1">
                <a:solidFill>
                  <a:schemeClr val="tx1"/>
                </a:solidFill>
              </a:rPr>
              <a:t>υπερουριχαιμία</a:t>
            </a:r>
            <a:r>
              <a:rPr lang="el-GR" dirty="0">
                <a:solidFill>
                  <a:schemeClr val="tx1"/>
                </a:solidFill>
              </a:rPr>
              <a:t>, αυξημένη χρήση οινοπνεύματος.</a:t>
            </a:r>
          </a:p>
        </p:txBody>
      </p:sp>
    </p:spTree>
    <p:extLst>
      <p:ext uri="{BB962C8B-B14F-4D97-AF65-F5344CB8AC3E}">
        <p14:creationId xmlns:p14="http://schemas.microsoft.com/office/powerpoint/2010/main" val="379773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F4B1D5-1365-4D5F-862F-50D6DB9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Μεταβολικές παθήσεις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1ABDF4-1AFD-4D2B-A0B6-538D62669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>
                <a:solidFill>
                  <a:schemeClr val="tx1"/>
                </a:solidFill>
              </a:rPr>
              <a:t>Ουρική Αρθρίτιδα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AE57F1B-1387-4021-8EEC-A2DD70D45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04" y="2557462"/>
            <a:ext cx="2619375" cy="17430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41D31E6-BE10-4174-8D45-55CA4DFFB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633" y="2405727"/>
            <a:ext cx="4847515" cy="363563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7E70AED-0C26-47FE-9354-1D5A4B67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723" y="4533235"/>
            <a:ext cx="13525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07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58A7EC-E183-4C80-9B0D-F724C9E3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Μεταβολικές παθήσεις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CF063D-2EE4-412F-85C0-A4BF45F28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C00000"/>
                </a:solidFill>
              </a:rPr>
              <a:t>Ραχίτιδα</a:t>
            </a:r>
          </a:p>
          <a:p>
            <a:r>
              <a:rPr lang="el-GR" dirty="0">
                <a:solidFill>
                  <a:schemeClr val="tx1"/>
                </a:solidFill>
              </a:rPr>
              <a:t>Μεταβολική πάθηση, η οποία προκαλείται από σοβαρή έλλειψη </a:t>
            </a:r>
            <a:r>
              <a:rPr lang="el-GR" b="1" dirty="0">
                <a:solidFill>
                  <a:schemeClr val="tx1"/>
                </a:solidFill>
              </a:rPr>
              <a:t>βιταμίνης D</a:t>
            </a:r>
            <a:r>
              <a:rPr lang="el-GR" dirty="0">
                <a:solidFill>
                  <a:schemeClr val="tx1"/>
                </a:solidFill>
              </a:rPr>
              <a:t>, ασβεστίου ή φωσφόρου, και εμφανίζεται κυρίως σε παιδιά ηλικίας 3 μηνών έως 3 ετών αλλά και σε ενήλικες. Χαρακτηρίζεται από μείωση της εναπόθεσης ασβεστίου και αλάτων στα οστά. </a:t>
            </a:r>
          </a:p>
          <a:p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1CF9BBF-2CD4-4262-B068-9DBEAB691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20" y="3975354"/>
            <a:ext cx="1905000" cy="24003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71CF8C3-A3BB-462F-B0E6-1CA716BCC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178" y="3730752"/>
            <a:ext cx="1813046" cy="27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5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E24E6F-A09B-403C-815A-C2842CFC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Μεταβολικές παθήσεις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F28A55-CA73-4475-97F7-AB39C5CBE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Ραχίτιδα</a:t>
            </a:r>
          </a:p>
          <a:p>
            <a:r>
              <a:rPr lang="el-GR" dirty="0">
                <a:solidFill>
                  <a:schemeClr val="tx1"/>
                </a:solidFill>
              </a:rPr>
              <a:t>Παθογένεια: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ελλιπής πρόσληψη από τις τροφές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ελαττωματική απορρόφηση στο έντερο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ανεπαρκής σύνθεση στο δέρμα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αδυναμία μεταβολισμού στο ήπαρ και τους </a:t>
            </a:r>
            <a:r>
              <a:rPr lang="el-GR" dirty="0" err="1">
                <a:solidFill>
                  <a:schemeClr val="tx1"/>
                </a:solidFill>
              </a:rPr>
              <a:t>νεφρούς</a:t>
            </a:r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40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E24E6F-A09B-403C-815A-C2842CFC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Μεταβολικές παθήσεις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F28A55-CA73-4475-97F7-AB39C5CBE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Ραχίτιδα</a:t>
            </a:r>
          </a:p>
          <a:p>
            <a:r>
              <a:rPr lang="el-GR" dirty="0">
                <a:solidFill>
                  <a:schemeClr val="tx1"/>
                </a:solidFill>
              </a:rPr>
              <a:t>Διάγνωση: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Κλινική Εξέταση  +  Αιματολογικές – ουρολογικές εξετάσεις + ακτινογραφία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Θεραπεία: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Ανάλογα τη σοβαρότητα της νόσου, χορηγείται ενδομυϊκά, ενδοφλέβια ή από το  στόμα (per </a:t>
            </a:r>
            <a:r>
              <a:rPr lang="el-GR" dirty="0" err="1">
                <a:solidFill>
                  <a:schemeClr val="tx1"/>
                </a:solidFill>
              </a:rPr>
              <a:t>os</a:t>
            </a:r>
            <a:r>
              <a:rPr lang="el-GR" dirty="0">
                <a:solidFill>
                  <a:schemeClr val="tx1"/>
                </a:solidFill>
              </a:rPr>
              <a:t>) βιταμίνη D και ασβέστιο. Για την αποκατάσταση των αναστρέψιμων οστικών παραμορφώσεων ενδέχεται να χρειαστεί η περίδεση των οστών ή ακόμη και χειρουργική επέμβαση.</a:t>
            </a:r>
          </a:p>
        </p:txBody>
      </p:sp>
    </p:spTree>
    <p:extLst>
      <p:ext uri="{BB962C8B-B14F-4D97-AF65-F5344CB8AC3E}">
        <p14:creationId xmlns:p14="http://schemas.microsoft.com/office/powerpoint/2010/main" val="1479529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E24E6F-A09B-403C-815A-C2842CFC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Μεταβολικές παθήσεις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F28A55-CA73-4475-97F7-AB39C5CBE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Ραχίτιδα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Η βιταμίνη D αποτελεί μία λιποδιαλυτή βιταμίνη που συμμετέχει κυρίως στην απορρόφηση και στο μεταβολισμό ασβεστίου και φωσφόρου, στην ανάπτυξη οστών και δοντιών καθώς και στη λειτουργία του ανοσοποιητικού.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l-GR" dirty="0">
                <a:solidFill>
                  <a:schemeClr val="tx1"/>
                </a:solidFill>
                <a:latin typeface="Trebuchet MS" panose="020B0603020202020204"/>
              </a:rPr>
              <a:t>Κ</a:t>
            </a:r>
            <a:r>
              <a:rPr kumimoji="0" lang="el-GR" sz="180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ύρια</a:t>
            </a:r>
            <a:r>
              <a:rPr kumimoji="0" lang="el-GR" sz="18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πηγή βιταμίνης D αποτελεί η φωτοσύνθεσή της στο δέρμα με την επίδραση ηλιακής ακτινοβολίας. Επαρκής έκθεση των βρεφών/παιδιών στον ήλιο σε εβδομαδιαία βάση, με χρήση μέτριας προστασίας αντιηλιακού, προλαμβάνει την εμφάνιση ραχίτιδας.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Συνοδευτική πρόσληψη βιταμίνης μπορεί να γίνει και μέσω της διατροφής όπως λιπαρά ψάρια, έλαια, γάλα καθώς και εμπλουτισμένα τρόφιμα.</a:t>
            </a:r>
          </a:p>
        </p:txBody>
      </p:sp>
    </p:spTree>
    <p:extLst>
      <p:ext uri="{BB962C8B-B14F-4D97-AF65-F5344CB8AC3E}">
        <p14:creationId xmlns:p14="http://schemas.microsoft.com/office/powerpoint/2010/main" val="112610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BE308C-692D-41C5-84BF-36D0BE70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730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Φλεγμονώδεις παθήσεις οστών και αρθρώσεων (μη μικροβιακές)</a:t>
            </a:r>
            <a:b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641799-9F37-415E-B245-899C8E02B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Οι κυριότερες μη μικροβιακές φλεγμονώδεις παθήσεις των αρθρώσεων είναι: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>
                <a:solidFill>
                  <a:srgbClr val="C00000"/>
                </a:solidFill>
              </a:rPr>
              <a:t>Ρευματοειδής Αρθρίτιδα</a:t>
            </a:r>
            <a:r>
              <a:rPr lang="el-GR" dirty="0">
                <a:solidFill>
                  <a:schemeClr val="tx1"/>
                </a:solidFill>
              </a:rPr>
              <a:t>: Χρόνια φλεγμονώδης πάθηση του αρθρικού υμένα. Προσβάλλονται συμμετρικά μικρές αρθρώσεις ποδιών και χεριών κυρίως αλλά μπορεί να συμμετέχουν και άλλες αρθρώσεις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l-GR" dirty="0" err="1">
                <a:solidFill>
                  <a:schemeClr val="tx1"/>
                </a:solidFill>
              </a:rPr>
              <a:t>αυτοάνοση</a:t>
            </a:r>
            <a:r>
              <a:rPr lang="el-GR" dirty="0">
                <a:solidFill>
                  <a:schemeClr val="tx1"/>
                </a:solidFill>
              </a:rPr>
              <a:t> πάθηση)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 err="1">
                <a:solidFill>
                  <a:srgbClr val="C00000"/>
                </a:solidFill>
              </a:rPr>
              <a:t>Αγκυλωτική</a:t>
            </a:r>
            <a:r>
              <a:rPr lang="el-GR" b="1" u="sng" dirty="0">
                <a:solidFill>
                  <a:srgbClr val="C00000"/>
                </a:solidFill>
              </a:rPr>
              <a:t> Σπονδυλαρθρίτιδα</a:t>
            </a:r>
            <a:r>
              <a:rPr lang="el-GR" dirty="0">
                <a:solidFill>
                  <a:schemeClr val="tx1"/>
                </a:solidFill>
              </a:rPr>
              <a:t>: Χρόνια προοδευτική φλεγμονώδης πάθηση των αρθρώσεων της σπονδυλικής στήλης. Προκαλείται οστεοποίηση των παρασπονδυλικών συνδέσμων και αγκύλωση της Σ.Σ.</a:t>
            </a:r>
          </a:p>
          <a:p>
            <a:pPr marL="0" indent="0">
              <a:buNone/>
            </a:pPr>
            <a:endParaRPr lang="el-GR" b="1" u="sng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5D4A9E-15D1-4732-B3F9-67D54726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Φλεγμονώδεις παθήσεις οστών και αρθρώσεων (μη μικροβιακές)</a:t>
            </a:r>
            <a:b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lang="el-GR" sz="2000" dirty="0"/>
          </a:p>
        </p:txBody>
      </p:sp>
      <p:pic>
        <p:nvPicPr>
          <p:cNvPr id="1026" name="Picture 2" descr="Σε τι διαφέρει η ρευματοειδής αρθρίτιδα από την οστεοαρθρίτιδα;">
            <a:extLst>
              <a:ext uri="{FF2B5EF4-FFF2-40B4-BE49-F238E27FC236}">
                <a16:creationId xmlns:a16="http://schemas.microsoft.com/office/drawing/2014/main" id="{B13D93DD-C58B-421E-985C-CE7FBA0A70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1" y="2982624"/>
            <a:ext cx="3956317" cy="258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Ρευματοειδής αρθρίτιδα | Νοσοκομείο ΥΓΕΙΑ">
            <a:extLst>
              <a:ext uri="{FF2B5EF4-FFF2-40B4-BE49-F238E27FC236}">
                <a16:creationId xmlns:a16="http://schemas.microsoft.com/office/drawing/2014/main" id="{3F94856C-801E-4BF6-8749-FD175A86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8" y="2359152"/>
            <a:ext cx="4443983" cy="388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2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592F3E-C975-4F47-BBA8-02B3FA68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Εκφυλιστικές παθήσεις των οστών</a:t>
            </a:r>
            <a:endParaRPr lang="el-GR" sz="2000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3BB217-DB7C-4421-814E-355EEEBB2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C00000"/>
                </a:solidFill>
              </a:rPr>
              <a:t>Οστεοαρθρίτιδα</a:t>
            </a:r>
          </a:p>
          <a:p>
            <a:r>
              <a:rPr lang="el-GR" u="sng" dirty="0">
                <a:solidFill>
                  <a:schemeClr val="tx1"/>
                </a:solidFill>
              </a:rPr>
              <a:t>Αίτια:</a:t>
            </a:r>
            <a:r>
              <a:rPr lang="el-GR" dirty="0">
                <a:solidFill>
                  <a:schemeClr val="tx1"/>
                </a:solidFill>
              </a:rPr>
              <a:t> Ιδιοσυγκρασιακοί και κληρονομικοί παράγοντες, υπερβολική φόρτιση ενός φυσιολογικού χόνδρου.</a:t>
            </a:r>
          </a:p>
          <a:p>
            <a:r>
              <a:rPr lang="el-GR" u="sng" dirty="0">
                <a:solidFill>
                  <a:schemeClr val="tx1"/>
                </a:solidFill>
              </a:rPr>
              <a:t>Κλινική εικόνα</a:t>
            </a:r>
            <a:r>
              <a:rPr lang="el-GR" dirty="0">
                <a:solidFill>
                  <a:schemeClr val="tx1"/>
                </a:solidFill>
              </a:rPr>
              <a:t>:  Πόνος αρχικά ύστερα από κόπωση, στη συνέχεια ύστερα από μικρής ή μεγάλης διάρκειας ακινησία και τελικά συνεχής. Μπορεί να υπάρχουν και περίοδοι χωρίς πόνο. Δυσκαμψία της άρθρωσης, παραμόρφωση, χαρακτηριστικοί όζοι.</a:t>
            </a:r>
          </a:p>
          <a:p>
            <a:r>
              <a:rPr lang="el-GR" u="sng" dirty="0">
                <a:solidFill>
                  <a:schemeClr val="tx1"/>
                </a:solidFill>
              </a:rPr>
              <a:t>Θεραπεία</a:t>
            </a:r>
            <a:r>
              <a:rPr lang="el-GR" dirty="0">
                <a:solidFill>
                  <a:schemeClr val="tx1"/>
                </a:solidFill>
              </a:rPr>
              <a:t>: Συντηρητική φαρμακοθεραπεία (αντιφλεγμονώδη, κορτιζόνη) και φυσικοθεραπεία – ανάπαυση. Χειρουργική (</a:t>
            </a:r>
            <a:r>
              <a:rPr lang="el-GR" dirty="0" err="1">
                <a:solidFill>
                  <a:schemeClr val="tx1"/>
                </a:solidFill>
              </a:rPr>
              <a:t>αρθροπλαστικές</a:t>
            </a:r>
            <a:r>
              <a:rPr lang="el-GR" dirty="0">
                <a:solidFill>
                  <a:schemeClr val="tx1"/>
                </a:solidFill>
              </a:rPr>
              <a:t>)</a:t>
            </a:r>
            <a:endParaRPr lang="el-G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018F6C-80BC-4071-83C8-3EA05A4D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Εκφυλιστικές παθήσεις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2050" name="Picture 2" descr="Οστεοαρθρίτιδα - Βικιπαίδεια">
            <a:extLst>
              <a:ext uri="{FF2B5EF4-FFF2-40B4-BE49-F238E27FC236}">
                <a16:creationId xmlns:a16="http://schemas.microsoft.com/office/drawing/2014/main" id="{1A39FE0F-E095-4657-A902-436DFB0993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38" y="3081265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Αρθρίτιδες: Οστεοαρθρίτιδα, ρευματοειδής αρθρίτιδα, ουρική αρθρίτιδα ή  ποδάγρα - AgrinioPress">
            <a:extLst>
              <a:ext uri="{FF2B5EF4-FFF2-40B4-BE49-F238E27FC236}">
                <a16:creationId xmlns:a16="http://schemas.microsoft.com/office/drawing/2014/main" id="{39157ABE-E610-45DB-A2A1-005CF946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7" y="2715491"/>
            <a:ext cx="3639128" cy="304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8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4A06DD-A486-4A66-985F-52E4C4CA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Εκφυλιστικές παθήσεις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3074" name="Picture 2" descr="Οστεοαρθρίτιδα γόνατος, Αρθρίτιδα του γόνατος, Αρθριτικές αλλοιώσεις στο  γόνατο - Μάριος Σαλμάς Χειρουργός Ορθοπαιδικός">
            <a:extLst>
              <a:ext uri="{FF2B5EF4-FFF2-40B4-BE49-F238E27FC236}">
                <a16:creationId xmlns:a16="http://schemas.microsoft.com/office/drawing/2014/main" id="{7E5431AA-CD2D-46EC-9E8D-0439DD7CBA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826641"/>
            <a:ext cx="3657600" cy="27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Φυσικοθεραπεία στην οστεοαρθρίτιδα γόνατος (Knee osteoarthritis) - DrPhysio">
            <a:extLst>
              <a:ext uri="{FF2B5EF4-FFF2-40B4-BE49-F238E27FC236}">
                <a16:creationId xmlns:a16="http://schemas.microsoft.com/office/drawing/2014/main" id="{BEECA011-3919-43DC-AC90-18179019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18" y="2761673"/>
            <a:ext cx="4415827" cy="32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5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6F51AD-4BF2-4201-A579-FABEFA74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lang="el-GR" sz="2000" dirty="0">
                <a:solidFill>
                  <a:srgbClr val="00B0F0"/>
                </a:solidFill>
                <a:latin typeface="Trebuchet MS" panose="020B0603020202020204"/>
              </a:rPr>
              <a:t>Παραλυτικές παραμορφώσεις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36405C-44C6-49F8-B408-30DACB1C1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Περιλαμβάνουν παθήσεις του νευρικού συστήματος που έχουν χαρακτηριστικό την παράλυση των μυών. </a:t>
            </a:r>
          </a:p>
          <a:p>
            <a:r>
              <a:rPr lang="el-GR" dirty="0">
                <a:solidFill>
                  <a:schemeClr val="tx1"/>
                </a:solidFill>
              </a:rPr>
              <a:t>Προκαλείται παραμόρφωση, αστάθεια, βράχυνση του σκέλους επειδή απουσιάζουν τα φυσιολογικά ερεθίσματα των μυών πάνω στα οστά.</a:t>
            </a:r>
            <a:endParaRPr lang="el-GR" u="sng" dirty="0">
              <a:solidFill>
                <a:schemeClr val="tx1"/>
              </a:solidFill>
            </a:endParaRPr>
          </a:p>
          <a:p>
            <a:r>
              <a:rPr lang="el-GR" u="sng" dirty="0">
                <a:solidFill>
                  <a:srgbClr val="FF0000"/>
                </a:solidFill>
              </a:rPr>
              <a:t>Εγκεφαλική Παράλυση</a:t>
            </a:r>
            <a:r>
              <a:rPr lang="el-GR" dirty="0">
                <a:solidFill>
                  <a:schemeClr val="tx1"/>
                </a:solidFill>
              </a:rPr>
              <a:t>: (</a:t>
            </a:r>
            <a:r>
              <a:rPr lang="el-GR" dirty="0" err="1">
                <a:solidFill>
                  <a:schemeClr val="tx1"/>
                </a:solidFill>
              </a:rPr>
              <a:t>ανοξία</a:t>
            </a:r>
            <a:r>
              <a:rPr lang="el-GR" dirty="0">
                <a:solidFill>
                  <a:schemeClr val="tx1"/>
                </a:solidFill>
              </a:rPr>
              <a:t> και βλάβη κατά τη διάρκεια του τοκετού, βαρύς νεογνικός ίκτερος, παθήσεις της μητέρας στην εγκυμοσύνη ή του παιδιού στους πρώτους μήνες (εγκεφαλίτιδα). </a:t>
            </a:r>
          </a:p>
          <a:p>
            <a:r>
              <a:rPr lang="el-GR" u="sng" dirty="0">
                <a:solidFill>
                  <a:srgbClr val="FF0000"/>
                </a:solidFill>
              </a:rPr>
              <a:t>Μαιευτική παράλυση</a:t>
            </a:r>
            <a:r>
              <a:rPr lang="el-GR" dirty="0">
                <a:solidFill>
                  <a:schemeClr val="tx1"/>
                </a:solidFill>
              </a:rPr>
              <a:t>: Βλάβη του </a:t>
            </a:r>
            <a:r>
              <a:rPr lang="el-GR" dirty="0" err="1">
                <a:solidFill>
                  <a:schemeClr val="tx1"/>
                </a:solidFill>
              </a:rPr>
              <a:t>βραχιονίου</a:t>
            </a:r>
            <a:r>
              <a:rPr lang="el-GR" dirty="0">
                <a:solidFill>
                  <a:schemeClr val="tx1"/>
                </a:solidFill>
              </a:rPr>
              <a:t> πλέγματος κατά τη διάρκεια του τοκετού.</a:t>
            </a:r>
            <a:endParaRPr lang="el-GR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6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EA6E0D-B550-48A4-B4BF-85E6DD81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Παραλυτικές παραμορφώσεις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4098" name="Picture 2" descr="Μαιευτική Παράλυση – Mediphysio">
            <a:extLst>
              <a:ext uri="{FF2B5EF4-FFF2-40B4-BE49-F238E27FC236}">
                <a16:creationId xmlns:a16="http://schemas.microsoft.com/office/drawing/2014/main" id="{37AC6411-DB47-4C70-89A6-7E110D535A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38" y="2992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ακώσεις Βραχιονίου Πλέγματος και Περιφερικών Νεύρων">
            <a:extLst>
              <a:ext uri="{FF2B5EF4-FFF2-40B4-BE49-F238E27FC236}">
                <a16:creationId xmlns:a16="http://schemas.microsoft.com/office/drawing/2014/main" id="{C57E05EA-EF61-41C4-B3C4-C522B6D4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42" y="2992798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Μαιευτική Παράλυση - Hand Surgery">
            <a:extLst>
              <a:ext uri="{FF2B5EF4-FFF2-40B4-BE49-F238E27FC236}">
                <a16:creationId xmlns:a16="http://schemas.microsoft.com/office/drawing/2014/main" id="{BE19DADA-A84E-4B92-81CF-D9924476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46" y="2890981"/>
            <a:ext cx="2241839" cy="27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4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EA6E0D-B550-48A4-B4BF-85E6DD81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ΠΑΘΗΣΕΙΣ ΤΩΝ ΟΣΤΩΝ</a:t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Παραλυτικές παραμορφώσεις των οστών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71B35CC-7EED-75B7-1130-4D6BFF6B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78" y="2601282"/>
            <a:ext cx="5804799" cy="294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28851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</TotalTime>
  <Words>798</Words>
  <Application>Microsoft Office PowerPoint</Application>
  <PresentationFormat>Ευρεία οθόνη</PresentationFormat>
  <Paragraphs>78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Wingdings</vt:lpstr>
      <vt:lpstr>Wingdings 3</vt:lpstr>
      <vt:lpstr>Όψη</vt:lpstr>
      <vt:lpstr>ΟΡΘΟΠΕΔΙΚΗ  ΠΑΘΗΣΕΙΣ ΤΩΝ ΟΣΤΩΝ ΚΑΙ ΑΡΘΡΩΣΕΩΝ (2)</vt:lpstr>
      <vt:lpstr>ΠΑΘΗΣΕΙΣ ΤΩΝ ΟΣΤΩΝ Φλεγμονώδεις παθήσεις οστών και αρθρώσεων (μη μικροβιακές) </vt:lpstr>
      <vt:lpstr>ΠΑΘΗΣΕΙΣ ΤΩΝ ΟΣΤΩΝ Φλεγμονώδεις παθήσεις οστών και αρθρώσεων (μη μικροβιακές) </vt:lpstr>
      <vt:lpstr>ΠΑΘΗΣΕΙΣ ΤΩΝ ΟΣΤΩΝ Εκφυλιστικές παθήσεις των οστών</vt:lpstr>
      <vt:lpstr>ΠΑΘΗΣΕΙΣ ΤΩΝ ΟΣΤΩΝ Εκφυλιστικές παθήσεις των οστών</vt:lpstr>
      <vt:lpstr>ΠΑΘΗΣΕΙΣ ΤΩΝ ΟΣΤΩΝ Εκφυλιστικές παθήσεις των οστών</vt:lpstr>
      <vt:lpstr>ΠΑΘΗΣΕΙΣ ΤΩΝ ΟΣΤΩΝ Παραλυτικές παραμορφώσεις των οστών</vt:lpstr>
      <vt:lpstr>ΠΑΘΗΣΕΙΣ ΤΩΝ ΟΣΤΩΝ Παραλυτικές παραμορφώσεις των οστών</vt:lpstr>
      <vt:lpstr>ΠΑΘΗΣΕΙΣ ΤΩΝ ΟΣΤΩΝ Παραλυτικές παραμορφώσεις των οστών</vt:lpstr>
      <vt:lpstr>ΠΑΘΗΣΕΙΣ ΤΩΝ ΟΣΤΩΝ Μεταβολικές παθήσεις των οστών</vt:lpstr>
      <vt:lpstr>ΠΑΘΗΣΕΙΣ ΤΩΝ ΟΣΤΩΝ Μεταβολικές παθήσεις των οστών</vt:lpstr>
      <vt:lpstr>ΠΑΘΗΣΕΙΣ ΤΩΝ ΟΣΤΩΝ Μεταβολικές παθήσεις των οστών</vt:lpstr>
      <vt:lpstr>ΠΑΘΗΣΕΙΣ ΤΩΝ ΟΣΤΩΝ Μεταβολικές παθήσεις των οστών</vt:lpstr>
      <vt:lpstr>ΠΑΘΗΣΕΙΣ ΤΩΝ ΟΣΤΩΝ Μεταβολικές παθήσεις των οστών</vt:lpstr>
      <vt:lpstr>ΠΑΘΗΣΕΙΣ ΤΩΝ ΟΣΤΩΝ Μεταβολικές παθήσεις των οστών</vt:lpstr>
      <vt:lpstr>ΠΑΘΗΣΕΙΣ ΤΩΝ ΟΣΤΩΝ Μεταβολικές παθήσεις των οστών</vt:lpstr>
      <vt:lpstr>ΠΑΘΗΣΕΙΣ ΤΩΝ ΟΣΤΩΝ Μεταβολικές παθήσεις των οστών</vt:lpstr>
      <vt:lpstr>ΠΑΘΗΣΕΙΣ ΤΩΝ ΟΣΤΩΝ Μεταβολικές παθήσεις των οστών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ΟΡΘΟΠΕΔΙΚΗ (Δ΄ΕΞΑΜΗΝΟ) ΠΑΘΗΣΕΙΣ ΤΩΝ ΟΣΤΩΝ (2)</dc:title>
  <dc:creator>DINA ASPROMOURGOU</dc:creator>
  <cp:lastModifiedBy>DINA ASPROMOURGOU</cp:lastModifiedBy>
  <cp:revision>5</cp:revision>
  <dcterms:created xsi:type="dcterms:W3CDTF">2022-03-29T19:02:55Z</dcterms:created>
  <dcterms:modified xsi:type="dcterms:W3CDTF">2024-04-03T02:53:51Z</dcterms:modified>
</cp:coreProperties>
</file>