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17"/>
  </p:notesMasterIdLst>
  <p:handoutMasterIdLst>
    <p:handoutMasterId r:id="rId18"/>
  </p:handoutMasterIdLst>
  <p:sldIdLst>
    <p:sldId id="266" r:id="rId2"/>
    <p:sldId id="260" r:id="rId3"/>
    <p:sldId id="259" r:id="rId4"/>
    <p:sldId id="269" r:id="rId5"/>
    <p:sldId id="270" r:id="rId6"/>
    <p:sldId id="272" r:id="rId7"/>
    <p:sldId id="273" r:id="rId8"/>
    <p:sldId id="274" r:id="rId9"/>
    <p:sldId id="275" r:id="rId10"/>
    <p:sldId id="276" r:id="rId11"/>
    <p:sldId id="277" r:id="rId12"/>
    <p:sldId id="278" r:id="rId13"/>
    <p:sldId id="279" r:id="rId14"/>
    <p:sldId id="280" r:id="rId15"/>
    <p:sldId id="281" r:id="rId16"/>
  </p:sldIdLst>
  <p:sldSz cx="9144000" cy="6858000" type="screen4x3"/>
  <p:notesSz cx="7104063" cy="10234613"/>
  <p:custDataLst>
    <p:tags r:id="rId19"/>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A82"/>
    <a:srgbClr val="820000"/>
    <a:srgbClr val="6B0901"/>
    <a:srgbClr val="333399"/>
    <a:srgbClr val="4545C3"/>
    <a:srgbClr val="C00000"/>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016" autoAdjust="0"/>
    <p:restoredTop sz="94660"/>
  </p:normalViewPr>
  <p:slideViewPr>
    <p:cSldViewPr>
      <p:cViewPr varScale="1">
        <p:scale>
          <a:sx n="101" d="100"/>
          <a:sy n="101" d="100"/>
        </p:scale>
        <p:origin x="-96" y="-1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8/1/2025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xmlns=""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8/1/2025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xmlns=""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xmlns=""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xmlns="" val="41236224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xmlns=""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xmlns=""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xmlns=""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xmlns=""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xmlns=""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xmlns=""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εικόνα</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xmlns=""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xmlns=""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xmlns=""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004A82"/>
                </a:solidFill>
              </a:rPr>
              <a:t>Τραχειοστομία – ορισμός</a:t>
            </a:r>
          </a:p>
        </p:txBody>
      </p:sp>
      <p:sp>
        <p:nvSpPr>
          <p:cNvPr id="3" name="Θέση περιεχομένου 2"/>
          <p:cNvSpPr>
            <a:spLocks noGrp="1"/>
          </p:cNvSpPr>
          <p:nvPr>
            <p:ph idx="1"/>
          </p:nvPr>
        </p:nvSpPr>
        <p:spPr/>
        <p:txBody>
          <a:bodyPr/>
          <a:lstStyle/>
          <a:p>
            <a:pPr>
              <a:spcBef>
                <a:spcPts val="3000"/>
              </a:spcBef>
            </a:pPr>
            <a:r>
              <a:rPr lang="el-GR" sz="2400" dirty="0"/>
              <a:t>Τραχειοτομή είναι η </a:t>
            </a:r>
            <a:r>
              <a:rPr lang="el-GR" sz="2400" b="1" dirty="0">
                <a:solidFill>
                  <a:srgbClr val="820000"/>
                </a:solidFill>
              </a:rPr>
              <a:t>χειρουργική</a:t>
            </a:r>
            <a:r>
              <a:rPr lang="el-GR" sz="2400" dirty="0"/>
              <a:t> ή </a:t>
            </a:r>
            <a:r>
              <a:rPr lang="el-GR" sz="2400" b="1" dirty="0">
                <a:solidFill>
                  <a:srgbClr val="820000"/>
                </a:solidFill>
              </a:rPr>
              <a:t>διαδερμική </a:t>
            </a:r>
            <a:r>
              <a:rPr lang="el-GR" sz="2400" dirty="0"/>
              <a:t>τομή της τραχείας για να δημιουργηθεί αεραγωγός.</a:t>
            </a:r>
          </a:p>
          <a:p>
            <a:pPr>
              <a:spcBef>
                <a:spcPts val="3000"/>
              </a:spcBef>
            </a:pPr>
            <a:r>
              <a:rPr lang="el-GR" sz="2400" dirty="0"/>
              <a:t>Τραχειοστομία είναι η τραχειακή στομία ή η οπή ως αποτέλεσμα της </a:t>
            </a:r>
            <a:r>
              <a:rPr lang="el-GR" sz="2400" dirty="0" smtClean="0"/>
              <a:t>τραχειοτομής</a:t>
            </a:r>
            <a:r>
              <a:rPr lang="en-US" sz="2400" dirty="0" smtClean="0"/>
              <a:t>.</a:t>
            </a:r>
            <a:endParaRPr lang="el-GR" sz="2400" dirty="0"/>
          </a:p>
          <a:p>
            <a:pPr>
              <a:spcBef>
                <a:spcPts val="3000"/>
              </a:spcBef>
            </a:pPr>
            <a:r>
              <a:rPr lang="el-GR" sz="2400" dirty="0"/>
              <a:t>Χειρουργική ή διαδερμική – </a:t>
            </a:r>
            <a:r>
              <a:rPr lang="el-GR" sz="2400" dirty="0" smtClean="0"/>
              <a:t>Διαφορές</a:t>
            </a:r>
            <a:r>
              <a:rPr lang="en-US" sz="2400" dirty="0" smtClean="0"/>
              <a:t>.</a:t>
            </a:r>
            <a:endParaRPr lang="el-GR" sz="2400" dirty="0"/>
          </a:p>
          <a:p>
            <a:pPr>
              <a:spcBef>
                <a:spcPts val="3000"/>
              </a:spcBef>
            </a:pPr>
            <a:r>
              <a:rPr lang="el-GR" sz="2400" dirty="0"/>
              <a:t>Προσωρινή ή </a:t>
            </a:r>
            <a:r>
              <a:rPr lang="el-GR" sz="2400" dirty="0" smtClean="0"/>
              <a:t>μόνιμη</a:t>
            </a:r>
            <a:r>
              <a:rPr lang="en-US" sz="2400" dirty="0" smtClean="0"/>
              <a:t>.</a:t>
            </a:r>
            <a:endParaRPr lang="el-GR" sz="2400"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0</a:t>
            </a:fld>
            <a:endParaRPr lang="el-GR" dirty="0"/>
          </a:p>
        </p:txBody>
      </p:sp>
    </p:spTree>
    <p:extLst>
      <p:ext uri="{BB962C8B-B14F-4D97-AF65-F5344CB8AC3E}">
        <p14:creationId xmlns:p14="http://schemas.microsoft.com/office/powerpoint/2010/main" xmlns="" val="606746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6632"/>
            <a:ext cx="9144000" cy="908720"/>
          </a:xfrm>
        </p:spPr>
        <p:txBody>
          <a:bodyPr>
            <a:noAutofit/>
          </a:bodyPr>
          <a:lstStyle/>
          <a:p>
            <a:r>
              <a:rPr lang="el-GR" dirty="0">
                <a:solidFill>
                  <a:srgbClr val="004A82"/>
                </a:solidFill>
              </a:rPr>
              <a:t>Βέλτιστη πρακτική για φροντίδα </a:t>
            </a:r>
            <a:r>
              <a:rPr lang="el-GR" dirty="0" smtClean="0">
                <a:solidFill>
                  <a:srgbClr val="004A82"/>
                </a:solidFill>
              </a:rPr>
              <a:t>τραχειοστομίας </a:t>
            </a:r>
            <a:r>
              <a:rPr lang="el-GR" sz="3200" b="0" dirty="0" smtClean="0">
                <a:solidFill>
                  <a:srgbClr val="004A82"/>
                </a:solidFill>
              </a:rPr>
              <a:t>(2 από 3)</a:t>
            </a:r>
            <a:endParaRPr lang="el-GR" sz="3200" b="0" dirty="0">
              <a:solidFill>
                <a:srgbClr val="004A82"/>
              </a:solidFill>
            </a:endParaRPr>
          </a:p>
        </p:txBody>
      </p:sp>
      <p:sp>
        <p:nvSpPr>
          <p:cNvPr id="5" name="Θέση περιεχομένου 4"/>
          <p:cNvSpPr>
            <a:spLocks noGrp="1"/>
          </p:cNvSpPr>
          <p:nvPr>
            <p:ph idx="1"/>
          </p:nvPr>
        </p:nvSpPr>
        <p:spPr/>
        <p:txBody>
          <a:bodyPr>
            <a:normAutofit/>
          </a:bodyPr>
          <a:lstStyle/>
          <a:p>
            <a:pPr marL="514350" indent="-514350">
              <a:spcBef>
                <a:spcPts val="1200"/>
              </a:spcBef>
              <a:buFont typeface="+mj-lt"/>
              <a:buAutoNum type="arabicPeriod" startAt="7"/>
            </a:pPr>
            <a:r>
              <a:rPr lang="el-GR" sz="2400" dirty="0" smtClean="0"/>
              <a:t>Καθαρισμός της περιοχής της στομίας και μετά της πρόσοψης της τραχειοστομίας με αραιωμένο υπεροξείδιο του υδρογόνου και με αποστειρωμένο ορό. Διασφάλιση ότι κανένα από τα διαλύματα δεν εισέρχεται στην τραχειοστομία.</a:t>
            </a:r>
          </a:p>
          <a:p>
            <a:pPr marL="514350" indent="-514350">
              <a:spcBef>
                <a:spcPts val="1200"/>
              </a:spcBef>
              <a:buFont typeface="+mj-lt"/>
              <a:buAutoNum type="arabicPeriod" startAt="7"/>
            </a:pPr>
            <a:r>
              <a:rPr lang="el-GR" sz="2400" dirty="0" smtClean="0"/>
              <a:t>Αλλαγή των τραχειοστομικών ταινιών αν είναι βρεγμένες. Στερέωση νέων ταινιών πριν την απομάκρυνση των βρεγμένων για αποφυγή τυχαίας αποσωλήνωσης. Αν χρειάζεται κόμπος, επιδένετε με απλό φιόγκο για άμεση αφαίρεση που είναι ορατός στα πλάγια του λαιμού. Ένα ή δύο δάκτυλα θα πρέπει να χωρούν μεταξύ της ταινίας και του λαιμού. </a:t>
            </a:r>
            <a:endParaRPr lang="el-GR" sz="24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9</a:t>
            </a:fld>
            <a:endParaRPr lang="el-GR" dirty="0"/>
          </a:p>
        </p:txBody>
      </p:sp>
    </p:spTree>
    <p:extLst>
      <p:ext uri="{BB962C8B-B14F-4D97-AF65-F5344CB8AC3E}">
        <p14:creationId xmlns:p14="http://schemas.microsoft.com/office/powerpoint/2010/main" xmlns="" val="3598336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6632"/>
            <a:ext cx="9144000" cy="908720"/>
          </a:xfrm>
        </p:spPr>
        <p:txBody>
          <a:bodyPr>
            <a:noAutofit/>
          </a:bodyPr>
          <a:lstStyle/>
          <a:p>
            <a:r>
              <a:rPr lang="el-GR" dirty="0">
                <a:solidFill>
                  <a:srgbClr val="004A82"/>
                </a:solidFill>
              </a:rPr>
              <a:t>Βέλτιστη πρακτική για φροντίδα </a:t>
            </a:r>
            <a:r>
              <a:rPr lang="el-GR" dirty="0" smtClean="0">
                <a:solidFill>
                  <a:srgbClr val="004A82"/>
                </a:solidFill>
              </a:rPr>
              <a:t>τραχειοστομίας </a:t>
            </a:r>
            <a:r>
              <a:rPr lang="el-GR" sz="3200" b="0" dirty="0" smtClean="0">
                <a:solidFill>
                  <a:srgbClr val="004A82"/>
                </a:solidFill>
              </a:rPr>
              <a:t>(3 από 3)</a:t>
            </a:r>
            <a:endParaRPr lang="el-GR" sz="3200" b="0" dirty="0">
              <a:solidFill>
                <a:srgbClr val="004A82"/>
              </a:solidFill>
            </a:endParaRPr>
          </a:p>
        </p:txBody>
      </p:sp>
      <p:sp>
        <p:nvSpPr>
          <p:cNvPr id="3" name="Θέση περιεχομένου 2"/>
          <p:cNvSpPr>
            <a:spLocks noGrp="1"/>
          </p:cNvSpPr>
          <p:nvPr>
            <p:ph idx="1"/>
          </p:nvPr>
        </p:nvSpPr>
        <p:spPr>
          <a:xfrm>
            <a:off x="457200" y="1412776"/>
            <a:ext cx="8229600" cy="2376264"/>
          </a:xfrm>
        </p:spPr>
        <p:txBody>
          <a:bodyPr>
            <a:normAutofit/>
          </a:bodyPr>
          <a:lstStyle/>
          <a:p>
            <a:pPr marL="457200" indent="-457200">
              <a:buFont typeface="+mj-lt"/>
              <a:buAutoNum type="arabicPeriod" startAt="9"/>
            </a:pPr>
            <a:r>
              <a:rPr lang="el-GR" sz="2400" b="1" dirty="0" smtClean="0">
                <a:solidFill>
                  <a:srgbClr val="820000"/>
                </a:solidFill>
              </a:rPr>
              <a:t>Καταγραφή του τύπου και της ποσότητας των εκκρίσεων και της γενικής κατάστασης της στομίας και του δέρματος γύρω από αυτήν. Καταγραφή της αντίδρασης του ασθενούς στη διαδικασία και σε οποιαδήποτε εκπαίδευση έγινε σ αυτόν.</a:t>
            </a:r>
            <a:endParaRPr lang="el-GR" sz="2400" b="1" dirty="0">
              <a:solidFill>
                <a:srgbClr val="820000"/>
              </a:solidFill>
            </a:endParaRP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10</a:t>
            </a:fld>
            <a:endParaRPr lang="el-GR" dirty="0"/>
          </a:p>
        </p:txBody>
      </p:sp>
    </p:spTree>
    <p:extLst>
      <p:ext uri="{BB962C8B-B14F-4D97-AF65-F5344CB8AC3E}">
        <p14:creationId xmlns:p14="http://schemas.microsoft.com/office/powerpoint/2010/main" xmlns="" val="3148424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400" dirty="0" smtClean="0">
                <a:solidFill>
                  <a:srgbClr val="004A82"/>
                </a:solidFill>
              </a:rPr>
              <a:t>Επικεντρωμένη αξιολόγηση </a:t>
            </a:r>
            <a:r>
              <a:rPr lang="el-GR" sz="4400" dirty="0">
                <a:solidFill>
                  <a:srgbClr val="004A82"/>
                </a:solidFill>
              </a:rPr>
              <a:t>α</a:t>
            </a:r>
            <a:r>
              <a:rPr lang="el-GR" sz="4400" dirty="0" smtClean="0">
                <a:solidFill>
                  <a:srgbClr val="004A82"/>
                </a:solidFill>
              </a:rPr>
              <a:t>σθενούς με τραχειοστομία </a:t>
            </a:r>
            <a:r>
              <a:rPr lang="el-GR" sz="3600" b="0" dirty="0" smtClean="0">
                <a:solidFill>
                  <a:srgbClr val="004A82"/>
                </a:solidFill>
              </a:rPr>
              <a:t>(1 από 3)</a:t>
            </a:r>
            <a:endParaRPr lang="el-GR" sz="3600" b="0" dirty="0">
              <a:solidFill>
                <a:srgbClr val="004A82"/>
              </a:solidFill>
            </a:endParaRPr>
          </a:p>
        </p:txBody>
      </p:sp>
      <p:sp>
        <p:nvSpPr>
          <p:cNvPr id="3" name="Θέση περιεχομένου 2"/>
          <p:cNvSpPr>
            <a:spLocks noGrp="1"/>
          </p:cNvSpPr>
          <p:nvPr>
            <p:ph idx="1"/>
          </p:nvPr>
        </p:nvSpPr>
        <p:spPr/>
        <p:txBody>
          <a:bodyPr>
            <a:normAutofit/>
          </a:bodyPr>
          <a:lstStyle/>
          <a:p>
            <a:pPr marL="0" indent="0">
              <a:buNone/>
            </a:pPr>
            <a:r>
              <a:rPr lang="el-GR" sz="2400" dirty="0" smtClean="0"/>
              <a:t>Παρατήρηση της ποιότητας, του τύπου και του ρυθμού αναπνοής</a:t>
            </a:r>
            <a:r>
              <a:rPr lang="en-US" sz="2400" dirty="0" smtClean="0"/>
              <a:t>: </a:t>
            </a:r>
            <a:endParaRPr lang="el-GR" sz="2400" dirty="0" smtClean="0"/>
          </a:p>
          <a:p>
            <a:pPr>
              <a:buFont typeface="Wingdings" panose="05000000000000000000" pitchFamily="2" charset="2"/>
              <a:buChar char="Ø"/>
            </a:pPr>
            <a:r>
              <a:rPr lang="el-GR" sz="2400" dirty="0" smtClean="0"/>
              <a:t>Είναι εντός των βασικών χαρακτηριστικών του ασθενούς</a:t>
            </a:r>
            <a:r>
              <a:rPr lang="en-US" sz="2400" dirty="0" smtClean="0"/>
              <a:t>;</a:t>
            </a:r>
            <a:endParaRPr lang="el-GR" sz="2400" dirty="0" smtClean="0"/>
          </a:p>
          <a:p>
            <a:pPr lvl="1">
              <a:buFont typeface="Arial" panose="020B0604020202020204" pitchFamily="34" charset="0"/>
              <a:buChar char="•"/>
            </a:pPr>
            <a:r>
              <a:rPr lang="el-GR" sz="2200" dirty="0" smtClean="0"/>
              <a:t>Η ταχύπνοια μπορεί να υποδεικνύει υποξία.</a:t>
            </a:r>
          </a:p>
          <a:p>
            <a:pPr lvl="1">
              <a:buFont typeface="Arial" panose="020B0604020202020204" pitchFamily="34" charset="0"/>
              <a:buChar char="•"/>
            </a:pPr>
            <a:r>
              <a:rPr lang="el-GR" sz="2200" dirty="0" smtClean="0"/>
              <a:t>Η δύσπνοια μπορεί να υποδεικνύει εκκρίσεις στον αεραγωγό.</a:t>
            </a:r>
          </a:p>
          <a:p>
            <a:pPr marL="0" indent="0">
              <a:spcBef>
                <a:spcPts val="1200"/>
              </a:spcBef>
              <a:buNone/>
            </a:pPr>
            <a:r>
              <a:rPr lang="el-GR" sz="2400" dirty="0" smtClean="0"/>
              <a:t>Εκτίμηση για κυάνωση, κυρίως γύρω από τα χείλη, που θα μπορούσε να σημαίνει υποξία.</a:t>
            </a:r>
          </a:p>
          <a:p>
            <a:pPr marL="0" indent="0">
              <a:spcBef>
                <a:spcPts val="1200"/>
              </a:spcBef>
              <a:buNone/>
            </a:pPr>
            <a:r>
              <a:rPr lang="el-GR" sz="2400" b="1" dirty="0" smtClean="0">
                <a:solidFill>
                  <a:srgbClr val="820000"/>
                </a:solidFill>
              </a:rPr>
              <a:t>Έλεγχος της ένδειξης του παλμικού οξυμετρητή. </a:t>
            </a:r>
          </a:p>
          <a:p>
            <a:pPr marL="0" indent="0">
              <a:spcBef>
                <a:spcPts val="1200"/>
              </a:spcBef>
              <a:buNone/>
            </a:pPr>
            <a:r>
              <a:rPr lang="el-GR" sz="2400" dirty="0" smtClean="0"/>
              <a:t>Αν απαιτείται οξυγόνο ο ασθενής λαμβάνει τη σωστή ποσότητα, με το σωστό εξοπλισμό και εφύγρανση</a:t>
            </a:r>
            <a:r>
              <a:rPr lang="en-US" sz="2400" dirty="0" smtClean="0"/>
              <a:t>;</a:t>
            </a:r>
            <a:r>
              <a:rPr lang="el-GR" sz="2400" dirty="0" smtClean="0"/>
              <a:t> </a:t>
            </a:r>
            <a:endParaRPr lang="el-GR" sz="24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11</a:t>
            </a:fld>
            <a:endParaRPr lang="el-GR" dirty="0"/>
          </a:p>
        </p:txBody>
      </p:sp>
    </p:spTree>
    <p:extLst>
      <p:ext uri="{BB962C8B-B14F-4D97-AF65-F5344CB8AC3E}">
        <p14:creationId xmlns:p14="http://schemas.microsoft.com/office/powerpoint/2010/main" xmlns="" val="1819646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400" dirty="0">
                <a:solidFill>
                  <a:srgbClr val="004A82"/>
                </a:solidFill>
              </a:rPr>
              <a:t>Επικεντρωμένη αξιολόγηση ασθενούς με </a:t>
            </a:r>
            <a:r>
              <a:rPr lang="el-GR" sz="4400" dirty="0" smtClean="0">
                <a:solidFill>
                  <a:srgbClr val="004A82"/>
                </a:solidFill>
              </a:rPr>
              <a:t>τραχειοστομία </a:t>
            </a:r>
            <a:r>
              <a:rPr lang="el-GR" sz="3600" b="0" dirty="0" smtClean="0">
                <a:solidFill>
                  <a:srgbClr val="004A82"/>
                </a:solidFill>
              </a:rPr>
              <a:t>(2 από 3)</a:t>
            </a:r>
            <a:endParaRPr lang="el-GR" sz="3600" b="0" dirty="0">
              <a:solidFill>
                <a:srgbClr val="004A82"/>
              </a:solidFill>
            </a:endParaRPr>
          </a:p>
        </p:txBody>
      </p:sp>
      <p:sp>
        <p:nvSpPr>
          <p:cNvPr id="5" name="Θέση περιεχομένου 4"/>
          <p:cNvSpPr>
            <a:spLocks noGrp="1"/>
          </p:cNvSpPr>
          <p:nvPr>
            <p:ph idx="1"/>
          </p:nvPr>
        </p:nvSpPr>
        <p:spPr>
          <a:xfrm>
            <a:off x="457200" y="1196752"/>
            <a:ext cx="8229600" cy="5400600"/>
          </a:xfrm>
        </p:spPr>
        <p:txBody>
          <a:bodyPr>
            <a:normAutofit lnSpcReduction="10000"/>
          </a:bodyPr>
          <a:lstStyle/>
          <a:p>
            <a:pPr marL="0" indent="0">
              <a:spcBef>
                <a:spcPts val="1200"/>
              </a:spcBef>
              <a:buNone/>
            </a:pPr>
            <a:r>
              <a:rPr lang="el-GR" sz="2400" b="1" dirty="0" smtClean="0">
                <a:solidFill>
                  <a:srgbClr val="820000"/>
                </a:solidFill>
              </a:rPr>
              <a:t>Εκτίμηση της περιοχής της τραχειοστομίας</a:t>
            </a:r>
            <a:r>
              <a:rPr lang="en-US" sz="2400" b="1" dirty="0" smtClean="0">
                <a:solidFill>
                  <a:srgbClr val="820000"/>
                </a:solidFill>
              </a:rPr>
              <a:t>:</a:t>
            </a:r>
            <a:endParaRPr lang="el-GR" sz="2400" b="1" dirty="0" smtClean="0">
              <a:solidFill>
                <a:srgbClr val="820000"/>
              </a:solidFill>
            </a:endParaRPr>
          </a:p>
          <a:p>
            <a:pPr>
              <a:spcBef>
                <a:spcPts val="1200"/>
              </a:spcBef>
              <a:buFont typeface="Wingdings" panose="05000000000000000000" pitchFamily="2" charset="2"/>
              <a:buChar char="Ø"/>
            </a:pPr>
            <a:r>
              <a:rPr lang="el-GR" sz="2400" dirty="0" smtClean="0"/>
              <a:t>Παρατήρηση του χρώματος, της σύστασης και της ποσότητας των εκκρίσεων στο σωλήνα ή εξωτερικά.</a:t>
            </a:r>
          </a:p>
          <a:p>
            <a:pPr>
              <a:spcBef>
                <a:spcPts val="1200"/>
              </a:spcBef>
              <a:buFont typeface="Wingdings" panose="05000000000000000000" pitchFamily="2" charset="2"/>
              <a:buChar char="Ø"/>
            </a:pPr>
            <a:r>
              <a:rPr lang="el-GR" sz="2400" dirty="0" smtClean="0"/>
              <a:t>Αν η τραχειοστομία έχει ράμματα, υπάρχει ερυθρότητα, οίδημα ή ξηρότητα σε αυτά</a:t>
            </a:r>
            <a:r>
              <a:rPr lang="en-US" sz="2400" dirty="0" smtClean="0"/>
              <a:t>;</a:t>
            </a:r>
            <a:endParaRPr lang="el-GR" sz="2400" dirty="0" smtClean="0"/>
          </a:p>
          <a:p>
            <a:pPr>
              <a:spcBef>
                <a:spcPts val="1200"/>
              </a:spcBef>
              <a:buFont typeface="Wingdings" panose="05000000000000000000" pitchFamily="2" charset="2"/>
              <a:buChar char="Ø"/>
            </a:pPr>
            <a:r>
              <a:rPr lang="el-GR" sz="2400" dirty="0" smtClean="0"/>
              <a:t>Αν η τραχειοστομία είναι στερεωμένη με ταινίες, ποια είναι η κατάστασή τους</a:t>
            </a:r>
            <a:r>
              <a:rPr lang="en-US" sz="2400" dirty="0" smtClean="0"/>
              <a:t>;</a:t>
            </a:r>
            <a:r>
              <a:rPr lang="el-GR" sz="2400" dirty="0" smtClean="0"/>
              <a:t> Έχουν βραχεί από εκκρίσεις ή ιδρώτα</a:t>
            </a:r>
            <a:r>
              <a:rPr lang="en-US" sz="2400" dirty="0" smtClean="0"/>
              <a:t>;</a:t>
            </a:r>
            <a:r>
              <a:rPr lang="el-GR" sz="2400" dirty="0" smtClean="0"/>
              <a:t> Οι εκκρίσεις έχουν ξεραθεί στις ταινίες</a:t>
            </a:r>
            <a:r>
              <a:rPr lang="en-US" sz="2400" dirty="0" smtClean="0"/>
              <a:t>; </a:t>
            </a:r>
            <a:r>
              <a:rPr lang="el-GR" sz="2400" dirty="0" smtClean="0"/>
              <a:t>Είναι η ταινία στερεωμένη</a:t>
            </a:r>
            <a:r>
              <a:rPr lang="en-US" sz="2400" dirty="0" smtClean="0"/>
              <a:t>;</a:t>
            </a:r>
          </a:p>
          <a:p>
            <a:pPr>
              <a:spcBef>
                <a:spcPts val="1200"/>
              </a:spcBef>
              <a:buFont typeface="Wingdings" panose="05000000000000000000" pitchFamily="2" charset="2"/>
              <a:buChar char="Ø"/>
            </a:pPr>
            <a:r>
              <a:rPr lang="el-GR" sz="2400" b="1" dirty="0" smtClean="0">
                <a:solidFill>
                  <a:srgbClr val="820000"/>
                </a:solidFill>
              </a:rPr>
              <a:t>Εκτίμηση της κατάστασης του δέρματος γύρω από την τραχειοστομία και τον τράχηλο. Έλεγχος πίσω από τον τράχηλο για εκκρίσεις που μπορεί να έτρεξαν. Έλεγχος για κάθε αλλοίωση σχετιζόμενη με πίεση από τις ταινίες ή από υπερβολικές εκκρίσεις.</a:t>
            </a:r>
            <a:r>
              <a:rPr lang="en-US" sz="2400" b="1" dirty="0" smtClean="0">
                <a:solidFill>
                  <a:srgbClr val="820000"/>
                </a:solidFill>
              </a:rPr>
              <a:t> </a:t>
            </a:r>
            <a:endParaRPr lang="el-GR" sz="2400" b="1" dirty="0">
              <a:solidFill>
                <a:srgbClr val="820000"/>
              </a:solidFill>
            </a:endParaRP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12</a:t>
            </a:fld>
            <a:endParaRPr lang="el-GR" dirty="0"/>
          </a:p>
        </p:txBody>
      </p:sp>
    </p:spTree>
    <p:extLst>
      <p:ext uri="{BB962C8B-B14F-4D97-AF65-F5344CB8AC3E}">
        <p14:creationId xmlns:p14="http://schemas.microsoft.com/office/powerpoint/2010/main" xmlns="" val="3501923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400" dirty="0">
                <a:solidFill>
                  <a:srgbClr val="004A82"/>
                </a:solidFill>
              </a:rPr>
              <a:t>Επικεντρωμένη αξιολόγηση ασθενούς με </a:t>
            </a:r>
            <a:r>
              <a:rPr lang="el-GR" sz="4400" dirty="0" smtClean="0">
                <a:solidFill>
                  <a:srgbClr val="004A82"/>
                </a:solidFill>
              </a:rPr>
              <a:t>τραχειοστομία </a:t>
            </a:r>
            <a:r>
              <a:rPr lang="el-GR" sz="3600" b="0" dirty="0" smtClean="0">
                <a:solidFill>
                  <a:srgbClr val="004A82"/>
                </a:solidFill>
              </a:rPr>
              <a:t>(3 από 3)</a:t>
            </a:r>
            <a:endParaRPr lang="el-GR" sz="3600" b="0" dirty="0">
              <a:solidFill>
                <a:srgbClr val="004A82"/>
              </a:solidFill>
            </a:endParaRPr>
          </a:p>
        </p:txBody>
      </p:sp>
      <p:sp>
        <p:nvSpPr>
          <p:cNvPr id="3" name="Θέση περιεχομένου 2"/>
          <p:cNvSpPr>
            <a:spLocks noGrp="1"/>
          </p:cNvSpPr>
          <p:nvPr>
            <p:ph idx="1"/>
          </p:nvPr>
        </p:nvSpPr>
        <p:spPr/>
        <p:txBody>
          <a:bodyPr>
            <a:normAutofit/>
          </a:bodyPr>
          <a:lstStyle/>
          <a:p>
            <a:pPr>
              <a:spcBef>
                <a:spcPts val="1200"/>
              </a:spcBef>
              <a:buFont typeface="Wingdings" panose="05000000000000000000" pitchFamily="2" charset="2"/>
              <a:buChar char="Ø"/>
            </a:pPr>
            <a:r>
              <a:rPr lang="el-GR" sz="2400" dirty="0" smtClean="0"/>
              <a:t>Εκτίμηση πίσω από την πρόσοψη για το μέγεθος του χώρου μεταξύ του εξωτερικού σωλήνα και του ιστού του ασθενούς. Έχουν συσσωρευθεί εκκρίσεις σε αυτή την περιοχή</a:t>
            </a:r>
            <a:r>
              <a:rPr lang="en-US" sz="2400" dirty="0" smtClean="0"/>
              <a:t>;</a:t>
            </a:r>
            <a:endParaRPr lang="el-GR" sz="2400" dirty="0" smtClean="0"/>
          </a:p>
          <a:p>
            <a:pPr marL="0" indent="0">
              <a:spcBef>
                <a:spcPts val="1200"/>
              </a:spcBef>
              <a:buNone/>
            </a:pPr>
            <a:r>
              <a:rPr lang="el-GR" sz="2400" b="1" dirty="0" smtClean="0">
                <a:solidFill>
                  <a:srgbClr val="820000"/>
                </a:solidFill>
              </a:rPr>
              <a:t>Αν ο σωλήνας έχει μπαλονάκι, ο έλεγχος της πίεσής του</a:t>
            </a:r>
          </a:p>
          <a:p>
            <a:pPr marL="0" indent="0">
              <a:spcBef>
                <a:spcPts val="1200"/>
              </a:spcBef>
              <a:buNone/>
            </a:pPr>
            <a:r>
              <a:rPr lang="el-GR" sz="2400" dirty="0" smtClean="0"/>
              <a:t>Ακρόαση των πνευμόνων</a:t>
            </a:r>
          </a:p>
          <a:p>
            <a:pPr marL="0" indent="0">
              <a:spcBef>
                <a:spcPts val="1200"/>
              </a:spcBef>
              <a:buNone/>
            </a:pPr>
            <a:r>
              <a:rPr lang="el-GR" sz="2400" b="1" dirty="0" smtClean="0">
                <a:solidFill>
                  <a:srgbClr val="820000"/>
                </a:solidFill>
              </a:rPr>
              <a:t>Υπάρχει διαθέσιμος δεύτερος (για επείγουσα περίπτωση) τραχειοσωλήνας και οδηγός</a:t>
            </a:r>
            <a:r>
              <a:rPr lang="en-US" sz="2400" b="1" dirty="0" smtClean="0">
                <a:solidFill>
                  <a:srgbClr val="820000"/>
                </a:solidFill>
              </a:rPr>
              <a:t>;</a:t>
            </a:r>
            <a:endParaRPr lang="el-GR" sz="2400" b="1" dirty="0">
              <a:solidFill>
                <a:srgbClr val="820000"/>
              </a:solidFill>
            </a:endParaRP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13</a:t>
            </a:fld>
            <a:endParaRPr lang="el-GR" dirty="0"/>
          </a:p>
        </p:txBody>
      </p:sp>
    </p:spTree>
    <p:extLst>
      <p:ext uri="{BB962C8B-B14F-4D97-AF65-F5344CB8AC3E}">
        <p14:creationId xmlns:p14="http://schemas.microsoft.com/office/powerpoint/2010/main" xmlns="" val="2602954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004A82"/>
                </a:solidFill>
              </a:rPr>
              <a:t>Προβλήματα</a:t>
            </a:r>
          </a:p>
        </p:txBody>
      </p:sp>
      <p:sp>
        <p:nvSpPr>
          <p:cNvPr id="3" name="Θέση περιεχομένου 2"/>
          <p:cNvSpPr>
            <a:spLocks noGrp="1"/>
          </p:cNvSpPr>
          <p:nvPr>
            <p:ph idx="1"/>
          </p:nvPr>
        </p:nvSpPr>
        <p:spPr/>
        <p:txBody>
          <a:bodyPr>
            <a:normAutofit/>
          </a:bodyPr>
          <a:lstStyle/>
          <a:p>
            <a:pPr>
              <a:spcBef>
                <a:spcPts val="2400"/>
              </a:spcBef>
            </a:pPr>
            <a:r>
              <a:rPr lang="el-GR" sz="2400" dirty="0"/>
              <a:t>Μετακίνηση </a:t>
            </a:r>
            <a:r>
              <a:rPr lang="el-GR" sz="2400" dirty="0" smtClean="0"/>
              <a:t>σωλήνα,</a:t>
            </a:r>
            <a:endParaRPr lang="el-GR" sz="2400" dirty="0"/>
          </a:p>
          <a:p>
            <a:pPr>
              <a:spcBef>
                <a:spcPts val="2400"/>
              </a:spcBef>
            </a:pPr>
            <a:r>
              <a:rPr lang="el-GR" sz="2400" dirty="0" smtClean="0"/>
              <a:t>Απόφραξη,</a:t>
            </a:r>
            <a:endParaRPr lang="el-GR" sz="2400" dirty="0"/>
          </a:p>
          <a:p>
            <a:pPr>
              <a:spcBef>
                <a:spcPts val="2400"/>
              </a:spcBef>
            </a:pPr>
            <a:r>
              <a:rPr lang="el-GR" sz="2400" dirty="0"/>
              <a:t>Τραυματισμός ιστών / τραχείας λόγω μεγάλης πίεσης στο </a:t>
            </a:r>
            <a:r>
              <a:rPr lang="el-GR" sz="2400" dirty="0" smtClean="0"/>
              <a:t>μπαλονάκι,</a:t>
            </a:r>
            <a:endParaRPr lang="el-GR" sz="2400" dirty="0"/>
          </a:p>
          <a:p>
            <a:pPr>
              <a:spcBef>
                <a:spcPts val="2400"/>
              </a:spcBef>
            </a:pPr>
            <a:r>
              <a:rPr lang="el-GR" sz="2400" dirty="0"/>
              <a:t>Εισρόφηση </a:t>
            </a:r>
            <a:r>
              <a:rPr lang="el-GR" sz="2400" dirty="0" smtClean="0"/>
              <a:t>φαγητού,</a:t>
            </a:r>
            <a:endParaRPr lang="el-GR" sz="2400" dirty="0"/>
          </a:p>
          <a:p>
            <a:pPr>
              <a:spcBef>
                <a:spcPts val="2400"/>
              </a:spcBef>
            </a:pPr>
            <a:r>
              <a:rPr lang="el-GR" sz="2400" dirty="0"/>
              <a:t>Αναπνευστική λοίμωξη – εισρόφηση </a:t>
            </a:r>
            <a:r>
              <a:rPr lang="el-GR" sz="2400" dirty="0" smtClean="0"/>
              <a:t>εκκρίσεων,</a:t>
            </a:r>
            <a:endParaRPr lang="el-GR" sz="2400" dirty="0"/>
          </a:p>
          <a:p>
            <a:pPr>
              <a:spcBef>
                <a:spcPts val="2400"/>
              </a:spcBef>
            </a:pPr>
            <a:r>
              <a:rPr lang="el-GR" sz="2400" dirty="0"/>
              <a:t>Τραχειο-οισοφαγικό </a:t>
            </a:r>
            <a:r>
              <a:rPr lang="el-GR" sz="2400" dirty="0" smtClean="0"/>
              <a:t>συρίγγιο.</a:t>
            </a:r>
            <a:endParaRPr lang="el-GR" sz="2400" dirty="0"/>
          </a:p>
          <a:p>
            <a:pPr>
              <a:spcBef>
                <a:spcPts val="2400"/>
              </a:spcBef>
            </a:pPr>
            <a:endParaRPr lang="el-GR" sz="24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14</a:t>
            </a:fld>
            <a:endParaRPr lang="el-GR" dirty="0"/>
          </a:p>
        </p:txBody>
      </p:sp>
    </p:spTree>
    <p:extLst>
      <p:ext uri="{BB962C8B-B14F-4D97-AF65-F5344CB8AC3E}">
        <p14:creationId xmlns:p14="http://schemas.microsoft.com/office/powerpoint/2010/main" xmlns="" val="3543146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004A82"/>
                </a:solidFill>
              </a:rPr>
              <a:t>Τι πρέπει να γνωρίζετε</a:t>
            </a:r>
          </a:p>
        </p:txBody>
      </p:sp>
      <p:sp>
        <p:nvSpPr>
          <p:cNvPr id="3" name="Θέση περιεχομένου 2"/>
          <p:cNvSpPr>
            <a:spLocks noGrp="1"/>
          </p:cNvSpPr>
          <p:nvPr>
            <p:ph idx="1"/>
          </p:nvPr>
        </p:nvSpPr>
        <p:spPr/>
        <p:txBody>
          <a:bodyPr>
            <a:normAutofit lnSpcReduction="10000"/>
          </a:bodyPr>
          <a:lstStyle/>
          <a:p>
            <a:pPr>
              <a:spcBef>
                <a:spcPts val="2400"/>
              </a:spcBef>
            </a:pPr>
            <a:r>
              <a:rPr lang="el-GR" sz="2400" dirty="0"/>
              <a:t>Ανατομία και φυσιολογία ανώτερου αναπνευστικού </a:t>
            </a:r>
            <a:r>
              <a:rPr lang="el-GR" sz="2400" dirty="0" smtClean="0"/>
              <a:t>συστήματος,</a:t>
            </a:r>
            <a:endParaRPr lang="el-GR" sz="2400" dirty="0"/>
          </a:p>
          <a:p>
            <a:pPr>
              <a:spcBef>
                <a:spcPts val="2400"/>
              </a:spcBef>
            </a:pPr>
            <a:r>
              <a:rPr lang="el-GR" sz="2400" dirty="0"/>
              <a:t>Φυσιολογία καρδιαγγειακού </a:t>
            </a:r>
            <a:r>
              <a:rPr lang="el-GR" sz="2400" dirty="0" smtClean="0"/>
              <a:t>συστήματος,</a:t>
            </a:r>
            <a:endParaRPr lang="el-GR" sz="2400" dirty="0"/>
          </a:p>
          <a:p>
            <a:pPr>
              <a:spcBef>
                <a:spcPts val="2400"/>
              </a:spcBef>
            </a:pPr>
            <a:r>
              <a:rPr lang="el-GR" sz="2400" dirty="0"/>
              <a:t>Ενδείξεις </a:t>
            </a:r>
            <a:r>
              <a:rPr lang="el-GR" sz="2400" dirty="0" smtClean="0"/>
              <a:t>τραχειοστομίας,</a:t>
            </a:r>
            <a:endParaRPr lang="el-GR" sz="2400" dirty="0"/>
          </a:p>
          <a:p>
            <a:pPr>
              <a:spcBef>
                <a:spcPts val="2400"/>
              </a:spcBef>
            </a:pPr>
            <a:r>
              <a:rPr lang="el-GR" sz="2400" dirty="0"/>
              <a:t>Συμπτώματα αναπνευστικής δυσχέρειας και απόφραξης του </a:t>
            </a:r>
            <a:r>
              <a:rPr lang="el-GR" sz="2400" dirty="0" smtClean="0"/>
              <a:t>αεραγωγού,</a:t>
            </a:r>
            <a:endParaRPr lang="el-GR" sz="2400" dirty="0"/>
          </a:p>
          <a:p>
            <a:pPr>
              <a:spcBef>
                <a:spcPts val="2400"/>
              </a:spcBef>
            </a:pPr>
            <a:r>
              <a:rPr lang="el-GR" sz="2400" dirty="0"/>
              <a:t>Υλικό επείγουσας ανάγκης στο </a:t>
            </a:r>
            <a:r>
              <a:rPr lang="el-GR" sz="2400" dirty="0" smtClean="0"/>
              <a:t>τμήμα,</a:t>
            </a:r>
            <a:endParaRPr lang="el-GR" sz="2400" dirty="0"/>
          </a:p>
          <a:p>
            <a:pPr>
              <a:spcBef>
                <a:spcPts val="2400"/>
              </a:spcBef>
            </a:pPr>
            <a:r>
              <a:rPr lang="el-GR" sz="2400" dirty="0"/>
              <a:t>Τύπους </a:t>
            </a:r>
            <a:r>
              <a:rPr lang="el-GR" sz="2400" dirty="0" smtClean="0"/>
              <a:t>τραχειοσωλήνα,</a:t>
            </a:r>
            <a:endParaRPr lang="el-GR" sz="2400" dirty="0"/>
          </a:p>
          <a:p>
            <a:pPr>
              <a:spcBef>
                <a:spcPts val="2400"/>
              </a:spcBef>
            </a:pPr>
            <a:r>
              <a:rPr lang="el-GR" sz="2400" dirty="0"/>
              <a:t>Τακτική ιδρύματος </a:t>
            </a:r>
            <a:r>
              <a:rPr lang="el-GR" sz="2400" dirty="0" smtClean="0"/>
              <a:t>– αναρρόφηση.</a:t>
            </a:r>
            <a:endParaRPr lang="el-GR" sz="2400" dirty="0"/>
          </a:p>
          <a:p>
            <a:pPr>
              <a:spcBef>
                <a:spcPts val="2400"/>
              </a:spcBef>
            </a:pPr>
            <a:endParaRPr lang="el-GR" sz="24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a:t>
            </a:fld>
            <a:endParaRPr lang="el-GR" dirty="0"/>
          </a:p>
        </p:txBody>
      </p:sp>
    </p:spTree>
    <p:extLst>
      <p:ext uri="{BB962C8B-B14F-4D97-AF65-F5344CB8AC3E}">
        <p14:creationId xmlns:p14="http://schemas.microsoft.com/office/powerpoint/2010/main" xmlns="" val="3945391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004A82"/>
                </a:solidFill>
              </a:rPr>
              <a:t>Ενδείξεις τραχειοστομίας</a:t>
            </a:r>
          </a:p>
        </p:txBody>
      </p:sp>
      <p:sp>
        <p:nvSpPr>
          <p:cNvPr id="3" name="Θέση περιεχομένου 2"/>
          <p:cNvSpPr>
            <a:spLocks noGrp="1"/>
          </p:cNvSpPr>
          <p:nvPr>
            <p:ph idx="1"/>
          </p:nvPr>
        </p:nvSpPr>
        <p:spPr/>
        <p:txBody>
          <a:bodyPr>
            <a:normAutofit/>
          </a:bodyPr>
          <a:lstStyle/>
          <a:p>
            <a:pPr>
              <a:spcBef>
                <a:spcPts val="2400"/>
              </a:spcBef>
            </a:pPr>
            <a:r>
              <a:rPr lang="el-GR" sz="2400" dirty="0"/>
              <a:t>Οξεία απόφραξη αεραγωγού όταν δεν είναι εφικτή η διασωλήνωση από το </a:t>
            </a:r>
            <a:r>
              <a:rPr lang="el-GR" sz="2400" dirty="0" smtClean="0"/>
              <a:t>στόμα,</a:t>
            </a:r>
            <a:endParaRPr lang="el-GR" sz="2400" dirty="0"/>
          </a:p>
          <a:p>
            <a:pPr>
              <a:spcBef>
                <a:spcPts val="2400"/>
              </a:spcBef>
            </a:pPr>
            <a:r>
              <a:rPr lang="el-GR" sz="2400" dirty="0"/>
              <a:t>Μετεγχειρητική προστασία των αεραγωγών σε περίπλοκη επέμβαση στη περιοχή του </a:t>
            </a:r>
            <a:r>
              <a:rPr lang="el-GR" sz="2400" dirty="0" smtClean="0"/>
              <a:t>τραχήλου,</a:t>
            </a:r>
            <a:endParaRPr lang="el-GR" sz="2400" dirty="0"/>
          </a:p>
          <a:p>
            <a:pPr>
              <a:spcBef>
                <a:spcPts val="2400"/>
              </a:spcBef>
            </a:pPr>
            <a:r>
              <a:rPr lang="el-GR" sz="2400" dirty="0"/>
              <a:t>Παρατεταμένη διασωλήνωση – ανάγκη για μηχανικό αερισμό στη </a:t>
            </a:r>
            <a:r>
              <a:rPr lang="el-GR" sz="2400" dirty="0" smtClean="0"/>
              <a:t>ΜΕΘ,</a:t>
            </a:r>
            <a:endParaRPr lang="el-GR" sz="2400" dirty="0"/>
          </a:p>
          <a:p>
            <a:pPr>
              <a:spcBef>
                <a:spcPts val="2400"/>
              </a:spcBef>
            </a:pPr>
            <a:r>
              <a:rPr lang="el-GR" sz="2400" dirty="0"/>
              <a:t>Αναρρόφηση βρογχικών εκκρίσεων που δεν αντιμετωπίζονται με συμβατικούς </a:t>
            </a:r>
            <a:r>
              <a:rPr lang="el-GR" sz="2400" dirty="0" smtClean="0"/>
              <a:t>τρόπους,</a:t>
            </a:r>
            <a:endParaRPr lang="el-GR" sz="2400" dirty="0"/>
          </a:p>
          <a:p>
            <a:pPr>
              <a:spcBef>
                <a:spcPts val="2400"/>
              </a:spcBef>
            </a:pPr>
            <a:r>
              <a:rPr lang="el-GR" sz="2400" dirty="0"/>
              <a:t>Αναδόμηση αεραγωγού (Ca λάρυγγα</a:t>
            </a:r>
            <a:r>
              <a:rPr lang="el-GR" sz="2400" dirty="0" smtClean="0"/>
              <a:t>).</a:t>
            </a:r>
            <a:endParaRPr lang="el-GR" sz="2400"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Tree>
    <p:extLst>
      <p:ext uri="{BB962C8B-B14F-4D97-AF65-F5344CB8AC3E}">
        <p14:creationId xmlns:p14="http://schemas.microsoft.com/office/powerpoint/2010/main" xmlns="" val="3561443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400" dirty="0">
                <a:solidFill>
                  <a:srgbClr val="004A82"/>
                </a:solidFill>
              </a:rPr>
              <a:t>Να θυμάστε…</a:t>
            </a:r>
            <a:br>
              <a:rPr lang="el-GR" sz="4400" dirty="0">
                <a:solidFill>
                  <a:srgbClr val="004A82"/>
                </a:solidFill>
              </a:rPr>
            </a:br>
            <a:r>
              <a:rPr lang="en-US" sz="3600" b="0" dirty="0" smtClean="0">
                <a:solidFill>
                  <a:srgbClr val="004A82"/>
                </a:solidFill>
              </a:rPr>
              <a:t>O</a:t>
            </a:r>
            <a:r>
              <a:rPr lang="el-GR" sz="3600" b="0" dirty="0" smtClean="0">
                <a:solidFill>
                  <a:srgbClr val="004A82"/>
                </a:solidFill>
              </a:rPr>
              <a:t> </a:t>
            </a:r>
            <a:r>
              <a:rPr lang="el-GR" sz="3600" b="0" dirty="0">
                <a:solidFill>
                  <a:srgbClr val="004A82"/>
                </a:solidFill>
              </a:rPr>
              <a:t>ρόλος σας ως </a:t>
            </a:r>
            <a:r>
              <a:rPr lang="el-GR" sz="3600" b="0" dirty="0" smtClean="0">
                <a:solidFill>
                  <a:srgbClr val="004A82"/>
                </a:solidFill>
              </a:rPr>
              <a:t>νοσηλευτές</a:t>
            </a:r>
            <a:r>
              <a:rPr lang="en-US" sz="3600" b="0" dirty="0" smtClean="0">
                <a:solidFill>
                  <a:srgbClr val="004A82"/>
                </a:solidFill>
              </a:rPr>
              <a:t>; (1 </a:t>
            </a:r>
            <a:r>
              <a:rPr lang="el-GR" sz="3600" b="0" dirty="0" smtClean="0">
                <a:solidFill>
                  <a:srgbClr val="004A82"/>
                </a:solidFill>
              </a:rPr>
              <a:t>από 2)</a:t>
            </a:r>
            <a:endParaRPr lang="el-GR" sz="3600" b="0" dirty="0">
              <a:solidFill>
                <a:srgbClr val="004A82"/>
              </a:solidFill>
            </a:endParaRPr>
          </a:p>
        </p:txBody>
      </p:sp>
      <p:sp>
        <p:nvSpPr>
          <p:cNvPr id="3" name="Θέση περιεχομένου 2"/>
          <p:cNvSpPr>
            <a:spLocks noGrp="1"/>
          </p:cNvSpPr>
          <p:nvPr>
            <p:ph idx="1"/>
          </p:nvPr>
        </p:nvSpPr>
        <p:spPr>
          <a:xfrm>
            <a:off x="457200" y="1196752"/>
            <a:ext cx="8229600" cy="4968552"/>
          </a:xfrm>
        </p:spPr>
        <p:txBody>
          <a:bodyPr>
            <a:noAutofit/>
          </a:bodyPr>
          <a:lstStyle/>
          <a:p>
            <a:pPr>
              <a:spcBef>
                <a:spcPts val="3000"/>
              </a:spcBef>
              <a:buFont typeface="Wingdings" panose="05000000000000000000" pitchFamily="2" charset="2"/>
              <a:buChar char="Ø"/>
            </a:pPr>
            <a:r>
              <a:rPr lang="el-GR" sz="2400" dirty="0"/>
              <a:t>Ο ασθενής που φέρει τραχειοσωλήνα έχει </a:t>
            </a:r>
            <a:r>
              <a:rPr lang="el-GR" sz="2400" dirty="0" smtClean="0"/>
              <a:t>ανάγκη.</a:t>
            </a:r>
            <a:endParaRPr lang="el-GR" sz="2400" dirty="0"/>
          </a:p>
          <a:p>
            <a:pPr lvl="1">
              <a:spcBef>
                <a:spcPts val="1800"/>
              </a:spcBef>
              <a:buFont typeface="Arial" panose="020B0604020202020204" pitchFamily="34" charset="0"/>
              <a:buChar char="•"/>
            </a:pPr>
            <a:r>
              <a:rPr lang="el-GR" sz="2200" b="1" dirty="0">
                <a:solidFill>
                  <a:srgbClr val="820000"/>
                </a:solidFill>
              </a:rPr>
              <a:t>συχνής νοσηλευτικής εκτίμησης </a:t>
            </a:r>
            <a:r>
              <a:rPr lang="el-GR" sz="2200" dirty="0"/>
              <a:t>και παρακολούθησης του αναπνευστικού συστήματος (αναπνοές, δυσχέρεια, βήχας, χορήγηση </a:t>
            </a:r>
            <a:r>
              <a:rPr lang="el-GR" sz="2200" dirty="0" smtClean="0"/>
              <a:t>Ο</a:t>
            </a:r>
            <a:r>
              <a:rPr lang="el-GR" sz="2200" dirty="0" smtClean="0">
                <a:latin typeface="Calibri" panose="020F0502020204030204" pitchFamily="34" charset="0"/>
              </a:rPr>
              <a:t>₂</a:t>
            </a:r>
            <a:r>
              <a:rPr lang="el-GR" sz="2200" dirty="0" smtClean="0"/>
              <a:t>, </a:t>
            </a:r>
            <a:r>
              <a:rPr lang="el-GR" sz="2200" dirty="0"/>
              <a:t>εφύγρανση </a:t>
            </a:r>
            <a:r>
              <a:rPr lang="el-GR" sz="2200" dirty="0" smtClean="0"/>
              <a:t>Ο</a:t>
            </a:r>
            <a:r>
              <a:rPr lang="el-GR" sz="2200" dirty="0" smtClean="0">
                <a:latin typeface="Calibri" panose="020F0502020204030204" pitchFamily="34" charset="0"/>
              </a:rPr>
              <a:t>₂</a:t>
            </a:r>
            <a:r>
              <a:rPr lang="el-GR" sz="2200" dirty="0" smtClean="0"/>
              <a:t>, </a:t>
            </a:r>
            <a:r>
              <a:rPr lang="el-GR" sz="2200" dirty="0"/>
              <a:t>αναρρόφηση, νεφελοποιητές</a:t>
            </a:r>
            <a:r>
              <a:rPr lang="el-GR" sz="2200" dirty="0" smtClean="0"/>
              <a:t>)</a:t>
            </a:r>
            <a:r>
              <a:rPr lang="en-US" sz="2200" dirty="0" smtClean="0"/>
              <a:t>,</a:t>
            </a:r>
            <a:endParaRPr lang="el-GR" sz="2200" dirty="0"/>
          </a:p>
          <a:p>
            <a:pPr lvl="1">
              <a:spcBef>
                <a:spcPts val="1800"/>
              </a:spcBef>
              <a:buFont typeface="Arial" panose="020B0604020202020204" pitchFamily="34" charset="0"/>
              <a:buChar char="•"/>
            </a:pPr>
            <a:r>
              <a:rPr lang="el-GR" sz="2200" dirty="0"/>
              <a:t>Συχνής </a:t>
            </a:r>
            <a:r>
              <a:rPr lang="el-GR" sz="2200" b="1" dirty="0">
                <a:solidFill>
                  <a:srgbClr val="820000"/>
                </a:solidFill>
              </a:rPr>
              <a:t>φροντίδας της στομίας </a:t>
            </a:r>
            <a:r>
              <a:rPr lang="el-GR" sz="2200" dirty="0"/>
              <a:t>λόγω του κινδύνου επιπλοκών (λοίμωξη, απόφραξη</a:t>
            </a:r>
            <a:r>
              <a:rPr lang="el-GR" sz="2200" dirty="0" smtClean="0"/>
              <a:t>)</a:t>
            </a:r>
            <a:r>
              <a:rPr lang="en-US" sz="2200" dirty="0" smtClean="0"/>
              <a:t>,</a:t>
            </a:r>
            <a:endParaRPr lang="el-GR" sz="2200" dirty="0"/>
          </a:p>
          <a:p>
            <a:pPr lvl="1">
              <a:spcBef>
                <a:spcPts val="1800"/>
              </a:spcBef>
              <a:buFont typeface="Arial" panose="020B0604020202020204" pitchFamily="34" charset="0"/>
              <a:buChar char="•"/>
            </a:pPr>
            <a:r>
              <a:rPr lang="el-GR" sz="2200" b="1" dirty="0">
                <a:solidFill>
                  <a:srgbClr val="820000"/>
                </a:solidFill>
              </a:rPr>
              <a:t>Ψυχολογικής υποστήριξης </a:t>
            </a:r>
            <a:r>
              <a:rPr lang="el-GR" sz="2200" dirty="0"/>
              <a:t>και χρήσης μη λεκτικών μέσων </a:t>
            </a:r>
            <a:r>
              <a:rPr lang="el-GR" sz="2200" dirty="0" smtClean="0"/>
              <a:t>επικοινωνίας</a:t>
            </a:r>
            <a:r>
              <a:rPr lang="en-US" sz="2200" dirty="0" smtClean="0"/>
              <a:t>.</a:t>
            </a:r>
            <a:endParaRPr lang="el-GR" sz="2200" dirty="0"/>
          </a:p>
          <a:p>
            <a:pPr>
              <a:spcBef>
                <a:spcPts val="3000"/>
              </a:spcBef>
              <a:buFont typeface="Wingdings" panose="05000000000000000000" pitchFamily="2" charset="2"/>
              <a:buChar char="Ø"/>
            </a:pPr>
            <a:r>
              <a:rPr lang="el-GR" sz="2400" dirty="0"/>
              <a:t>Να γίνεται </a:t>
            </a:r>
            <a:r>
              <a:rPr lang="el-GR" sz="2400" b="1" dirty="0">
                <a:solidFill>
                  <a:srgbClr val="820000"/>
                </a:solidFill>
              </a:rPr>
              <a:t>έλεγχος του συστήματος αναρρόφησης </a:t>
            </a:r>
            <a:r>
              <a:rPr lang="el-GR" sz="2400" dirty="0"/>
              <a:t>σε κάθε </a:t>
            </a:r>
            <a:r>
              <a:rPr lang="el-GR" sz="2400" dirty="0" smtClean="0"/>
              <a:t>βάρδια.</a:t>
            </a:r>
            <a:endParaRPr lang="el-GR" sz="2400" dirty="0"/>
          </a:p>
          <a:p>
            <a:endParaRPr lang="el-GR" sz="24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a:t>
            </a:fld>
            <a:endParaRPr lang="el-GR" dirty="0"/>
          </a:p>
        </p:txBody>
      </p:sp>
    </p:spTree>
    <p:extLst>
      <p:ext uri="{BB962C8B-B14F-4D97-AF65-F5344CB8AC3E}">
        <p14:creationId xmlns:p14="http://schemas.microsoft.com/office/powerpoint/2010/main" xmlns="" val="3848697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400" dirty="0">
                <a:solidFill>
                  <a:srgbClr val="004A82"/>
                </a:solidFill>
              </a:rPr>
              <a:t>Να θυμάστε…</a:t>
            </a:r>
            <a:br>
              <a:rPr lang="el-GR" sz="4400" dirty="0">
                <a:solidFill>
                  <a:srgbClr val="004A82"/>
                </a:solidFill>
              </a:rPr>
            </a:br>
            <a:r>
              <a:rPr lang="en-US" sz="3600" b="0" dirty="0">
                <a:solidFill>
                  <a:srgbClr val="004A82"/>
                </a:solidFill>
              </a:rPr>
              <a:t>O</a:t>
            </a:r>
            <a:r>
              <a:rPr lang="el-GR" sz="3600" b="0" dirty="0">
                <a:solidFill>
                  <a:srgbClr val="004A82"/>
                </a:solidFill>
              </a:rPr>
              <a:t> ρόλος σας ως νοσηλευτές</a:t>
            </a:r>
            <a:r>
              <a:rPr lang="en-US" sz="3600" b="0" dirty="0">
                <a:solidFill>
                  <a:srgbClr val="004A82"/>
                </a:solidFill>
              </a:rPr>
              <a:t>; </a:t>
            </a:r>
            <a:r>
              <a:rPr lang="en-US" sz="3600" b="0" dirty="0" smtClean="0">
                <a:solidFill>
                  <a:srgbClr val="004A82"/>
                </a:solidFill>
              </a:rPr>
              <a:t>(</a:t>
            </a:r>
            <a:r>
              <a:rPr lang="el-GR" sz="3600" b="0" dirty="0" smtClean="0">
                <a:solidFill>
                  <a:srgbClr val="004A82"/>
                </a:solidFill>
              </a:rPr>
              <a:t>2</a:t>
            </a:r>
            <a:r>
              <a:rPr lang="en-US" sz="3600" b="0" dirty="0" smtClean="0">
                <a:solidFill>
                  <a:srgbClr val="004A82"/>
                </a:solidFill>
              </a:rPr>
              <a:t> </a:t>
            </a:r>
            <a:r>
              <a:rPr lang="el-GR" sz="3600" b="0" dirty="0">
                <a:solidFill>
                  <a:srgbClr val="004A82"/>
                </a:solidFill>
              </a:rPr>
              <a:t>από 2)</a:t>
            </a:r>
            <a:endParaRPr lang="el-GR" sz="3600"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sz="2400" dirty="0"/>
              <a:t>Έλεγχος σε κάθε βάρδια και </a:t>
            </a:r>
            <a:r>
              <a:rPr lang="el-GR" sz="2400" b="1" dirty="0">
                <a:solidFill>
                  <a:srgbClr val="820000"/>
                </a:solidFill>
              </a:rPr>
              <a:t>διασφάλιση ύπαρξης κατάλληλου υλικού επείγουσας ανάγκης </a:t>
            </a:r>
            <a:r>
              <a:rPr lang="el-GR" sz="2400" dirty="0"/>
              <a:t>σε σημείο προσιτό και </a:t>
            </a:r>
            <a:r>
              <a:rPr lang="el-GR" sz="2400" dirty="0" smtClean="0"/>
              <a:t>εμφανές.</a:t>
            </a:r>
            <a:endParaRPr lang="el-GR" sz="2400" dirty="0"/>
          </a:p>
          <a:p>
            <a:pPr lvl="1">
              <a:spcBef>
                <a:spcPts val="1800"/>
              </a:spcBef>
              <a:buFont typeface="Arial" panose="020B0604020202020204" pitchFamily="34" charset="0"/>
              <a:buChar char="•"/>
            </a:pPr>
            <a:r>
              <a:rPr lang="el-GR" sz="2200" dirty="0"/>
              <a:t>κίνδυνος μη προγραμματισμένης αποδιασωλήνωσης ή </a:t>
            </a:r>
            <a:r>
              <a:rPr lang="el-GR" sz="2200" dirty="0" smtClean="0"/>
              <a:t>απόφραξης.</a:t>
            </a:r>
            <a:endParaRPr lang="el-GR" sz="2200"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a:t>
            </a:fld>
            <a:endParaRPr lang="el-GR" dirty="0"/>
          </a:p>
        </p:txBody>
      </p:sp>
    </p:spTree>
    <p:extLst>
      <p:ext uri="{BB962C8B-B14F-4D97-AF65-F5344CB8AC3E}">
        <p14:creationId xmlns:p14="http://schemas.microsoft.com/office/powerpoint/2010/main" xmlns="" val="932058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400" dirty="0" smtClean="0">
                <a:solidFill>
                  <a:srgbClr val="004A82"/>
                </a:solidFill>
              </a:rPr>
              <a:t>Η τραχειοστομία…</a:t>
            </a:r>
            <a:r>
              <a:rPr lang="el-GR" sz="4400" dirty="0">
                <a:solidFill>
                  <a:srgbClr val="004A82"/>
                </a:solidFill>
              </a:rPr>
              <a:t/>
            </a:r>
            <a:br>
              <a:rPr lang="el-GR" sz="4400" dirty="0">
                <a:solidFill>
                  <a:srgbClr val="004A82"/>
                </a:solidFill>
              </a:rPr>
            </a:br>
            <a:r>
              <a:rPr lang="el-GR" sz="3600" b="0" dirty="0" smtClean="0">
                <a:solidFill>
                  <a:srgbClr val="004A82"/>
                </a:solidFill>
              </a:rPr>
              <a:t>(2 </a:t>
            </a:r>
            <a:r>
              <a:rPr lang="el-GR" sz="3600" b="0" dirty="0">
                <a:solidFill>
                  <a:srgbClr val="004A82"/>
                </a:solidFill>
              </a:rPr>
              <a:t>από 2</a:t>
            </a:r>
            <a:r>
              <a:rPr lang="el-GR" sz="3600" b="0" dirty="0" smtClean="0">
                <a:solidFill>
                  <a:srgbClr val="004A82"/>
                </a:solidFill>
              </a:rPr>
              <a:t>)</a:t>
            </a:r>
            <a:endParaRPr lang="el-GR" sz="3600" dirty="0">
              <a:solidFill>
                <a:srgbClr val="004A82"/>
              </a:solidFill>
            </a:endParaRPr>
          </a:p>
        </p:txBody>
      </p:sp>
      <p:sp>
        <p:nvSpPr>
          <p:cNvPr id="3" name="Θέση περιεχομένου 2"/>
          <p:cNvSpPr>
            <a:spLocks noGrp="1"/>
          </p:cNvSpPr>
          <p:nvPr>
            <p:ph idx="1"/>
          </p:nvPr>
        </p:nvSpPr>
        <p:spPr/>
        <p:txBody>
          <a:bodyPr>
            <a:noAutofit/>
          </a:bodyPr>
          <a:lstStyle/>
          <a:p>
            <a:pPr>
              <a:spcBef>
                <a:spcPts val="3600"/>
              </a:spcBef>
            </a:pPr>
            <a:r>
              <a:rPr lang="el-GR" sz="2400" dirty="0" smtClean="0"/>
              <a:t>καταστέλλει </a:t>
            </a:r>
            <a:r>
              <a:rPr lang="el-GR" sz="2400" dirty="0"/>
              <a:t>το αντανακλαστικό </a:t>
            </a:r>
            <a:r>
              <a:rPr lang="el-GR" sz="2400" dirty="0" smtClean="0"/>
              <a:t>του </a:t>
            </a:r>
            <a:r>
              <a:rPr lang="el-GR" sz="2400" dirty="0"/>
              <a:t>βήχα </a:t>
            </a:r>
            <a:r>
              <a:rPr lang="el-GR" sz="2400" dirty="0" smtClean="0"/>
              <a:t>κάνοντας το λιγότερο </a:t>
            </a:r>
            <a:r>
              <a:rPr lang="el-GR" sz="2400" dirty="0"/>
              <a:t>αποτελεσματικό </a:t>
            </a:r>
            <a:r>
              <a:rPr lang="el-GR" sz="2400" dirty="0" smtClean="0"/>
              <a:t>και έτσι η αναρρόφηση </a:t>
            </a:r>
            <a:r>
              <a:rPr lang="el-GR" sz="2400" dirty="0"/>
              <a:t>είναι </a:t>
            </a:r>
            <a:r>
              <a:rPr lang="el-GR" sz="2400" dirty="0" smtClean="0"/>
              <a:t>απαραίτητη</a:t>
            </a:r>
            <a:r>
              <a:rPr lang="el-GR" sz="2400" dirty="0"/>
              <a:t> </a:t>
            </a:r>
          </a:p>
          <a:p>
            <a:pPr>
              <a:spcBef>
                <a:spcPts val="3600"/>
              </a:spcBef>
            </a:pPr>
            <a:r>
              <a:rPr lang="el-GR" sz="2400" dirty="0" smtClean="0"/>
              <a:t>επηρεάζει </a:t>
            </a:r>
            <a:r>
              <a:rPr lang="el-GR" sz="2400" dirty="0"/>
              <a:t>το μηχανισμό της κατάποσης (απευαισθητοποίηση του λάρυγγα και φάρυγγα) και παρεμποδίζει την ανύψωση του λάρυγγα </a:t>
            </a:r>
            <a:r>
              <a:rPr lang="el-GR" sz="2200" dirty="0" smtClean="0"/>
              <a:t>(Hales, 2004).</a:t>
            </a:r>
            <a:endParaRPr lang="el-GR" sz="22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5</a:t>
            </a:fld>
            <a:endParaRPr lang="el-GR" dirty="0"/>
          </a:p>
        </p:txBody>
      </p:sp>
    </p:spTree>
    <p:extLst>
      <p:ext uri="{BB962C8B-B14F-4D97-AF65-F5344CB8AC3E}">
        <p14:creationId xmlns:p14="http://schemas.microsoft.com/office/powerpoint/2010/main" xmlns="" val="596550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400" dirty="0" smtClean="0">
                <a:solidFill>
                  <a:srgbClr val="004A82"/>
                </a:solidFill>
              </a:rPr>
              <a:t>Ο σωλήνας τραχειοστομίας…</a:t>
            </a:r>
            <a:endParaRPr lang="el-GR" sz="3600" dirty="0">
              <a:solidFill>
                <a:srgbClr val="004A82"/>
              </a:solidFill>
            </a:endParaRPr>
          </a:p>
        </p:txBody>
      </p:sp>
      <p:sp>
        <p:nvSpPr>
          <p:cNvPr id="3" name="Θέση περιεχομένου 2"/>
          <p:cNvSpPr>
            <a:spLocks noGrp="1"/>
          </p:cNvSpPr>
          <p:nvPr>
            <p:ph idx="1"/>
          </p:nvPr>
        </p:nvSpPr>
        <p:spPr/>
        <p:txBody>
          <a:bodyPr>
            <a:noAutofit/>
          </a:bodyPr>
          <a:lstStyle/>
          <a:p>
            <a:pPr>
              <a:spcBef>
                <a:spcPts val="3600"/>
              </a:spcBef>
            </a:pPr>
            <a:r>
              <a:rPr lang="el-GR" sz="2400" dirty="0" smtClean="0"/>
              <a:t>μπορεί </a:t>
            </a:r>
            <a:r>
              <a:rPr lang="el-GR" sz="2400" dirty="0"/>
              <a:t>να προκαλέσει ερεθισμό, προκαλώντας αυξημένη παραγωγή </a:t>
            </a:r>
            <a:r>
              <a:rPr lang="el-GR" sz="2400" dirty="0" smtClean="0"/>
              <a:t>πτυέλων.</a:t>
            </a:r>
          </a:p>
          <a:p>
            <a:pPr>
              <a:spcBef>
                <a:spcPts val="3600"/>
              </a:spcBef>
            </a:pPr>
            <a:r>
              <a:rPr lang="el-GR" sz="2400" dirty="0"/>
              <a:t>με το </a:t>
            </a:r>
            <a:r>
              <a:rPr lang="en-US" sz="2400" dirty="0"/>
              <a:t>cuff </a:t>
            </a:r>
            <a:r>
              <a:rPr lang="el-GR" sz="2400" dirty="0"/>
              <a:t>φουσκωμένο, εμποδίζει τον ασθενή να καταπιεί, και ίσως χρειαστεί και αναρρόφηση στόματος με καθετήρα yankauer, εκτός από τραχειακή αναρρόφηση.</a:t>
            </a:r>
          </a:p>
          <a:p>
            <a:pPr marL="0" indent="0" algn="ctr">
              <a:spcBef>
                <a:spcPts val="3600"/>
              </a:spcBef>
              <a:buNone/>
            </a:pPr>
            <a:r>
              <a:rPr lang="el-GR" sz="2400" b="1" dirty="0" smtClean="0">
                <a:solidFill>
                  <a:srgbClr val="820000"/>
                </a:solidFill>
              </a:rPr>
              <a:t>Οι </a:t>
            </a:r>
            <a:r>
              <a:rPr lang="el-GR" sz="2400" b="1" dirty="0">
                <a:solidFill>
                  <a:srgbClr val="820000"/>
                </a:solidFill>
              </a:rPr>
              <a:t>ασθενείς με τραχειοστομία είναι πιθανό να είναι ανήσυχοι, φοβούνται για τη βατότητα του σωλήνα τους και αποζητούν ευαισθησία, εμπειρία και σχέση εμπιστοσύνης από τους νοσηλευτές τους </a:t>
            </a:r>
            <a:r>
              <a:rPr lang="el-GR" sz="2200" b="1" dirty="0">
                <a:solidFill>
                  <a:srgbClr val="820000"/>
                </a:solidFill>
              </a:rPr>
              <a:t>(Griffiths και Jones, 2002</a:t>
            </a:r>
            <a:r>
              <a:rPr lang="el-GR" sz="2200" b="1" dirty="0" smtClean="0">
                <a:solidFill>
                  <a:srgbClr val="820000"/>
                </a:solidFill>
              </a:rPr>
              <a:t>).</a:t>
            </a:r>
            <a:endParaRPr lang="el-GR" sz="2200" b="1" dirty="0">
              <a:solidFill>
                <a:srgbClr val="820000"/>
              </a:solidFill>
            </a:endParaRPr>
          </a:p>
          <a:p>
            <a:pPr>
              <a:spcBef>
                <a:spcPts val="3600"/>
              </a:spcBef>
            </a:pPr>
            <a:endParaRPr lang="el-GR" sz="24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6</a:t>
            </a:fld>
            <a:endParaRPr lang="el-GR" dirty="0"/>
          </a:p>
        </p:txBody>
      </p:sp>
    </p:spTree>
    <p:extLst>
      <p:ext uri="{BB962C8B-B14F-4D97-AF65-F5344CB8AC3E}">
        <p14:creationId xmlns:p14="http://schemas.microsoft.com/office/powerpoint/2010/main" xmlns="" val="370792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6632"/>
            <a:ext cx="9144000" cy="908720"/>
          </a:xfrm>
        </p:spPr>
        <p:txBody>
          <a:bodyPr>
            <a:noAutofit/>
          </a:bodyPr>
          <a:lstStyle/>
          <a:p>
            <a:r>
              <a:rPr lang="el-GR" sz="3600" dirty="0">
                <a:solidFill>
                  <a:srgbClr val="004A82"/>
                </a:solidFill>
              </a:rPr>
              <a:t>Τραχειοστομία – Φροντίδα στομίας και αλλαγή εσωτερικού </a:t>
            </a:r>
            <a:r>
              <a:rPr lang="el-GR" sz="3600" dirty="0" smtClean="0">
                <a:solidFill>
                  <a:srgbClr val="004A82"/>
                </a:solidFill>
              </a:rPr>
              <a:t>σωλήνα</a:t>
            </a:r>
            <a:endParaRPr lang="el-GR" sz="3600" b="0" dirty="0">
              <a:solidFill>
                <a:srgbClr val="004A82"/>
              </a:solidFill>
            </a:endParaRPr>
          </a:p>
        </p:txBody>
      </p:sp>
      <p:sp>
        <p:nvSpPr>
          <p:cNvPr id="3" name="Θέση περιεχομένου 2"/>
          <p:cNvSpPr>
            <a:spLocks noGrp="1"/>
          </p:cNvSpPr>
          <p:nvPr>
            <p:ph idx="1"/>
          </p:nvPr>
        </p:nvSpPr>
        <p:spPr>
          <a:xfrm>
            <a:off x="457200" y="1196752"/>
            <a:ext cx="8229600" cy="5524724"/>
          </a:xfrm>
        </p:spPr>
        <p:txBody>
          <a:bodyPr>
            <a:normAutofit fontScale="92500" lnSpcReduction="20000"/>
          </a:bodyPr>
          <a:lstStyle/>
          <a:p>
            <a:pPr>
              <a:buFont typeface="Wingdings" panose="05000000000000000000" pitchFamily="2" charset="2"/>
              <a:buChar char="Ø"/>
            </a:pPr>
            <a:r>
              <a:rPr lang="el-GR" sz="2400" b="1" dirty="0">
                <a:solidFill>
                  <a:srgbClr val="820000"/>
                </a:solidFill>
              </a:rPr>
              <a:t>(</a:t>
            </a:r>
            <a:r>
              <a:rPr lang="el-GR" sz="2400" b="1" dirty="0" smtClean="0">
                <a:solidFill>
                  <a:srgbClr val="820000"/>
                </a:solidFill>
              </a:rPr>
              <a:t>μόνο </a:t>
            </a:r>
            <a:r>
              <a:rPr lang="el-GR" sz="2400" b="1" dirty="0">
                <a:solidFill>
                  <a:srgbClr val="820000"/>
                </a:solidFill>
              </a:rPr>
              <a:t>εάν ο τραχειοσωλήνας είναι διπλού αυλού</a:t>
            </a:r>
            <a:r>
              <a:rPr lang="el-GR" sz="2400" b="1" dirty="0" smtClean="0">
                <a:solidFill>
                  <a:srgbClr val="820000"/>
                </a:solidFill>
              </a:rPr>
              <a:t>)</a:t>
            </a:r>
          </a:p>
          <a:p>
            <a:pPr marL="0" indent="0">
              <a:buNone/>
            </a:pPr>
            <a:r>
              <a:rPr lang="el-GR" sz="2400" dirty="0"/>
              <a:t>Σενάριο: Ο ασθενής έχει τραχειοσωλήνα διπλού αυλού χωρίς οπή. Οξυγονοθεραπεία μέσω τραχειακής μάσκας</a:t>
            </a:r>
          </a:p>
          <a:p>
            <a:pPr marL="0" indent="0">
              <a:buNone/>
            </a:pPr>
            <a:r>
              <a:rPr lang="el-GR" sz="2400" b="1" dirty="0">
                <a:solidFill>
                  <a:srgbClr val="820000"/>
                </a:solidFill>
              </a:rPr>
              <a:t>2 νοσηλευτές</a:t>
            </a:r>
          </a:p>
          <a:p>
            <a:pPr>
              <a:spcBef>
                <a:spcPts val="600"/>
              </a:spcBef>
            </a:pPr>
            <a:r>
              <a:rPr lang="el-GR" sz="2400" dirty="0"/>
              <a:t>Γάντια καθαρά και γάντια </a:t>
            </a:r>
            <a:r>
              <a:rPr lang="el-GR" sz="2400" dirty="0" smtClean="0"/>
              <a:t>αποστειρωμένα,</a:t>
            </a:r>
            <a:endParaRPr lang="el-GR" sz="2400" dirty="0"/>
          </a:p>
          <a:p>
            <a:pPr>
              <a:spcBef>
                <a:spcPts val="600"/>
              </a:spcBef>
            </a:pPr>
            <a:r>
              <a:rPr lang="el-GR" sz="2400" dirty="0"/>
              <a:t>Πλαστική ποδιά, προστασία ματιών, </a:t>
            </a:r>
            <a:r>
              <a:rPr lang="el-GR" sz="2400" dirty="0" smtClean="0"/>
              <a:t>μάσκα,</a:t>
            </a:r>
            <a:endParaRPr lang="el-GR" sz="2400" dirty="0"/>
          </a:p>
          <a:p>
            <a:pPr>
              <a:spcBef>
                <a:spcPts val="600"/>
              </a:spcBef>
            </a:pPr>
            <a:r>
              <a:rPr lang="el-GR" sz="2400" dirty="0"/>
              <a:t>Αποστειρωμένο σετ </a:t>
            </a:r>
            <a:r>
              <a:rPr lang="el-GR" sz="2400" dirty="0" smtClean="0"/>
              <a:t>αλλαγής,</a:t>
            </a:r>
            <a:endParaRPr lang="el-GR" sz="2400" dirty="0"/>
          </a:p>
          <a:p>
            <a:pPr>
              <a:spcBef>
                <a:spcPts val="600"/>
              </a:spcBef>
            </a:pPr>
            <a:r>
              <a:rPr lang="el-GR" sz="2400" dirty="0"/>
              <a:t>Αμπούλες φυσιολογικού </a:t>
            </a:r>
            <a:r>
              <a:rPr lang="el-GR" sz="2400" dirty="0" smtClean="0"/>
              <a:t>ορού,</a:t>
            </a:r>
            <a:endParaRPr lang="el-GR" sz="2400" dirty="0"/>
          </a:p>
          <a:p>
            <a:pPr>
              <a:spcBef>
                <a:spcPts val="600"/>
              </a:spcBef>
            </a:pPr>
            <a:r>
              <a:rPr lang="el-GR" sz="2400" dirty="0"/>
              <a:t>Επίθεμα με άνοιγμα (keyhole dressing</a:t>
            </a:r>
            <a:r>
              <a:rPr lang="el-GR" sz="2400" dirty="0" smtClean="0"/>
              <a:t>),</a:t>
            </a:r>
            <a:endParaRPr lang="el-GR" sz="2400" dirty="0"/>
          </a:p>
          <a:p>
            <a:pPr>
              <a:spcBef>
                <a:spcPts val="600"/>
              </a:spcBef>
            </a:pPr>
            <a:r>
              <a:rPr lang="el-GR" sz="2400" dirty="0"/>
              <a:t>Συγκρατητικές ταινίες τραχειοσωλήνα ή </a:t>
            </a:r>
            <a:r>
              <a:rPr lang="el-GR" sz="2400" dirty="0" smtClean="0"/>
              <a:t>κορδέλα,</a:t>
            </a:r>
            <a:endParaRPr lang="el-GR" sz="2400" dirty="0"/>
          </a:p>
          <a:p>
            <a:pPr>
              <a:spcBef>
                <a:spcPts val="600"/>
              </a:spcBef>
            </a:pPr>
            <a:r>
              <a:rPr lang="el-GR" sz="2400" dirty="0"/>
              <a:t>Σάκος </a:t>
            </a:r>
            <a:r>
              <a:rPr lang="el-GR" sz="2400" dirty="0" smtClean="0"/>
              <a:t>απορριμμάτων,</a:t>
            </a:r>
            <a:endParaRPr lang="el-GR" sz="2400" dirty="0"/>
          </a:p>
          <a:p>
            <a:pPr>
              <a:spcBef>
                <a:spcPts val="600"/>
              </a:spcBef>
            </a:pPr>
            <a:r>
              <a:rPr lang="el-GR" sz="2400" dirty="0"/>
              <a:t>Σε τραχειοσωλήνα διπλού αυλού: εφεδρικός εσωτερικός σωλήνας (ίδιο μέγεθος με τον εξωτερικό σωλήνα), καθαρός και φυλαγμένος σε πλαστική σακούλα, ειδικοί στειλεοί με βαμβάκι για καθαρισμό εσωτερικού </a:t>
            </a:r>
            <a:r>
              <a:rPr lang="el-GR" sz="2400" dirty="0" smtClean="0"/>
              <a:t>σωλήνα,</a:t>
            </a:r>
            <a:endParaRPr lang="el-GR" sz="2400" dirty="0"/>
          </a:p>
          <a:p>
            <a:pPr>
              <a:spcBef>
                <a:spcPts val="600"/>
              </a:spcBef>
            </a:pPr>
            <a:r>
              <a:rPr lang="el-GR" sz="2400" b="1" dirty="0">
                <a:solidFill>
                  <a:srgbClr val="820000"/>
                </a:solidFill>
              </a:rPr>
              <a:t>Σύστημα αναρρόφησης </a:t>
            </a:r>
            <a:r>
              <a:rPr lang="el-GR" sz="2400" dirty="0"/>
              <a:t>έτοιμο για χρήση, </a:t>
            </a:r>
            <a:r>
              <a:rPr lang="el-GR" sz="2400" b="1" dirty="0">
                <a:solidFill>
                  <a:srgbClr val="820000"/>
                </a:solidFill>
              </a:rPr>
              <a:t>λαβίδα τραχείας, σύριγγα </a:t>
            </a:r>
            <a:r>
              <a:rPr lang="el-GR" sz="2400" b="1" dirty="0" smtClean="0">
                <a:solidFill>
                  <a:srgbClr val="820000"/>
                </a:solidFill>
              </a:rPr>
              <a:t>10ml.</a:t>
            </a:r>
            <a:endParaRPr lang="el-GR" sz="2400" b="1" dirty="0">
              <a:solidFill>
                <a:srgbClr val="820000"/>
              </a:solidFill>
            </a:endParaRPr>
          </a:p>
          <a:p>
            <a:pPr>
              <a:buFont typeface="Wingdings" panose="05000000000000000000" pitchFamily="2" charset="2"/>
              <a:buChar char="Ø"/>
            </a:pPr>
            <a:endParaRPr lang="el-GR" sz="2400" b="1"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7</a:t>
            </a:fld>
            <a:endParaRPr lang="el-GR" dirty="0"/>
          </a:p>
        </p:txBody>
      </p:sp>
    </p:spTree>
    <p:extLst>
      <p:ext uri="{BB962C8B-B14F-4D97-AF65-F5344CB8AC3E}">
        <p14:creationId xmlns:p14="http://schemas.microsoft.com/office/powerpoint/2010/main" xmlns="" val="361399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6632"/>
            <a:ext cx="9144000" cy="908720"/>
          </a:xfrm>
        </p:spPr>
        <p:txBody>
          <a:bodyPr>
            <a:noAutofit/>
          </a:bodyPr>
          <a:lstStyle/>
          <a:p>
            <a:r>
              <a:rPr lang="el-GR" dirty="0" smtClean="0">
                <a:solidFill>
                  <a:srgbClr val="004A82"/>
                </a:solidFill>
              </a:rPr>
              <a:t>Βέλτιστη </a:t>
            </a:r>
            <a:r>
              <a:rPr lang="el-GR" dirty="0">
                <a:solidFill>
                  <a:srgbClr val="004A82"/>
                </a:solidFill>
              </a:rPr>
              <a:t>π</a:t>
            </a:r>
            <a:r>
              <a:rPr lang="el-GR" dirty="0" smtClean="0">
                <a:solidFill>
                  <a:srgbClr val="004A82"/>
                </a:solidFill>
              </a:rPr>
              <a:t>ρακτική για φροντίδα </a:t>
            </a:r>
            <a:r>
              <a:rPr lang="el-GR" dirty="0">
                <a:solidFill>
                  <a:srgbClr val="004A82"/>
                </a:solidFill>
              </a:rPr>
              <a:t>τ</a:t>
            </a:r>
            <a:r>
              <a:rPr lang="el-GR" dirty="0" smtClean="0">
                <a:solidFill>
                  <a:srgbClr val="004A82"/>
                </a:solidFill>
              </a:rPr>
              <a:t>ραχειοστομίας </a:t>
            </a:r>
            <a:r>
              <a:rPr lang="el-GR" sz="3200" b="0" dirty="0" smtClean="0">
                <a:solidFill>
                  <a:srgbClr val="004A82"/>
                </a:solidFill>
              </a:rPr>
              <a:t>(1 από 3)</a:t>
            </a:r>
            <a:endParaRPr lang="el-GR" sz="3200" b="0" dirty="0">
              <a:solidFill>
                <a:srgbClr val="004A82"/>
              </a:solidFill>
            </a:endParaRPr>
          </a:p>
        </p:txBody>
      </p:sp>
      <p:sp>
        <p:nvSpPr>
          <p:cNvPr id="3" name="Θέση περιεχομένου 2"/>
          <p:cNvSpPr>
            <a:spLocks noGrp="1"/>
          </p:cNvSpPr>
          <p:nvPr>
            <p:ph idx="1"/>
          </p:nvPr>
        </p:nvSpPr>
        <p:spPr/>
        <p:txBody>
          <a:bodyPr>
            <a:normAutofit/>
          </a:bodyPr>
          <a:lstStyle/>
          <a:p>
            <a:pPr marL="514350" indent="-514350">
              <a:spcBef>
                <a:spcPts val="1200"/>
              </a:spcBef>
              <a:buFont typeface="+mj-lt"/>
              <a:buAutoNum type="arabicPeriod"/>
            </a:pPr>
            <a:r>
              <a:rPr lang="el-GR" sz="2400" dirty="0" smtClean="0"/>
              <a:t>Συλλογή του απαιτούμενου εξοπλισμού.</a:t>
            </a:r>
          </a:p>
          <a:p>
            <a:pPr marL="514350" indent="-514350">
              <a:spcBef>
                <a:spcPts val="1200"/>
              </a:spcBef>
              <a:buFont typeface="+mj-lt"/>
              <a:buAutoNum type="arabicPeriod"/>
            </a:pPr>
            <a:r>
              <a:rPr lang="el-GR" sz="2400" dirty="0" smtClean="0"/>
              <a:t>Πλύσιμο χεριών. Εφαρμογή τακτικών μέτρων προφύλαξης.</a:t>
            </a:r>
          </a:p>
          <a:p>
            <a:pPr marL="514350" indent="-514350">
              <a:spcBef>
                <a:spcPts val="1200"/>
              </a:spcBef>
              <a:buFont typeface="+mj-lt"/>
              <a:buAutoNum type="arabicPeriod"/>
            </a:pPr>
            <a:r>
              <a:rPr lang="el-GR" sz="2400" dirty="0" smtClean="0"/>
              <a:t>Αναρρόφηση του τραχειοσωλήνα, αν χρειάζεται.</a:t>
            </a:r>
          </a:p>
          <a:p>
            <a:pPr marL="514350" indent="-514350">
              <a:spcBef>
                <a:spcPts val="1200"/>
              </a:spcBef>
              <a:buFont typeface="+mj-lt"/>
              <a:buAutoNum type="arabicPeriod"/>
            </a:pPr>
            <a:r>
              <a:rPr lang="el-GR" sz="2400" dirty="0" smtClean="0"/>
              <a:t>Αφαίρεση των επιθεμάτων και των πολλών εκκρίσεων.</a:t>
            </a:r>
          </a:p>
          <a:p>
            <a:pPr marL="514350" indent="-514350">
              <a:spcBef>
                <a:spcPts val="1200"/>
              </a:spcBef>
              <a:buFont typeface="+mj-lt"/>
              <a:buAutoNum type="arabicPeriod"/>
            </a:pPr>
            <a:r>
              <a:rPr lang="el-GR" sz="2400" b="1" dirty="0" smtClean="0">
                <a:solidFill>
                  <a:srgbClr val="820000"/>
                </a:solidFill>
              </a:rPr>
              <a:t>Δημιουργία αποστειρωμένου πεδίου.</a:t>
            </a:r>
          </a:p>
          <a:p>
            <a:pPr marL="514350" indent="-514350">
              <a:spcBef>
                <a:spcPts val="1200"/>
              </a:spcBef>
              <a:buFont typeface="+mj-lt"/>
              <a:buAutoNum type="arabicPeriod"/>
            </a:pPr>
            <a:r>
              <a:rPr lang="el-GR" sz="2400" dirty="0" smtClean="0"/>
              <a:t>Αφαίρεση και καθαρισμός εσωτερικού σωλήνα. Χρήση αραιωμένου υπεροξειδίου του υδρογόνου για τον καθαρισμό του σωλήνα και αποστειρωμένου ορού για ξέπλυμα. Αν ο εσωτερικός σωλήνας είναι μίας χρήσης αντικαθίσταται με νέο.</a:t>
            </a:r>
            <a:endParaRPr lang="el-GR" sz="24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8</a:t>
            </a:fld>
            <a:endParaRPr lang="el-GR" dirty="0"/>
          </a:p>
        </p:txBody>
      </p:sp>
    </p:spTree>
    <p:extLst>
      <p:ext uri="{BB962C8B-B14F-4D97-AF65-F5344CB8AC3E}">
        <p14:creationId xmlns:p14="http://schemas.microsoft.com/office/powerpoint/2010/main" xmlns="" val="284381657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9f409678222e60c4bfbbeafb60bce9f78708f"/>
</p:tagLst>
</file>

<file path=ppt/theme/theme1.xml><?xml version="1.0" encoding="utf-8"?>
<a:theme xmlns:a="http://schemas.openxmlformats.org/drawingml/2006/main" name="OC_template_updated">
  <a:themeElements>
    <a:clrScheme name="Προσαρμοσμένο 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OC_template_updated</Template>
  <TotalTime>451</TotalTime>
  <Words>996</Words>
  <Application>Microsoft Office PowerPoint</Application>
  <PresentationFormat>Προβολή στην οθόνη (4:3)</PresentationFormat>
  <Paragraphs>101</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OC_template_updated</vt:lpstr>
      <vt:lpstr>Τραχειοστομία – ορισμός</vt:lpstr>
      <vt:lpstr>Τι πρέπει να γνωρίζετε</vt:lpstr>
      <vt:lpstr>Ενδείξεις τραχειοστομίας</vt:lpstr>
      <vt:lpstr>Να θυμάστε… O ρόλος σας ως νοσηλευτές; (1 από 2)</vt:lpstr>
      <vt:lpstr>Να θυμάστε… O ρόλος σας ως νοσηλευτές; (2 από 2)</vt:lpstr>
      <vt:lpstr>Η τραχειοστομία… (2 από 2)</vt:lpstr>
      <vt:lpstr>Ο σωλήνας τραχειοστομίας…</vt:lpstr>
      <vt:lpstr>Τραχειοστομία – Φροντίδα στομίας και αλλαγή εσωτερικού σωλήνα</vt:lpstr>
      <vt:lpstr>Βέλτιστη πρακτική για φροντίδα τραχειοστομίας (1 από 3)</vt:lpstr>
      <vt:lpstr>Βέλτιστη πρακτική για φροντίδα τραχειοστομίας (2 από 3)</vt:lpstr>
      <vt:lpstr>Βέλτιστη πρακτική για φροντίδα τραχειοστομίας (3 από 3)</vt:lpstr>
      <vt:lpstr>Επικεντρωμένη αξιολόγηση ασθενούς με τραχειοστομία (1 από 3)</vt:lpstr>
      <vt:lpstr>Επικεντρωμένη αξιολόγηση ασθενούς με τραχειοστομία (2 από 3)</vt:lpstr>
      <vt:lpstr>Επικεντρωμένη αξιολόγηση ασθενούς με τραχειοστομία (3 από 3)</vt:lpstr>
      <vt:lpstr>Προβλήματα</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Χειρουργική Νοσηλευτική Ι Εργαστήριο</dc:title>
  <dc:creator>opencourses@teiath.gr</dc:creator>
  <cp:lastModifiedBy>user71</cp:lastModifiedBy>
  <cp:revision>40</cp:revision>
  <dcterms:created xsi:type="dcterms:W3CDTF">2013-11-15T06:25:36Z</dcterms:created>
  <dcterms:modified xsi:type="dcterms:W3CDTF">2025-01-08T11:25:24Z</dcterms:modified>
</cp:coreProperties>
</file>