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7" r:id="rId5"/>
    <p:sldId id="259" r:id="rId6"/>
    <p:sldId id="262" r:id="rId7"/>
    <p:sldId id="261" r:id="rId8"/>
    <p:sldId id="260" r:id="rId9"/>
    <p:sldId id="266" r:id="rId10"/>
    <p:sldId id="265" r:id="rId11"/>
    <p:sldId id="264" r:id="rId12"/>
    <p:sldId id="270" r:id="rId13"/>
    <p:sldId id="269" r:id="rId14"/>
    <p:sldId id="272" r:id="rId15"/>
    <p:sldId id="271" r:id="rId16"/>
    <p:sldId id="268" r:id="rId17"/>
    <p:sldId id="275" r:id="rId18"/>
    <p:sldId id="345" r:id="rId19"/>
    <p:sldId id="274" r:id="rId20"/>
    <p:sldId id="273" r:id="rId21"/>
    <p:sldId id="278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AF0D-5F84-40AE-B6E4-3C30E3A2729B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E4CA-AEB6-4080-9F06-331D25D44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4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0E4CA-AEB6-4080-9F06-331D25D44DB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15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>
            <a:extLst>
              <a:ext uri="{FF2B5EF4-FFF2-40B4-BE49-F238E27FC236}">
                <a16:creationId xmlns:a16="http://schemas.microsoft.com/office/drawing/2014/main" id="{924D9BEA-161A-29F2-37D0-C18C56D2E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- Θέση σημειώσεων">
            <a:extLst>
              <a:ext uri="{FF2B5EF4-FFF2-40B4-BE49-F238E27FC236}">
                <a16:creationId xmlns:a16="http://schemas.microsoft.com/office/drawing/2014/main" id="{63AA1C12-FF17-5840-223C-0ACC0808D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cs typeface="Arial" panose="020B0604020202020204" pitchFamily="34" charset="0"/>
            </a:endParaRPr>
          </a:p>
        </p:txBody>
      </p:sp>
      <p:sp>
        <p:nvSpPr>
          <p:cNvPr id="63492" name="3 - Θέση αριθμού διαφάνειας">
            <a:extLst>
              <a:ext uri="{FF2B5EF4-FFF2-40B4-BE49-F238E27FC236}">
                <a16:creationId xmlns:a16="http://schemas.microsoft.com/office/drawing/2014/main" id="{DB07BDF7-FC87-EA99-E65C-7ABD9A0EF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9CC49E-9732-4F55-AA17-BDEB467625F3}" type="slidenum">
              <a:rPr lang="el-GR" altLang="el-GR"/>
              <a:pPr eaLnBrk="1" hangingPunct="1"/>
              <a:t>18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4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73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63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80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6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95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71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99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7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4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72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4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79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84FA-07E0-4EB3-AC95-3EB2E98499C9}" type="datetimeFigureOut">
              <a:rPr lang="el-GR" smtClean="0"/>
              <a:t>20/2/2025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E0E862-EA6B-4197-8440-785B734B48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8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D5927-AB7F-ED5F-B292-471755B2A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340" y="1357744"/>
            <a:ext cx="7766936" cy="3223491"/>
          </a:xfrm>
        </p:spPr>
        <p:txBody>
          <a:bodyPr/>
          <a:lstStyle/>
          <a:p>
            <a:pPr algn="l"/>
            <a:br>
              <a:rPr lang="el-GR" b="1" dirty="0">
                <a:solidFill>
                  <a:schemeClr val="tx1"/>
                </a:solidFill>
              </a:rPr>
            </a:br>
            <a:br>
              <a:rPr lang="el-GR" b="1" dirty="0">
                <a:solidFill>
                  <a:schemeClr val="tx1"/>
                </a:solidFill>
              </a:rPr>
            </a:b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ΧΕΙΡΟΥΡΓΙΚΗ ΝΟΣΗΛΕΥΤΙΚΗ </a:t>
            </a:r>
            <a:br>
              <a:rPr lang="el-GR" dirty="0">
                <a:latin typeface="Century Gothic" panose="020B0502020202020204" pitchFamily="34" charset="0"/>
              </a:rPr>
            </a:b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F21D58-6ADF-A2E2-6723-D4AC469A6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ΥΔΩΡ ΚΑΙ ΗΛΕΚΤΡΟΛΥΤΕΣ</a:t>
            </a:r>
          </a:p>
        </p:txBody>
      </p:sp>
    </p:spTree>
    <p:extLst>
      <p:ext uri="{BB962C8B-B14F-4D97-AF65-F5344CB8AC3E}">
        <p14:creationId xmlns:p14="http://schemas.microsoft.com/office/powerpoint/2010/main" val="424443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B7866A-9290-E649-E717-4785DB06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Διατήρηση της Ζώσας Ύλης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FB29FC-50BC-130D-456F-9BE8CA2DA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Συνεχής ανταλλαγή της ύλης από τον ενδοκυττάριο χώρο στον </a:t>
            </a:r>
            <a:r>
              <a:rPr lang="el-GR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Είσοδος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χρήσιμης ύλης στο κύτταρο,</a:t>
            </a:r>
          </a:p>
          <a:p>
            <a:pPr marL="723900" indent="-3683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Έξοδος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άχρηστης ύλης έξω από το κύτταρο.</a:t>
            </a:r>
          </a:p>
          <a:p>
            <a:pPr>
              <a:spcBef>
                <a:spcPts val="4200"/>
              </a:spcBef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Συνεχής τροφοδότηση  και  καθαρισμός του </a:t>
            </a:r>
            <a:r>
              <a:rPr lang="el-GR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εξωκυττάριου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χώρου γίνεται με το αίμα και τη λέμφο (τριχοειδή).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7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D64B24-6F78-1EE5-7817-BEAF0099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Διατήρηση της Ζώσας Ύλης</a:t>
            </a:r>
            <a:endParaRPr lang="el-GR" dirty="0"/>
          </a:p>
        </p:txBody>
      </p:sp>
      <p:pic>
        <p:nvPicPr>
          <p:cNvPr id="1026" name="Picture 2" descr="Υγρά &amp; Ηλεκτρολύτες του ανθρώπινου σώματος. Περιεγχειρητική χορήγ">
            <a:extLst>
              <a:ext uri="{FF2B5EF4-FFF2-40B4-BE49-F238E27FC236}">
                <a16:creationId xmlns:a16="http://schemas.microsoft.com/office/drawing/2014/main" id="{155DBA2A-07D0-D40F-A815-5FE13CAA4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36307"/>
            <a:ext cx="4608944" cy="32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Υγρά &amp; Ηλεκτρολύτες του ανθρώπινου σώματος. Περιεγχειρητική χορήγ">
            <a:extLst>
              <a:ext uri="{FF2B5EF4-FFF2-40B4-BE49-F238E27FC236}">
                <a16:creationId xmlns:a16="http://schemas.microsoft.com/office/drawing/2014/main" id="{3400F522-0F23-A70F-4D61-CDFDD45D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33" y="2669310"/>
            <a:ext cx="5405511" cy="27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96EF97-751A-E9A7-4515-774B72E8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Ισοζύγιο Υγρών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7E4BDC-8850-35FC-0AEF-320B4CD81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7273"/>
            <a:ext cx="8596668" cy="41940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ισορροπία μεταξύ εισερχόμενων και εξερχόμενων (αποβαλλόμενων) υγρών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Θετικό ισοζύγιο υγρών </a:t>
            </a:r>
            <a:r>
              <a:rPr lang="el-GR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Αύξηση των εισερχόμενων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Αρνητικό ισοζύγιο υγρών </a:t>
            </a:r>
            <a:r>
              <a:rPr lang="el-GR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Μείωση των εισερχόμενων</a:t>
            </a:r>
          </a:p>
          <a:p>
            <a:pPr>
              <a:lnSpc>
                <a:spcPct val="120000"/>
              </a:lnSpc>
              <a:spcBef>
                <a:spcPts val="4200"/>
              </a:spcBef>
            </a:pPr>
            <a:r>
              <a:rPr lang="el-GR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Καθημερινά στον ανθρώπινο οργανισμό εισέρχονται και αποβάλλονται μεγάλες ποσότητες υγρών και ηλεκτρολυτών στα πλαίσια της φυσιολογικής λειτουργίας. </a:t>
            </a:r>
          </a:p>
          <a:p>
            <a:pPr>
              <a:lnSpc>
                <a:spcPct val="120000"/>
              </a:lnSpc>
              <a:spcBef>
                <a:spcPts val="4200"/>
              </a:spcBef>
            </a:pPr>
            <a:r>
              <a:rPr lang="el-GR" sz="2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Παρ’ αυτά η </a:t>
            </a:r>
            <a:r>
              <a:rPr lang="el-GR" sz="2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υδατοηλεκτρολυτική</a:t>
            </a:r>
            <a:r>
              <a:rPr lang="el-GR" sz="2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ισορροπία διατηρείται σταθερή και επιτυγχάνεται ΟΜΟΙΟΣΤΑΣΙΑ.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88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CBB553-9EE2-195A-9781-0B2B40FA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Μέση Καθημερινή Πρόσληψη Υγρών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796F9-182E-443C-E461-156427378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/>
            <a:endParaRPr lang="el-GR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</a:pP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Ημερήσια Πρόσληψη από τροφές – Υγρά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→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→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≈2100</a:t>
            </a:r>
            <a:r>
              <a:rPr lang="el-GR" b="1" i="0" u="none" strike="noStrike" kern="12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24ωρο</a:t>
            </a:r>
            <a:r>
              <a:rPr lang="el-GR" b="1" i="0" u="none" strike="noStrike" kern="12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b="1" i="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</a:pP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Ημερήσια σύνθεση από οξείδωση υδατανθράκων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→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→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≈200 </a:t>
            </a: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l-GR" b="1" i="0" u="none" strike="noStrike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ωρο</a:t>
            </a:r>
            <a:endParaRPr lang="el-GR" b="1" i="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</a:pP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Σύνολο προσλαμβανόμενων υγρών 24ωρου </a:t>
            </a:r>
            <a:r>
              <a:rPr lang="el-GR" b="1" dirty="0">
                <a:solidFill>
                  <a:srgbClr val="FF000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→ →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≈2300 </a:t>
            </a: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/ </a:t>
            </a:r>
            <a:r>
              <a:rPr lang="el-GR" b="1" i="0" u="none" strike="noStrike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24ωρο</a:t>
            </a:r>
            <a:endParaRPr lang="el-GR" b="1" i="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848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27DBD4-980B-5E8C-EEA8-CFF23968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Μέση Ημερήσια Αποβολή Υγρών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6BFD0-5B52-34FE-E19B-4B20CCE2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Άδηλη αναπνοή από πνεύμονες  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≈350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Άδηλη αναπνοή</a:t>
            </a:r>
            <a:r>
              <a:rPr lang="el-GR" sz="1800" b="1" i="0" u="none" strike="noStrike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από δέρμα        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≈350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Ιδρώτας                          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≈100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Κόπρανα            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→ →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≈100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Ούρα                  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                               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≈1300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algn="l" rtl="0" eaLnBrk="1" fontAlgn="t" latinLnBrk="0" hangingPunct="1"/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Σύνολο αποβαλλόμενων υγρών 24ωρου</a:t>
            </a:r>
            <a:r>
              <a:rPr lang="el-GR" sz="1800" b="1" i="0" u="none" strike="noStrike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el-GR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≈2200 </a:t>
            </a:r>
            <a:r>
              <a:rPr lang="en-US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l-GR" sz="1800" b="1" i="0" u="none" strike="noStrike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 24ωρο</a:t>
            </a:r>
            <a:endParaRPr lang="el-GR" sz="1800" b="1" i="0" u="none" strike="noStrike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07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6F4598-4783-060C-EC03-F8F9D202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Ισοζύγιο Ύδατος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AF584D-8FD3-BA24-332E-28E380656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Όταν τα εισερχόμενα υγρά είναι ίσα, ή περίπου ίσα με τα εξερχόμενα υγρά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l-G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3600"/>
              </a:spcBef>
              <a:buNone/>
            </a:pP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Αρνητικό Ισοζύγιο ή Έλλειμμα  Ύδατος </a:t>
            </a:r>
          </a:p>
          <a:p>
            <a:pPr>
              <a:lnSpc>
                <a:spcPct val="114000"/>
              </a:lnSpc>
              <a:spcBef>
                <a:spcPts val="3600"/>
              </a:spcBef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Όταν τα εισερχόμενα υγρά είναι λιγότερα από τα εξερχόμενα υγρά  ή όταν τα εξερχόμενα υγρά είναι περισσότερα από τα εισερχόμενα υγρά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l-G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3600"/>
              </a:spcBef>
              <a:buNone/>
            </a:pP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Θετικό Ισοζύγιο ή Περίσσεια  Ύδατος </a:t>
            </a:r>
          </a:p>
          <a:p>
            <a:pPr>
              <a:lnSpc>
                <a:spcPct val="114000"/>
              </a:lnSpc>
              <a:spcBef>
                <a:spcPts val="4200"/>
              </a:spcBef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Όταν τα εισερχόμενα υγρά είναι περισσότερα από τα εξερχόμενα υγρά  ή όταν τα εξερχόμενα υγρά είναι λιγότερα από τα εισερχόμενα υγρά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l-G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3600"/>
              </a:spcBef>
              <a:buNone/>
            </a:pPr>
            <a:endParaRPr lang="el-GR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66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3B204E-191D-6CAC-24FE-E724C187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Ισοζύγιο Ύδατος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2746C6-25AF-1004-6E32-109B38273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Μηχανισμοί που κινητοποιούνται  σε Αρνητικό Ισοζύγιο </a:t>
            </a:r>
            <a:endParaRPr lang="el-GR" sz="1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Αίσθημα δίψας,</a:t>
            </a:r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Αντιδιούρηση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969963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Αντιδιουρητική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ορμόνη από τον οπίσθιο λοβό της υπόφυσης  επιδρά σε </a:t>
            </a: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νεφρούς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(άπω και αθροιστικά  σωληνάρια των νεφρών).</a:t>
            </a:r>
          </a:p>
          <a:p>
            <a:endParaRPr lang="el-G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Μηχανισμοί που κινητοποιούνται  σε Θετικό Ισοζύγιο </a:t>
            </a:r>
            <a:endParaRPr lang="el-GR" sz="1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85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Διούρηση (αναστολή έκκρισης της </a:t>
            </a: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αντιδιουρητικής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ορμόνης). </a:t>
            </a:r>
          </a:p>
          <a:p>
            <a:pPr marL="0" indent="0">
              <a:buNone/>
            </a:pPr>
            <a:endParaRPr lang="el-G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49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3C2B32-1A78-3F93-3074-71CD0DB1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Ηλεκτρολύτες </a:t>
            </a:r>
            <a:endParaRPr lang="el-GR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8304A6-0191-E2FE-596B-292446EE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Ανόργανες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χημικές, ιονισμένες ενώσεις, θετικά ή αρνητικά φορτισμένες, διαλυμένες σε όλα τα υγρά του σώματος.</a:t>
            </a:r>
          </a:p>
          <a:p>
            <a:pPr marL="0" indent="0">
              <a:buNone/>
            </a:pP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l-GR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ΚΑΤΑΝΟΜΗ ΗΛΕΚΤΡΟΛΥΤΩΝ</a:t>
            </a:r>
            <a:endParaRPr lang="el-GR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l-GR" b="1" dirty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Ενδοκυττάριο υγρό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l-GR" b="1" dirty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Πλάσμα-Ενδοαγγειακό υγρό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l-GR" b="1" dirty="0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Διάμεσο υγρό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48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6" name="Group 70">
            <a:extLst>
              <a:ext uri="{FF2B5EF4-FFF2-40B4-BE49-F238E27FC236}">
                <a16:creationId xmlns:a16="http://schemas.microsoft.com/office/drawing/2014/main" id="{BE6DEAE0-9825-1545-576F-5572FC22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60101"/>
              </p:ext>
            </p:extLst>
          </p:nvPr>
        </p:nvGraphicFramePr>
        <p:xfrm>
          <a:off x="1524000" y="236539"/>
          <a:ext cx="9144000" cy="6861616"/>
        </p:xfrm>
        <a:graphic>
          <a:graphicData uri="http://schemas.openxmlformats.org/drawingml/2006/table">
            <a:tbl>
              <a:tblPr/>
              <a:tblGrid>
                <a:gridCol w="234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9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Ηλεκτρολυτική σύσταση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Meq/L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Ιόντα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Εξωκυττάριο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Υγρό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Ενδοκυττάριο Υγρό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Πλάσμα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Μεσοκυττάριο Υγρό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Na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10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Ca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10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Mg</a:t>
                      </a:r>
                      <a:r>
                        <a:rPr kumimoji="0" lang="el-G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++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25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Σύνολο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Κατιόντων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HCO</a:t>
                      </a:r>
                      <a:r>
                        <a:rPr kumimoji="0" 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27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30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SO</a:t>
                      </a:r>
                      <a:r>
                        <a:rPr kumimoji="0" 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r>
                        <a:rPr kumimoji="0" 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 -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 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PO</a:t>
                      </a:r>
                      <a:r>
                        <a:rPr kumimoji="0" 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2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Οργανικά Οξέα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5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Πρωτεΐνες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16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67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Σύνολο Ανιόντων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153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809254-157D-E109-0268-53971740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ΦΥΣΙΟΛΟΓΙΚΕΣ ΤΙΜΕΣ ΗΛΕΚΤΡΟΛΥΤΩΝ ΣΤΟ </a:t>
            </a:r>
            <a:r>
              <a:rPr lang="el-G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ΑΙΜΑ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3C71FD-DB26-FE6B-ADA3-4217803A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Κάλιο (Κ</a:t>
            </a:r>
            <a:r>
              <a:rPr lang="el-GR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  3,5 - 4,5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mEq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Νάτριο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  135 - 145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Ασβέστιο (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l-GR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++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 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5,5mEq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Μαγνήσιο (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Mg</a:t>
            </a:r>
            <a:r>
              <a:rPr lang="en-US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++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1 ,5 - 2,5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mEq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Φώσφορος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(HPO</a:t>
            </a:r>
            <a:r>
              <a:rPr lang="en-US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baseline="-25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–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1,5mEq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47900" indent="-2247900" algn="ctr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Χλώριο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(Cl</a:t>
            </a:r>
            <a:r>
              <a:rPr lang="en-US" sz="20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95 - 110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mEq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362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1E64A4-2207-0FB4-A2BC-AC8A3C5E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Σύσταση Ανθρώπινου Σώματος</a:t>
            </a:r>
            <a:endParaRPr lang="el-GR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043C6B-38B3-87F6-E420-57444B8C2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>
              <a:spcBef>
                <a:spcPts val="4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ΥΔΩΡ  55-60%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ΟΡΓΑΝΙΚΑ ΣΥΣΤΑΤΙΚΑ 35-37%</a:t>
            </a:r>
          </a:p>
          <a:p>
            <a:pPr marL="355600" indent="0">
              <a:spcBef>
                <a:spcPts val="1800"/>
              </a:spcBef>
              <a:buNone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Υδατάνθρακες, Λίπη , Πρωτεΐνες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ΑΝΟΡΓΑΝΑ ΣΥΣΤΑΤΙΚΑ 3-5%</a:t>
            </a:r>
          </a:p>
          <a:p>
            <a:pPr marL="355600" indent="0">
              <a:spcBef>
                <a:spcPts val="1800"/>
              </a:spcBef>
              <a:buNone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Ηλεκτρολύτες και Ιχνοστοιχεία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(Κ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Να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</a:t>
            </a:r>
            <a:r>
              <a:rPr lang="en-US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++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Cl</a:t>
            </a:r>
            <a:r>
              <a:rPr lang="en-US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,Mg</a:t>
            </a:r>
            <a:r>
              <a:rPr lang="en-US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5560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ολικό ποσό των υγρών του σώματος &amp; τα ολικά ποσά των διαλυμένων ουσιών (στο νερό) διατηρούνται σε σχετική σταθερή κατάσταση.</a:t>
            </a:r>
          </a:p>
          <a:p>
            <a:pPr marL="355600" indent="0">
              <a:spcBef>
                <a:spcPts val="1800"/>
              </a:spcBef>
              <a:buNone/>
            </a:pPr>
            <a:endParaRPr lang="el-GR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59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3160A5-F782-31FA-D3BE-5DE140C5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Ισοζύγιο ηλεκτρολυτών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D2F549-DAB1-E34D-D2BA-DC5AE33E3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κύριο </a:t>
            </a:r>
            <a:r>
              <a:rPr 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κατιόν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του </a:t>
            </a:r>
            <a:r>
              <a:rPr 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ενδοκυτταρίου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χώρου είναι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 Κ</a:t>
            </a:r>
            <a:r>
              <a:rPr lang="el-GR" b="1" baseline="30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(40πλάσια πυκνότητα από του </a:t>
            </a:r>
            <a:r>
              <a:rPr lang="el-GR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εξωκυττάριου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αποθήκη Κ)</a:t>
            </a:r>
            <a:endParaRPr lang="el-GR" b="1" baseline="30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  <a:defRPr/>
            </a:pP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του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εξωκυτταρίου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το </a:t>
            </a:r>
            <a:r>
              <a:rPr lang="el-GR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Να</a:t>
            </a:r>
            <a:r>
              <a:rPr lang="el-GR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l-GR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(90% συνόλου)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l-GR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Ρυθμιστής η αντλία Να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Κ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εισάγει συνεχώς Κ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μέσα στο κύτταρο &amp; εξάγει Να</a:t>
            </a:r>
            <a:r>
              <a:rPr lang="el-GR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78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CCEBD1-5CAC-DACC-8DA2-A59EFF01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Ρόλος ηλεκτρολυτών στον οργανισμό</a:t>
            </a:r>
            <a:endParaRPr lang="el-GR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75EE17-A2D7-C672-C969-7AE64D3A5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Διατήρηση ωσμωτικής ισορροπίας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Διατήρηση </a:t>
            </a: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οξεοβασικής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ισορροπίας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Ιοντική ισορροπία: σημαντικός παράγοντας για την διεγερσιμότητα των νεύρων, των μυών, τη </a:t>
            </a:r>
            <a:r>
              <a:rPr lang="el-GR" sz="18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διαβατότητα</a:t>
            </a:r>
            <a:r>
              <a:rPr lang="el-GR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των τριχοειδών αγγείων &amp; τη λειτουργία της καρδιάς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Ισορροπία νερού, ανταλλαγή αυτού στους διάφορους χώρους &amp; στα </a:t>
            </a:r>
            <a:r>
              <a:rPr lang="el-G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ενζυματικά</a:t>
            </a: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συστήματα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Αναπνευστική λειτουργία: μεταφορά Ο</a:t>
            </a:r>
            <a:r>
              <a:rPr lang="el-GR" sz="1800" b="1" baseline="-25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l-GR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en-US" sz="1800" b="1" baseline="-25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l-GR" sz="1800" b="1" baseline="-25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566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2889E-3317-A7BF-2B52-B83DC4FC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Ενδοφλέβια έγχυση 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08279D-7C14-2DDF-0241-BAC323B7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4909"/>
            <a:ext cx="8596668" cy="428645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Έγχυση φαρμάκου εντός της φλέβας ή μεγάλης </a:t>
            </a:r>
            <a:r>
              <a:rPr lang="el-GR" sz="19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ποσότητος</a:t>
            </a: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υγρού όπως οροί – μετάγγιση αίματος.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Είδη ορών: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Για ενυδάτωση – διατήρηση φλεβικής γραμμής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Φαρμακευτικοί 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Θρεπτικοί </a:t>
            </a:r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el-GR" sz="19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l-GR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Σκοποί: </a:t>
            </a:r>
            <a:endParaRPr lang="el-GR" sz="19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Χορήγηση μεγάλης </a:t>
            </a:r>
            <a:r>
              <a:rPr lang="el-GR" sz="19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ποσότητος</a:t>
            </a: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υγρών. 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Συνεχή χορήγηση υγρών. 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Αύξηση όγκου αίματος μετά από αιμορραγία, αποκατάσταση ισοζυγίου ύδατος, διατήρηση του θερμιδικού ισοζυγίου – θρέψη ασθενή. </a:t>
            </a:r>
          </a:p>
          <a:p>
            <a:pPr marL="0" indent="0" eaLnBrk="1" hangingPunct="1">
              <a:buClr>
                <a:srgbClr val="FF0000"/>
              </a:buClr>
              <a:buFont typeface="Calibri" pitchFamily="34" charset="0"/>
              <a:buAutoNum type="arabicPeriod"/>
              <a:defRPr/>
            </a:pPr>
            <a:r>
              <a:rPr lang="el-GR" sz="19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Χορήγηση φαρμάκου του οποίου η δράση μεταβάλλεται από άλλη οδό.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230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CB708D-1BAC-3C32-CA68-4B3FF086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24ECCB-0B1C-FD50-E6B0-7CB71921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45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29188A-6E1D-F2C0-CDE7-09E7EF4B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Κατανομή υγρών ανάλογα με το φύλο και την ποσότητα του λίπους</a:t>
            </a:r>
            <a:endParaRPr lang="el-GR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C:\Users\alex\Desktop\water.png">
            <a:extLst>
              <a:ext uri="{FF2B5EF4-FFF2-40B4-BE49-F238E27FC236}">
                <a16:creationId xmlns:a16="http://schemas.microsoft.com/office/drawing/2014/main" id="{C79EC585-7886-F4D0-CBD1-3119B0C8E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38" y="2199770"/>
            <a:ext cx="4469181" cy="42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2D06A3-3AFE-0499-87D8-80BDB457B8E4}"/>
              </a:ext>
            </a:extLst>
          </p:cNvPr>
          <p:cNvSpPr txBox="1"/>
          <p:nvPr/>
        </p:nvSpPr>
        <p:spPr>
          <a:xfrm>
            <a:off x="6557893" y="2730624"/>
            <a:ext cx="3675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Ηλικία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Περιεκτικότητα σώματος σε λίπος: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υδρόφοβη ουσία δεν κατακρατά νερό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Φύλο: 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Οι </a:t>
            </a:r>
            <a:r>
              <a:rPr lang="el-GR" sz="1800" b="1" u="sng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γυναίκες, 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έχουν μικρότερη περιεκτικότητα σε νερό έναντι των ανδρών: μεγαλύτερο ποσοστό λιπώδους ιστού, μικρότερη μυϊκή ανάπτυξη.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45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413D1-DA24-82D6-14B8-6C322BEB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Υπολογισμός Ισοζυγίου </a:t>
            </a:r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</a:t>
            </a:r>
            <a:r>
              <a:rPr lang="el-GR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ερού</a:t>
            </a:r>
            <a:endParaRPr lang="el-GR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D8FEBD-F88C-2969-B949-709E5812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ΕΙΣΟΔΟΣ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l-GR" sz="1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ΕΞΟΔΟΣ 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Στο πλάσμα-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IV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	Ούρα-κόπρανα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l-GR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πό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το στόμα-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os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Εφιδρώσεις-έμετοι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κ.λ.π</a:t>
            </a:r>
            <a:endParaRPr lang="el-GR" sz="18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Από το νερό που περιέχεται           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Levine 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Παροχετεύσεις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στις τροφές                                                                  </a:t>
            </a:r>
            <a:r>
              <a:rPr lang="el-GR" sz="18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Εκπνεόμενος</a:t>
            </a: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αέρας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Από οξειδώσεις       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Δέρμα (άδηλη αναπνοή)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Άθροιση - Σύγκριση</a:t>
            </a: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Αξιολόγηση: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Αρνητικό Ισοζύγιο (-)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προσλαμβανόμενα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αποβαλλόμενα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Θετικό Ισοζύγιο (+)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προσλαμβανόμενα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&gt;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αποβαλλόμενα 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Μηδενικό Ισοζύγιο (0)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προσλαμβανόμενα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αποβαλλόμενα</a:t>
            </a:r>
          </a:p>
          <a:p>
            <a:pPr marL="4392613" indent="-4392613" eaLnBrk="1" hangingPunct="1"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078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87EA0-CDB1-6A44-BFD4-BC63AEB8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Χρησιμότητα Ύδατος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39F10B-6BFC-A207-54DB-40EC2AC1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Διαλύτης του οργανισμού, βάση όλων των βιολογικών υγρών</a:t>
            </a:r>
          </a:p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Μεταφορά διαλυμένων θρεπτικών ουσιών σε όλα τα κύτταρα, ιστούς, όργανα και αποβολή των προϊόντων του μεταβολισμού στα απεκκριτικά όργανα</a:t>
            </a:r>
          </a:p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Βοηθά στην πέψη των τροφών και στην απορρόφησή τους.</a:t>
            </a:r>
          </a:p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Συμβάλλει στη ρύθμιση της θερμοκρασίας του σώματος.</a:t>
            </a:r>
          </a:p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Οι περισσότερες φυσιολογικές διεργασίες επιτελούνται σε υδάτινο περιβάλλον</a:t>
            </a:r>
          </a:p>
          <a:p>
            <a:pPr>
              <a:spcBef>
                <a:spcPts val="3000"/>
              </a:spcBef>
            </a:pP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Συμβάλει στην ομοιοστασία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49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5C00D8-D671-1D97-98FF-2912FE1E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Χρησιμότητα Ύδατος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BC94E7-06A9-AB09-C1A5-CA67EFA7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0327"/>
            <a:ext cx="8679102" cy="42310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Ομοιόσταση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Διατήρηση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σταθερών συνθηκών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στο εσωτερικό περιβάλλον για την επιβίωση του οργανισμού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Οξυγόνο, Διοξείδιο άνθρακα, </a:t>
            </a:r>
            <a:r>
              <a:rPr lang="el-GR" sz="2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</a:t>
            </a:r>
            <a:r>
              <a:rPr lang="el-GR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Ηλεκτρολύτες, Γλυκόζη, Θερμοκρασία κλπ.</a:t>
            </a:r>
            <a:endPara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Διατήρηση της ζώσας ύλης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Εσωτερικό περιβάλλον : το υγρό που περιβάλει τα κύτταρα του σώματος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εξωκυττάριος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χώρος).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27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8F7DE-3A2B-3C8C-F886-66590C76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Χρησιμότητα Ύδατος</a:t>
            </a:r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39C6B30B-F3DB-93E1-8109-6689D13B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0" y="1520251"/>
            <a:ext cx="8305341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8636E-BA84-5C64-E257-0A8A1140C3ED}"/>
              </a:ext>
            </a:extLst>
          </p:cNvPr>
          <p:cNvSpPr txBox="1"/>
          <p:nvPr/>
        </p:nvSpPr>
        <p:spPr>
          <a:xfrm>
            <a:off x="1228437" y="1501901"/>
            <a:ext cx="353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Μοντέλο ανταλλαγής της ύλης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1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52BC25-B7D4-0F56-2B53-E0489007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Ολικό Υγρό Σώματος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CEB3BC-8BCB-8DDB-D718-9F527C30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Ενήλικες :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55-60% ΣΒ</a:t>
            </a:r>
          </a:p>
          <a:p>
            <a:pPr>
              <a:spcBef>
                <a:spcPts val="4200"/>
              </a:spcBef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Κατανέμεται σε δύο βασικούς χώρους.</a:t>
            </a:r>
          </a:p>
          <a:p>
            <a:pPr marL="793750" defTabSz="723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Ενδοκυττάριο (30-40% ΣΒ)</a:t>
            </a:r>
          </a:p>
          <a:p>
            <a:pPr marL="793750" defTabSz="723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(20% ΣΒ).</a:t>
            </a:r>
          </a:p>
          <a:p>
            <a:pPr marL="793750" defTabSz="723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 </a:t>
            </a:r>
            <a:r>
              <a:rPr lang="el-GR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Εξωκυττάριος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χωρίζεται από τον ενδοκυττάριο </a:t>
            </a:r>
            <a:r>
              <a:rPr lang="el-GR" sz="2400" b="1" dirty="0">
                <a:solidFill>
                  <a:srgbClr val="82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 την κυτταρική μεμβράνη</a:t>
            </a:r>
          </a:p>
          <a:p>
            <a:pPr marL="793750" defTabSz="723900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el-GR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73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45507B-C102-F2EF-3E3F-BC747D8B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Κατανομή του συνόλου του ύδατος του σώματος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D16E6CC-B388-D87C-9C8A-4264FE2A6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267099"/>
              </p:ext>
            </p:extLst>
          </p:nvPr>
        </p:nvGraphicFramePr>
        <p:xfrm>
          <a:off x="677863" y="2160588"/>
          <a:ext cx="85963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425963448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87260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Εξωκυττάριο υγρό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6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Ενδαγγειακό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υγρό (Πλάσμα)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1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Διαμεσοκυττάριος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Ενδοκυττάριο υγρό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46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r>
                        <a:rPr lang="el-GR" sz="2800" b="1" baseline="0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l-GR" sz="2800" b="1" dirty="0">
                        <a:solidFill>
                          <a:srgbClr val="004A8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dirty="0">
                          <a:solidFill>
                            <a:srgbClr val="004A8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27353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1069</Words>
  <Application>Microsoft Office PowerPoint</Application>
  <PresentationFormat>Ευρεία οθόνη</PresentationFormat>
  <Paragraphs>190</Paragraphs>
  <Slides>23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Century Gothic</vt:lpstr>
      <vt:lpstr>Courier New</vt:lpstr>
      <vt:lpstr>Tahoma</vt:lpstr>
      <vt:lpstr>Trebuchet MS</vt:lpstr>
      <vt:lpstr>Wingdings</vt:lpstr>
      <vt:lpstr>Wingdings 3</vt:lpstr>
      <vt:lpstr>Όψη</vt:lpstr>
      <vt:lpstr>   ΧΕΙΡΟΥΡΓΙΚΗ ΝΟΣΗΛΕΥΤΙΚΗ  </vt:lpstr>
      <vt:lpstr>Σύσταση Ανθρώπινου Σώματος</vt:lpstr>
      <vt:lpstr>Κατανομή υγρών ανάλογα με το φύλο και την ποσότητα του λίπους</vt:lpstr>
      <vt:lpstr>Υπολογισμός Ισοζυγίου Νερού</vt:lpstr>
      <vt:lpstr>Χρησιμότητα Ύδατος</vt:lpstr>
      <vt:lpstr>Χρησιμότητα Ύδατος</vt:lpstr>
      <vt:lpstr>Χρησιμότητα Ύδατος</vt:lpstr>
      <vt:lpstr>Ολικό Υγρό Σώματος</vt:lpstr>
      <vt:lpstr>Κατανομή του συνόλου του ύδατος του σώματος</vt:lpstr>
      <vt:lpstr>Διατήρηση της Ζώσας Ύλης</vt:lpstr>
      <vt:lpstr>Διατήρηση της Ζώσας Ύλης</vt:lpstr>
      <vt:lpstr>Ισοζύγιο Υγρών</vt:lpstr>
      <vt:lpstr>Μέση Καθημερινή Πρόσληψη Υγρών</vt:lpstr>
      <vt:lpstr>Μέση Ημερήσια Αποβολή Υγρών</vt:lpstr>
      <vt:lpstr>Ισοζύγιο Ύδατος</vt:lpstr>
      <vt:lpstr>Ισοζύγιο Ύδατος</vt:lpstr>
      <vt:lpstr>Ηλεκτρολύτες </vt:lpstr>
      <vt:lpstr>Παρουσίαση του PowerPoint</vt:lpstr>
      <vt:lpstr>ΦΥΣΙΟΛΟΓΙΚΕΣ ΤΙΜΕΣ ΗΛΕΚΤΡΟΛΥΤΩΝ ΣΤΟ ΑΙΜΑ</vt:lpstr>
      <vt:lpstr>Ισοζύγιο ηλεκτρολυτών</vt:lpstr>
      <vt:lpstr>Ρόλος ηλεκτρολυτών στον οργανισμό</vt:lpstr>
      <vt:lpstr>Ενδοφλέβια έγχυση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DINA ASPROMOURGOU</dc:creator>
  <cp:lastModifiedBy>DINA ASPROMOURGOU</cp:lastModifiedBy>
  <cp:revision>1</cp:revision>
  <dcterms:created xsi:type="dcterms:W3CDTF">2025-02-20T04:47:09Z</dcterms:created>
  <dcterms:modified xsi:type="dcterms:W3CDTF">2025-02-20T07:06:41Z</dcterms:modified>
</cp:coreProperties>
</file>