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7" r:id="rId5"/>
    <p:sldId id="259" r:id="rId6"/>
    <p:sldId id="262" r:id="rId7"/>
    <p:sldId id="260" r:id="rId8"/>
    <p:sldId id="266" r:id="rId9"/>
    <p:sldId id="265" r:id="rId10"/>
    <p:sldId id="270" r:id="rId11"/>
    <p:sldId id="269" r:id="rId12"/>
    <p:sldId id="272" r:id="rId13"/>
    <p:sldId id="271" r:id="rId14"/>
    <p:sldId id="268" r:id="rId15"/>
    <p:sldId id="275" r:id="rId16"/>
    <p:sldId id="274" r:id="rId17"/>
    <p:sldId id="273" r:id="rId18"/>
    <p:sldId id="278" r:id="rId19"/>
    <p:sldId id="277" r:id="rId20"/>
    <p:sldId id="276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1AF0D-5F84-40AE-B6E4-3C30E3A2729B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0E4CA-AEB6-4080-9F06-331D25D44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4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41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2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573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63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09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6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95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71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9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2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7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48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2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42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97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84FA-07E0-4EB3-AC95-3EB2E98499C9}" type="datetimeFigureOut">
              <a:rPr lang="el-GR" smtClean="0"/>
              <a:t>27/3/2025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85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8D5927-AB7F-ED5F-B292-471755B2A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2340" y="1357744"/>
            <a:ext cx="7766936" cy="3223491"/>
          </a:xfrm>
        </p:spPr>
        <p:txBody>
          <a:bodyPr/>
          <a:lstStyle/>
          <a:p>
            <a:pPr algn="l"/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ΧΕΙΡΟΥΡΓΙΚΗ ΝΟΣΗΛΕΥΤΙΚΗ </a:t>
            </a:r>
            <a:br>
              <a:rPr lang="el-GR" dirty="0">
                <a:latin typeface="Century Gothic" panose="020B0502020202020204" pitchFamily="34" charset="0"/>
              </a:rPr>
            </a:br>
            <a:endParaRPr lang="el-GR" dirty="0">
              <a:latin typeface="Century Gothic" panose="020B0502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EF21D58-6ADF-A2E2-6723-D4AC469A6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ΔΙΑΤΑΡΑΧΕΣ ΥΔΑΤΟΣ ΚΑΙ ΗΛΕΚΤΡΟΛΥΤΩΝ</a:t>
            </a:r>
          </a:p>
        </p:txBody>
      </p:sp>
    </p:spTree>
    <p:extLst>
      <p:ext uri="{BB962C8B-B14F-4D97-AF65-F5344CB8AC3E}">
        <p14:creationId xmlns:p14="http://schemas.microsoft.com/office/powerpoint/2010/main" val="424443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6EF97-751A-E9A7-4515-774B72E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Νοσηλευτική αντιμετώπιση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7E4BDC-8850-35FC-0AEF-320B4CD81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7273"/>
            <a:ext cx="8596668" cy="419408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Καταγραφή προσλαμβανόμενων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Είδος διαλυμάτων, ρυθμός χορήγησης (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ml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/h),</a:t>
            </a:r>
          </a:p>
          <a:p>
            <a:pPr>
              <a:spcBef>
                <a:spcPts val="600"/>
              </a:spcBef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Καταγραφή αποβαλλόμενων</a:t>
            </a:r>
            <a:endParaRPr lang="el-GR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Τοποθέτηση καθετήρα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κύστεως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και μέτρηση  ούρων 24ώρου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Παροχέτευση από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ρινογαστρικό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σωλήνα (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Levin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από άλλες παροχετεύσεις (τραύμα, θωρακική παροχέτευση)</a:t>
            </a:r>
          </a:p>
          <a:p>
            <a:pPr>
              <a:spcBef>
                <a:spcPts val="600"/>
              </a:spcBef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ασθενή για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Σημεία βελτίωσης (φυσιολογικά ΖΣ, χρώμα επίπεδο συνείδησης)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ή επιπλοκών: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υποογκαιικό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shock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(επιδείνωση των σημείων και συμπτωμάτων της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υποογκαιμίας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</a:t>
            </a:r>
          </a:p>
          <a:p>
            <a:pPr marL="6985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ή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υπερογκαιμία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1888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BB553-9EE2-195A-9781-0B2B40FA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Υπερογκαιμία</a:t>
            </a:r>
            <a:b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Αίτια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796F9-182E-443C-E461-156427378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Αύξηση του </a:t>
            </a: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κυκλοφορούντος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όγκου ή  του </a:t>
            </a: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εξωκυττάριου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υγρού</a:t>
            </a:r>
            <a:endParaRPr lang="el-GR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Υπερβολική χορήγηση ύδατος</a:t>
            </a:r>
          </a:p>
          <a:p>
            <a:pPr marL="804863" indent="-354013">
              <a:spcBef>
                <a:spcPts val="1200"/>
              </a:spcBef>
              <a:buFont typeface="Courier New" panose="02070309020205020404" pitchFamily="49" charset="0"/>
              <a:buChar char="o"/>
              <a:tabLst>
                <a:tab pos="900113" algn="l"/>
              </a:tabLst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Ιατρονοσηλευτικά αίτια</a:t>
            </a:r>
          </a:p>
          <a:p>
            <a:pPr marL="1147763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900113" algn="l"/>
              </a:tabLst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Αρρύθμιστη και ανεξέλεγκτη ροή διαλυμάτων</a:t>
            </a:r>
          </a:p>
          <a:p>
            <a:pPr marL="804863" indent="-354013">
              <a:spcBef>
                <a:spcPts val="2400"/>
              </a:spcBef>
              <a:buFont typeface="Courier New" panose="02070309020205020404" pitchFamily="49" charset="0"/>
              <a:buChar char="o"/>
              <a:tabLst>
                <a:tab pos="900113" algn="l"/>
              </a:tabLst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Διαιτητικές συνήθειες (μεγάλη κατανάλωση αλατιού)</a:t>
            </a: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spcBef>
                <a:spcPts val="3000"/>
              </a:spcBef>
              <a:buFont typeface="+mj-lt"/>
              <a:buAutoNum type="arabicPeriod" startAt="2"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Ελαττωμένη αποβολή</a:t>
            </a:r>
          </a:p>
          <a:p>
            <a:pPr marL="874713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Νεφρική ανεπάρκεια</a:t>
            </a:r>
          </a:p>
        </p:txBody>
      </p:sp>
    </p:spTree>
    <p:extLst>
      <p:ext uri="{BB962C8B-B14F-4D97-AF65-F5344CB8AC3E}">
        <p14:creationId xmlns:p14="http://schemas.microsoft.com/office/powerpoint/2010/main" val="1538484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7DBD4-980B-5E8C-EEA8-CFF23968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Κλινική εικόνα</a:t>
            </a:r>
            <a:r>
              <a:rPr lang="en-US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υπερογκαιμίας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26BFD0-5B52-34FE-E19B-4B20CCE2B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Δυσφορία, δύσπνοια, διαταραχές της αναπνοής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Πνευμονικό οίδημα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Υπνηλία, κεφαλαλγία, αδυναμία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Πολυουρία, ή  ελάττωση του όγκου των ούρων (νεφρική ανεπάρκεια)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Υγρό και ψυχρό δέρμα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Περιφερικά οιδήματα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Σπασμοί, κώμα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3072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F4598-4783-060C-EC03-F8F9D202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υπερογκαιμίας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AF584D-8FD3-BA24-332E-28E380656B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Αντιμετ</a:t>
            </a:r>
            <a:r>
              <a:rPr lang="el-GR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ώπιση της αιτίας</a:t>
            </a: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Αναζήτηση και άρση της υποκείμενης αιτίας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Λάθος υπολογισμός IV χορήγησης διαλυμάτων;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ΟΝΑ (οξεία νεφρική ανεπάρκεια);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ΧΝΑ (χρόνια νεφρική ανεπάρκεια);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E46C1BE-5DAF-FA37-15B5-80E64DE503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ντιμετώπιση συμπτωμάτων</a:t>
            </a:r>
          </a:p>
          <a:p>
            <a:pPr marL="0" indent="0">
              <a:buNone/>
            </a:pP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Bef>
                <a:spcPts val="24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Άναλος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δίαιτα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διουρητικών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Περιορισμός του ύδατος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669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B204E-191D-6CAC-24FE-E724C1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Οίδημα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2746C6-25AF-1004-6E32-109B3827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Είναι η παθολογική αύξηση του διαμέσου υγρού, (στο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διαμεσοκυττάριο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χώρο) που οδηγεί σε εμφανή διόγκωση των ιστών.</a:t>
            </a:r>
          </a:p>
          <a:p>
            <a:pPr marL="0" indent="0">
              <a:buNone/>
            </a:pP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dirty="0"/>
          </a:p>
        </p:txBody>
      </p:sp>
      <p:pic>
        <p:nvPicPr>
          <p:cNvPr id="1026" name="Picture 2" descr="Οίδημα - Μάριος Δ. Κολιός Καρδιολόγος Ιωάννινα">
            <a:extLst>
              <a:ext uri="{FF2B5EF4-FFF2-40B4-BE49-F238E27FC236}">
                <a16:creationId xmlns:a16="http://schemas.microsoft.com/office/drawing/2014/main" id="{A6BDA338-4282-02A9-A797-11326615B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888" y="3348269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ΟΙΔΗΜΑΤΑ ΚΑΤΩ ΑΚΡΩΝ – ΠΑΝΑΓΙΩΤΗΣ ΠΕΤΡΟΒΑΣ – ΑΓΓΕΙΟΧΕΙΡΟΥΡΓΟΣ">
            <a:extLst>
              <a:ext uri="{FF2B5EF4-FFF2-40B4-BE49-F238E27FC236}">
                <a16:creationId xmlns:a16="http://schemas.microsoft.com/office/drawing/2014/main" id="{10CFF533-08C3-1B3D-C3EA-0D9BCC844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79" y="334826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498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3C2B32-1A78-3F93-3074-71CD0DB1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Αίτια οιδήματος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304A6-0191-E2FE-596B-292446EE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3600"/>
              </a:spcBef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υδροστατική πίεση αίματος 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(καρδιακή ανεπάρκεια, κατακράτηση ύδατος, θρόμβωση φλέβας)</a:t>
            </a:r>
          </a:p>
          <a:p>
            <a:pPr>
              <a:spcBef>
                <a:spcPts val="3600"/>
              </a:spcBef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Ελαττωμένη </a:t>
            </a:r>
            <a:r>
              <a:rPr lang="el-GR" sz="20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ογκωτική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πίεση πλάσματος 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υποπρωτεΐναιμία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κίρρωση ήπατος, κακή θρέψη)</a:t>
            </a:r>
          </a:p>
          <a:p>
            <a:pPr>
              <a:spcBef>
                <a:spcPts val="3600"/>
              </a:spcBef>
            </a:pPr>
            <a:r>
              <a:rPr lang="el-GR" sz="20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Λεμφαγγειακή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απόφραξη 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(νεοπλάσματα, φλεγμονές, αφαίρεση λεμφαδένων)</a:t>
            </a:r>
          </a:p>
          <a:p>
            <a:pPr>
              <a:spcBef>
                <a:spcPts val="3600"/>
              </a:spcBef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διαπερατότητα ενδοθηλίου 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(φλεγμονές, τραύματα, αλλεργικές αντιδράσεις)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487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809254-157D-E109-0268-53971740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Αίτια οιδήματος</a:t>
            </a:r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050" name="Picture 2" descr="Ασκίτης - Βικιπαίδεια">
            <a:extLst>
              <a:ext uri="{FF2B5EF4-FFF2-40B4-BE49-F238E27FC236}">
                <a16:creationId xmlns:a16="http://schemas.microsoft.com/office/drawing/2014/main" id="{75FFF877-5D1D-CF72-3BDA-D70BBADF4E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082" y="2558811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Οξεία Φλεβική Θρόμβωση - Νικόλαος Τσεκούρας">
            <a:extLst>
              <a:ext uri="{FF2B5EF4-FFF2-40B4-BE49-F238E27FC236}">
                <a16:creationId xmlns:a16="http://schemas.microsoft.com/office/drawing/2014/main" id="{17961F31-9EF7-0384-BCE3-71ACCE521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495" y="3216036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9DE294-40CA-D012-4411-528388FF874E}"/>
              </a:ext>
            </a:extLst>
          </p:cNvPr>
          <p:cNvSpPr txBox="1"/>
          <p:nvPr/>
        </p:nvSpPr>
        <p:spPr>
          <a:xfrm>
            <a:off x="1438183" y="5397623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/>
              <a:t>ασκίτης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2B044-0971-34CA-20C6-963AC25839C3}"/>
              </a:ext>
            </a:extLst>
          </p:cNvPr>
          <p:cNvSpPr txBox="1"/>
          <p:nvPr/>
        </p:nvSpPr>
        <p:spPr>
          <a:xfrm>
            <a:off x="4741872" y="5449124"/>
            <a:ext cx="2175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Φλεβική θρόμβωση</a:t>
            </a:r>
          </a:p>
        </p:txBody>
      </p:sp>
      <p:pic>
        <p:nvPicPr>
          <p:cNvPr id="2054" name="Picture 6" descr="Λεμφοίδημα - Lymphedema - Dr. Neophytos Zambas - Vascular Surgeon">
            <a:extLst>
              <a:ext uri="{FF2B5EF4-FFF2-40B4-BE49-F238E27FC236}">
                <a16:creationId xmlns:a16="http://schemas.microsoft.com/office/drawing/2014/main" id="{E42A9D99-81EA-9365-E75C-753F2AC1A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752" y="2996961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300C88-6122-37AC-B731-EC0217815D06}"/>
              </a:ext>
            </a:extLst>
          </p:cNvPr>
          <p:cNvSpPr txBox="1"/>
          <p:nvPr/>
        </p:nvSpPr>
        <p:spPr>
          <a:xfrm>
            <a:off x="8732465" y="5397623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/>
              <a:t>λεμφοίδημα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362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3160A5-F782-31FA-D3BE-5DE140C50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οιδήματος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AE25FCE-6667-DECC-2E46-88EB5D1307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Αντιμετ</a:t>
            </a:r>
            <a:r>
              <a:rPr lang="el-GR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ώπιση της αιτίας</a:t>
            </a: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καρδιακής ανεπάρκειας</a:t>
            </a: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κίρρωσηςήπατος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Θεραπεία υποσιτισμού</a:t>
            </a:r>
          </a:p>
          <a:p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Αντιμετώπιση αλλεργικών αντιδράσεων</a:t>
            </a:r>
          </a:p>
          <a:p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7181826D-23E2-8B7C-FAF9-2AEEEF8648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l-GR" sz="18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ντιμετώπιση συμπτωμάτων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Δίαιτα: περιορισμός νερού και αλατιού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διουρητικών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Clr>
                <a:srgbClr val="004A82"/>
              </a:buClr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πρωτεϊνών (σε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υποπρωτεϊναιμία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678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CCEBD1-5CAC-DACC-8DA2-A59EFF01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Νοσηλευτική φροντίδα 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E496E2-A248-D4B7-17A7-42C2DC774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926" y="2160588"/>
            <a:ext cx="4275443" cy="4087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Σκοπός</a:t>
            </a:r>
          </a:p>
          <a:p>
            <a:pPr>
              <a:spcBef>
                <a:spcPts val="30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Υποχώρηση του οιδήματος</a:t>
            </a:r>
          </a:p>
          <a:p>
            <a:pPr>
              <a:spcBef>
                <a:spcPts val="30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Πρόληψη βλάβης δέρματος λόγω πίεσης των τριχοειδών  που τροφοδοτούν το δέρμα </a:t>
            </a:r>
          </a:p>
          <a:p>
            <a:pPr lvl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Ισχαιμία:  εξέλκωση  και νέκρωση του δέρματος</a:t>
            </a:r>
          </a:p>
          <a:p>
            <a:pPr lvl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Κατακλίσεις</a:t>
            </a:r>
          </a:p>
          <a:p>
            <a:pPr lvl="1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Λοίμωξη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7B309679-7724-81E9-81BF-5A4432EBE2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Παρεμβάσεις</a:t>
            </a: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Ανύψωση του μέλους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Αποφυγή πίεσης και τραυματισμού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Καλή καθαριότητα και αποφυγή περισσότερης υγρασίας.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566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62889E-3317-A7BF-2B52-B83DC4FC3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ηλεκτρολυτών </a:t>
            </a:r>
            <a:r>
              <a:rPr lang="en-US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 Na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08279D-7C14-2DDF-0241-BAC323B77A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Υπονατριαιμία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αποβολή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Na,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περρίσεια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νερού, μειωμένη πρόσληψη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Υπόταση, κράμπες, εμετοί, κοιλιακοί πόνοι, αδυναμία, σύγχυση, διέγερση, κώμα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Ισοζύγιο ύδατος, πρόσληψη αλατιού, υπέρτονα διαλύματα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ασθενούς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Εργαστηριακές εξετάσεις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2394024-0F3E-0714-412C-79D6F2F50F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Υπερνατριαιμία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πρόσληψη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Na,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μειωμένη αποβολή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Αδυναμία,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ληθαργικότητα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ανησυχία, ξηροί βλεννογόνοι, σπασμοί, κώμα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Άναλος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δίαιτα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Ισοζύγιο υγρών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ασθενών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Εργαστηριακές εξετάσεις</a:t>
            </a:r>
          </a:p>
        </p:txBody>
      </p:sp>
    </p:spTree>
    <p:extLst>
      <p:ext uri="{BB962C8B-B14F-4D97-AF65-F5344CB8AC3E}">
        <p14:creationId xmlns:p14="http://schemas.microsoft.com/office/powerpoint/2010/main" val="145230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1E64A4-2207-0FB4-A2BC-AC8A3C5E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Ισοζύγιο ύδατος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043C6B-38B3-87F6-E420-57444B8C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355600" indent="0">
              <a:spcBef>
                <a:spcPts val="1800"/>
              </a:spcBef>
              <a:buNone/>
            </a:pPr>
            <a:endParaRPr lang="el-GR" sz="1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ισορροπία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μεταξύ εισερχόμενων και εξερχόμενων (αποβαλλόμενων) υγρών,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Αύξηση των εισερχόμενων ή μείωση των αποβαλλόμενων υγρών= 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θετικό</a:t>
            </a:r>
            <a:r>
              <a:rPr lang="en-US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ισοζύγιο ύδατος,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Μείωση των εισερχόμενων ή αύξηση των εξερχόμενων υγρών (αποβαλλόμενων) = 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αρνητικό ισοζύγιο</a:t>
            </a:r>
            <a:r>
              <a:rPr lang="en-US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ύδατος.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859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B708D-1BAC-3C32-CA68-4B3FF086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ηλεκτρολυτών - Κάλιο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728F31B-7660-BDBE-5048-64ECD069EA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Υποκαλιαιμία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Μειωμένη πρόσληψη, αυξημένη αποβολή, διάρροιες, εμετοί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Αρρυθμίες, αδυναμία, κράμπες, δυσκοιλιότητα, ειλεός, δίψα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Αποκατάσταση έλλειψης καλίου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ασθενούς (καρδιακή λειτουργία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SOS)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Εργαστηριακός έλεγχος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1CEB7A8F-B0C1-BBFC-F29E-3932EF7B2F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Υπερκαλιαιμία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πρόσληψη, μεταβολική οξέωση, κυτταρική καταστροφή, μειωμένη αποβολή, νεφρική ανεπάρκεια</a:t>
            </a:r>
          </a:p>
          <a:p>
            <a:r>
              <a:rPr lang="el-GR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Καρδιακή αρρυθμία,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μυική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αδυναμία, ειλεός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πρόσληψης, χορήγηση ινσουλίνης, αύξηση αποβολής από το έντερο, φαρμακευτική αγωγή, αιμοκάθαρση</a:t>
            </a:r>
          </a:p>
        </p:txBody>
      </p:sp>
    </p:spTree>
    <p:extLst>
      <p:ext uri="{BB962C8B-B14F-4D97-AF65-F5344CB8AC3E}">
        <p14:creationId xmlns:p14="http://schemas.microsoft.com/office/powerpoint/2010/main" val="769454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EC33C-901C-9BC3-C9CE-40850B531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52ED68-7A25-C51E-7550-ADD49DB5E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ηλεκτρολυτών - Ασβέστιο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6037877-271A-F675-B4BC-E1AD3A0A7D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Υποασβεστιαιμία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Μειωμένη πρόσληψη, αυξημένη αποβολή, νεφρική ανεπάρκεια, βλάβες παραθυρεοειδών αδένων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Βραδυκαρδία, μυϊκές συσπάσεις, κράμπες, αυξημένα μυϊκά αντανακλαστικά, σπασμοί, διάρροιες,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τετανία</a:t>
            </a: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ασβεστίου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ασθενούς, προφύλαξη από κακώσεις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Εργαστηριακός έλεγχος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0500653-46B6-4D96-93A5-8A51568509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Υπερασβεστιαιμία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Υπερβολική πρόσληψη, μειωμένη αποβολή, νεφρική ανεπάρκεια, βλάβες παραθυρεοειδών αδένων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Δίψα, αυξημένη διούρηση, κράμπες,  μυϊκή αδυναμία, ανορεξία, ναυτία, αρρυθμίες, σύγχυση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πρόσληψης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Παρακολούθηση ασθενούς, προφύλαξη από κακώσεις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Εργαστηριακός έλεγχος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37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29188A-6E1D-F2C0-CDE7-09E7EF4B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93A7AC-9E19-25BC-9F5B-8CAAC51B8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Υπογκαιμία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Αφυδάτωση</a:t>
            </a:r>
          </a:p>
          <a:p>
            <a:pPr>
              <a:spcBef>
                <a:spcPts val="3000"/>
              </a:spcBef>
            </a:pP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Υπερογκαιμία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/υπερφόρτωση</a:t>
            </a:r>
          </a:p>
          <a:p>
            <a:pPr>
              <a:spcBef>
                <a:spcPts val="30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Οίδημα</a:t>
            </a:r>
          </a:p>
          <a:p>
            <a:pPr>
              <a:spcBef>
                <a:spcPts val="3000"/>
              </a:spcBef>
            </a:pP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Υπονατριαιμία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Υπερνατριαιμία</a:t>
            </a:r>
            <a:endParaRPr lang="el-GR" sz="1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3000"/>
              </a:spcBef>
            </a:pP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Υποκαλιαιμία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Υπερκαλιαιμία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3000"/>
              </a:spcBef>
            </a:pP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Υπασβεστιαιμία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l-GR" sz="1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υπερασβεστιαμία</a:t>
            </a:r>
            <a:endParaRPr lang="el-GR" sz="1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2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1413D1-DA24-82D6-14B8-6C322BEB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Υποογκαιμία</a:t>
            </a:r>
            <a:endParaRPr lang="el-GR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D8FEBD-F88C-2969-B949-709E5812E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0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Υπογκαιμία</a:t>
            </a: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είναι η μείωση του 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κυκλοφορούντος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όγκου αίματος ή  των υγρών του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Εξωκυττάριου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Χώρου.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Εμφανίζεται όταν ο όγκος των σωματικών υγρών που  αποβάλλονται υπερβαίνει τον όγκου του προσλαμβανόμενου νατρίου και νερού. 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buNone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Π.χ. : Από το στόμα, ενδοφλέβια, από το γαστρεντερικό σωλήνα </a:t>
            </a:r>
          </a:p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078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C87EA0-CDB1-6A44-BFD4-BC63AEB8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Αιτίες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Υποογκαιμίας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Ύδατος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39F10B-6BFC-A207-54DB-40EC2AC19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Μειωμένη πρόσληψη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(λόγω έλλειψης νερού, ή αδυναμία πρόσληψης –αδυναμία κατάποσης, άνοια)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Αυξημένη αποβολή  από</a:t>
            </a:r>
            <a:r>
              <a:rPr lang="en-US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25488">
              <a:spcBef>
                <a:spcPts val="1800"/>
              </a:spcBef>
              <a:buFont typeface="Courier New" panose="02070309020205020404" pitchFamily="49" charset="0"/>
              <a:buChar char="o"/>
              <a:tabLst>
                <a:tab pos="723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 γαστρεντερικό σωλήνα (έμετοι, διάρροιες)</a:t>
            </a:r>
          </a:p>
          <a:p>
            <a:pPr marL="725488">
              <a:spcBef>
                <a:spcPts val="1800"/>
              </a:spcBef>
              <a:buFont typeface="Courier New" panose="02070309020205020404" pitchFamily="49" charset="0"/>
              <a:buChar char="o"/>
              <a:tabLst>
                <a:tab pos="723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νεφρούς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(διουρητικά, Σ.Δ)</a:t>
            </a:r>
          </a:p>
          <a:p>
            <a:pPr marL="725488">
              <a:spcBef>
                <a:spcPts val="1800"/>
              </a:spcBef>
              <a:buFont typeface="Courier New" panose="02070309020205020404" pitchFamily="49" charset="0"/>
              <a:buChar char="o"/>
              <a:tabLst>
                <a:tab pos="723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 δέρμα και το αναπνευστικό (εφίδρωση, εγκαύματα,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πυρετοσ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ταχύπνοια)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Αιμορραγία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(εσωτερική, εξωτερική)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Μετακίνηση υγρών σε τρίτο χώρο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(ειλεός, περιτονίτιδα, οίδημα)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49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C00D8-D671-1D97-98FF-2912FE1E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Κλινικές εκδηλώσεις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υποογκαιμίας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BC94E7-06A9-AB09-C1A5-CA67EFA75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0327"/>
            <a:ext cx="8679102" cy="423103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Δίψα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Ωχρότητα, ξηρότητα δέρματος – βλεννογόνων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sym typeface="Symbol" pitchFamily="18" charset="2"/>
              </a:rPr>
              <a:t>  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της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σπαργής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του δέρματος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Υπόταση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Ταχυκαρδία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Ταχύπνοια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Κενές φλέβες (μείωση της τριχοειδικής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επαναπλήρωσης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Ατονία, μυϊκές κράμπες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227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2BC25-B7D4-0F56-2B53-E0489007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Κλινικές εκδηλώσεις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υποογκαιμίας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CEB3BC-8BCB-8DDB-D718-9F527C300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6" y="1930399"/>
            <a:ext cx="8688076" cy="4110963"/>
          </a:xfrm>
        </p:spPr>
        <p:txBody>
          <a:bodyPr>
            <a:normAutofit/>
          </a:bodyPr>
          <a:lstStyle/>
          <a:p>
            <a:pPr marL="793750" defTabSz="723900">
              <a:spcBef>
                <a:spcPts val="2400"/>
              </a:spcBef>
              <a:buFont typeface="Courier New" panose="02070309020205020404" pitchFamily="49" charset="0"/>
              <a:buChar char="o"/>
            </a:pPr>
            <a:endParaRPr lang="el-GR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του επιπέδου συνείδησης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Μείωση της διούρησης (</a:t>
            </a:r>
            <a:r>
              <a:rPr lang="el-GR" sz="21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ολιγουρία</a:t>
            </a:r>
            <a:r>
              <a:rPr lang="el-GR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έως </a:t>
            </a:r>
            <a:r>
              <a:rPr lang="el-GR" sz="21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ανουρία</a:t>
            </a:r>
            <a:r>
              <a:rPr lang="el-GR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Σκούρα, πυκνά ούρα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Δυσκοιλιότητα</a:t>
            </a: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sym typeface="Symbol" pitchFamily="18" charset="2"/>
              </a:rPr>
              <a:t></a:t>
            </a: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του σωματικού βάρους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l-GR" sz="21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3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45507B-C102-F2EF-3E3F-BC747D8B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- Στόχοι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D16E6CC-B388-D87C-9C8A-4264FE2A6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534342"/>
              </p:ext>
            </p:extLst>
          </p:nvPr>
        </p:nvGraphicFramePr>
        <p:xfrm>
          <a:off x="754602" y="1930400"/>
          <a:ext cx="8519573" cy="447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5285">
                  <a:extLst>
                    <a:ext uri="{9D8B030D-6E8A-4147-A177-3AD203B41FA5}">
                      <a16:colId xmlns:a16="http://schemas.microsoft.com/office/drawing/2014/main" val="3425963448"/>
                    </a:ext>
                  </a:extLst>
                </a:gridCol>
                <a:gridCol w="4334288">
                  <a:extLst>
                    <a:ext uri="{9D8B030D-6E8A-4147-A177-3AD203B41FA5}">
                      <a16:colId xmlns:a16="http://schemas.microsoft.com/office/drawing/2014/main" val="872609813"/>
                    </a:ext>
                  </a:extLst>
                </a:gridCol>
              </a:tblGrid>
              <a:tr h="982854"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solidFill>
                            <a:srgbClr val="004A8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Αντιμετώπιση της αιτίας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solidFill>
                            <a:srgbClr val="004A8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Αντιμετώπιση των συμπτωμάτων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63555"/>
                  </a:ext>
                </a:extLst>
              </a:tr>
              <a:tr h="982854"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Αναζήτηση της αιτίας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Αποκατάσταση της απώλειας των υγρών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19416"/>
                  </a:ext>
                </a:extLst>
              </a:tr>
              <a:tr h="14267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Αιμορραγία - έμετοι</a:t>
                      </a:r>
                    </a:p>
                    <a:p>
                      <a:pPr algn="l"/>
                      <a:endParaRPr lang="el-GR" sz="28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Χορήγηση των κατάλληλων διαλυμάτων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85376"/>
                  </a:ext>
                </a:extLst>
              </a:tr>
              <a:tr h="538984">
                <a:tc>
                  <a:txBody>
                    <a:bodyPr/>
                    <a:lstStyle/>
                    <a:p>
                      <a:pPr algn="l"/>
                      <a:r>
                        <a:rPr lang="el-GR" sz="2800" b="1" dirty="0">
                          <a:solidFill>
                            <a:srgbClr val="004A8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Θεραπεία της αιτίας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67645"/>
                  </a:ext>
                </a:extLst>
              </a:tr>
              <a:tr h="538984">
                <a:tc>
                  <a:txBody>
                    <a:bodyPr/>
                    <a:lstStyle/>
                    <a:p>
                      <a:pPr algn="l"/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72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B7866A-9290-E649-E717-4785DB06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Νοσηλευτική αντιμετώπιση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FB29FC-50BC-130D-456F-9BE8CA2DA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Αναζήτηση και αντιμετώπιση της αιτίας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αιμορραγίας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Αντιμετώπιση εμετών, διάρροιας </a:t>
            </a:r>
          </a:p>
          <a:p>
            <a:pPr>
              <a:spcBef>
                <a:spcPts val="1200"/>
              </a:spcBef>
            </a:pP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Ενυδάτωση ασθενή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</a:t>
            </a:r>
            <a:r>
              <a:rPr lang="en-US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(εφόσον δεν υπάρχει αντένδειξη)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Τοποθέτηση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φλεβοκαθετήρα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ενδοφλεβίως:  κρυσταλλοειδών ισότονων διαλυμάτων</a:t>
            </a:r>
          </a:p>
          <a:p>
            <a:pPr marL="723900" indent="-3683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 όγκος των χορηγούμενων υγρών εξαρτάται από τις απώλειες</a:t>
            </a:r>
          </a:p>
          <a:p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974049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4337</TotalTime>
  <Words>873</Words>
  <Application>Microsoft Office PowerPoint</Application>
  <PresentationFormat>Ευρεία οθόνη</PresentationFormat>
  <Paragraphs>168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</vt:lpstr>
      <vt:lpstr>Century Gothic</vt:lpstr>
      <vt:lpstr>Courier New</vt:lpstr>
      <vt:lpstr>Trebuchet MS</vt:lpstr>
      <vt:lpstr>Wingdings</vt:lpstr>
      <vt:lpstr>Wingdings 3</vt:lpstr>
      <vt:lpstr>Όψη</vt:lpstr>
      <vt:lpstr>   ΧΕΙΡΟΥΡΓΙΚΗ ΝΟΣΗΛΕΥΤΙΚΗ  </vt:lpstr>
      <vt:lpstr>Ισοζύγιο ύδατος</vt:lpstr>
      <vt:lpstr>Διαταραχές</vt:lpstr>
      <vt:lpstr>Υποογκαιμία</vt:lpstr>
      <vt:lpstr>Αιτίες Υποογκαιμίας Ύδατος</vt:lpstr>
      <vt:lpstr>Κλινικές εκδηλώσεις υποογκαιμίας 1</vt:lpstr>
      <vt:lpstr>Κλινικές εκδηλώσεις υποογκαιμίας 2</vt:lpstr>
      <vt:lpstr>Θεραπεία - Στόχοι</vt:lpstr>
      <vt:lpstr>Νοσηλευτική αντιμετώπιση</vt:lpstr>
      <vt:lpstr>Νοσηλευτική αντιμετώπιση</vt:lpstr>
      <vt:lpstr>Υπερογκαιμία Αίτια</vt:lpstr>
      <vt:lpstr>Κλινική εικόνα υπερογκαιμίας</vt:lpstr>
      <vt:lpstr>Θεραπεία υπερογκαιμίας</vt:lpstr>
      <vt:lpstr>Οίδημα</vt:lpstr>
      <vt:lpstr> Αίτια οιδήματος</vt:lpstr>
      <vt:lpstr>Αίτια οιδήματος</vt:lpstr>
      <vt:lpstr>Θεραπεία οιδήματος</vt:lpstr>
      <vt:lpstr>Νοσηλευτική φροντίδα </vt:lpstr>
      <vt:lpstr>Διαταραχές ηλεκτρολυτών  -  Na</vt:lpstr>
      <vt:lpstr>Διαταραχές ηλεκτρολυτών - Κάλιο</vt:lpstr>
      <vt:lpstr>Διαταραχές ηλεκτρολυτών - Ασβέστιο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DINA ASPROMOURGOU</dc:creator>
  <cp:lastModifiedBy>DINA ASPROMOURGOU</cp:lastModifiedBy>
  <cp:revision>5</cp:revision>
  <dcterms:created xsi:type="dcterms:W3CDTF">2025-02-20T04:47:09Z</dcterms:created>
  <dcterms:modified xsi:type="dcterms:W3CDTF">2025-03-27T05:04:30Z</dcterms:modified>
</cp:coreProperties>
</file>