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7" r:id="rId5"/>
    <p:sldId id="259" r:id="rId6"/>
    <p:sldId id="262" r:id="rId7"/>
    <p:sldId id="261" r:id="rId8"/>
    <p:sldId id="260" r:id="rId9"/>
    <p:sldId id="266" r:id="rId10"/>
    <p:sldId id="265" r:id="rId11"/>
    <p:sldId id="264" r:id="rId12"/>
    <p:sldId id="270" r:id="rId13"/>
    <p:sldId id="269" r:id="rId14"/>
    <p:sldId id="272" r:id="rId15"/>
    <p:sldId id="271" r:id="rId16"/>
    <p:sldId id="268" r:id="rId17"/>
    <p:sldId id="275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1AF0D-5F84-40AE-B6E4-3C30E3A2729B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0E4CA-AEB6-4080-9F06-331D25D44DB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041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0E4CA-AEB6-4080-9F06-331D25D44DBD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6157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241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722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573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3636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809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06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6959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71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99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92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474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48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72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442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097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979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58000">
              <a:schemeClr val="bg1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884FA-07E0-4EB3-AC95-3EB2E98499C9}" type="datetimeFigureOut">
              <a:rPr lang="el-GR" smtClean="0"/>
              <a:t>6/3/2025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E0E862-EA6B-4197-8440-785B734B48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85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8D5927-AB7F-ED5F-B292-471755B2A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2340" y="1357744"/>
            <a:ext cx="7766936" cy="3223491"/>
          </a:xfrm>
        </p:spPr>
        <p:txBody>
          <a:bodyPr/>
          <a:lstStyle/>
          <a:p>
            <a:pPr algn="l"/>
            <a:br>
              <a:rPr lang="el-GR" b="1" dirty="0">
                <a:solidFill>
                  <a:schemeClr val="tx1"/>
                </a:solidFill>
              </a:rPr>
            </a:br>
            <a:br>
              <a:rPr lang="el-GR" b="1" dirty="0">
                <a:solidFill>
                  <a:schemeClr val="tx1"/>
                </a:solidFill>
              </a:rPr>
            </a:br>
            <a:br>
              <a:rPr lang="el-GR" b="1" dirty="0">
                <a:solidFill>
                  <a:schemeClr val="tx1"/>
                </a:solidFill>
              </a:rPr>
            </a:b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ΧΕΙΡΟΥΡΓΙΚΗ ΝΟΣΗΛΕΥΤΙΚΗ </a:t>
            </a:r>
            <a:br>
              <a:rPr lang="el-GR" dirty="0">
                <a:latin typeface="Century Gothic" panose="020B0502020202020204" pitchFamily="34" charset="0"/>
              </a:rPr>
            </a:br>
            <a:endParaRPr lang="el-GR" dirty="0">
              <a:latin typeface="Century Gothic" panose="020B0502020202020204" pitchFamily="34" charset="0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EF21D58-6ADF-A2E2-6723-D4AC469A6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ΕΝΔΟΦΛΕΒΙΑ ΔΙΑΛΥΜΑΤΑ</a:t>
            </a:r>
          </a:p>
        </p:txBody>
      </p:sp>
    </p:spTree>
    <p:extLst>
      <p:ext uri="{BB962C8B-B14F-4D97-AF65-F5344CB8AC3E}">
        <p14:creationId xmlns:p14="http://schemas.microsoft.com/office/powerpoint/2010/main" val="4244437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B7866A-9290-E649-E717-4785DB06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</a:t>
            </a:r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λλοειδή</a:t>
            </a: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Διαλύματα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FB29FC-50BC-130D-456F-9BE8CA2DA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Μεγάλου μοριακού βάρους ουσίες,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ΜΒ&gt;40000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Daltons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Έχουν την τάση να παραμένουν στον αγγειακό χώρο,</a:t>
            </a: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Προκαλούν αποτελεσματικότερη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έκπτυξη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του όγκου πλάσματος,</a:t>
            </a: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Απαιτείται μικρότερη ποσότητα χορηγούμενου όγκου.</a:t>
            </a:r>
          </a:p>
          <a:p>
            <a:endParaRPr lang="el-GR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974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D64B24-6F78-1EE5-7817-BEAF0099E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</a:t>
            </a:r>
            <a:r>
              <a:rPr lang="el-GR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λλοειδή</a:t>
            </a:r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Διαλύματα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103B9D-C041-F9DA-140F-3B15CDF91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Λευκωματίνη</a:t>
            </a: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Φρέσκο κατεψυγμένο πλάσμα</a:t>
            </a:r>
          </a:p>
          <a:p>
            <a:pPr>
              <a:spcBef>
                <a:spcPts val="1800"/>
              </a:spcBef>
            </a:pP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Δεξτράνες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  <a:p>
            <a:pPr marL="0" indent="0" algn="ctr">
              <a:buNone/>
            </a:pPr>
            <a:r>
              <a:rPr lang="el-G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Μειονεκτήματα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Υπερφόρτωση κυκλοφορίας,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Διαταραχές στην πήξη του αίματος,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Αραίωση των συστατικών του αίματος,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Αύξηση της συγκέντρωσης της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αμυλάσης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στον ορό,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Αναφυλακτικές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αντιδράσεις.</a:t>
            </a:r>
          </a:p>
          <a:p>
            <a:pPr marL="0" indent="0">
              <a:buNone/>
            </a:pPr>
            <a:endParaRPr lang="el-GR" sz="20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68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96EF97-751A-E9A7-4515-774B72E8E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Ισοζύγιο Υγρών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DDE264D-9BE3-58C0-0A08-3866EF6209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Λευκωματίνη</a:t>
            </a: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Είναι πρωτεΐνη μεταφοράς η οποία είναι υπεύθυνη για το 75% της COP του πλάσματος,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Αυξάνει τον όγκο πλάσματος,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Προκαλεί μετακίνηση υγρού από τον διάμεσο χώρο στον αγγειακό σε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υποπρωτεινικές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καταστάσεις.</a:t>
            </a:r>
          </a:p>
          <a:p>
            <a:endParaRPr lang="el-GR" sz="20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060FD5FC-0A08-27C6-F379-C044A6C04A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Φρέσκο κατεψυγμένο πλάσμα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2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Αυξάνει τον όγκο του αίματος,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Περιέχει όλους τους παράγοντες πήξης, εκτός αιμοπεταλίων,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Περιέχει </a:t>
            </a:r>
            <a:r>
              <a:rPr lang="el-GR" sz="2000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οψίνες</a:t>
            </a: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και συστατικά του συμπληρώματος.</a:t>
            </a:r>
          </a:p>
          <a:p>
            <a:pPr>
              <a:buFont typeface="Wingdings" panose="05000000000000000000" pitchFamily="2" charset="2"/>
              <a:buChar char="v"/>
            </a:pPr>
            <a:endParaRPr lang="el-GR" sz="20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88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CBB553-9EE2-195A-9781-0B2B40FA8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Μέση Καθημερινή Πρόσληψη Υγρών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8796F9-182E-443C-E461-156427378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l" rtl="0" eaLnBrk="1" fontAlgn="t" latinLnBrk="0" hangingPunct="1"/>
            <a:endParaRPr lang="el-GR" sz="18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2" descr="File:FreshFrozenPlasma.JPG">
            <a:extLst>
              <a:ext uri="{FF2B5EF4-FFF2-40B4-BE49-F238E27FC236}">
                <a16:creationId xmlns:a16="http://schemas.microsoft.com/office/drawing/2014/main" id="{8BB9906E-925E-DFB3-E858-19E6710BD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058" y="2160589"/>
            <a:ext cx="2513484" cy="321704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uman Albumin 20% 100 mL IV infusion Vial">
            <a:extLst>
              <a:ext uri="{FF2B5EF4-FFF2-40B4-BE49-F238E27FC236}">
                <a16:creationId xmlns:a16="http://schemas.microsoft.com/office/drawing/2014/main" id="{1A8AEDBC-488B-8800-91D3-C0FE9DB71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004" y="2249366"/>
            <a:ext cx="2961827" cy="296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484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27DBD4-980B-5E8C-EEA8-CFF23968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Μαννιτόλη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26BFD0-5B52-34FE-E19B-4B20CCE2B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Κρυσταλλική ουσία χαμηλού ΜΒ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IV γρήγορη κατανομή στον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εξωκυττάριο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χώρο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Δεν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μεταβολίζεται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από τον οργανισμό</a:t>
            </a:r>
          </a:p>
          <a:p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Αποβάλλται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από τους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νεφρούς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συμπαρασύροντας νερό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Ενδείκνυται σε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οιδηματικές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καταστάσεις (εγκεφαλικό οίδημα)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20%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μαννιτόλη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0,5 – 2gr/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kgr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ΣΒ </a:t>
            </a: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Σταδιακή μείωση (κίνδυνος επανεμφάνισης οιδήματος)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3072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6F4598-4783-060C-EC03-F8F9D202A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Κρυσταλλοειδή ή κολλοειδή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AF584D-8FD3-BA24-332E-28E380656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3600"/>
              </a:spcBef>
              <a:buNone/>
            </a:pPr>
            <a:endParaRPr lang="el-GR" sz="18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 επιλογή κρυσταλλοειδών ή κολλοειδών διαλυμάτων ποικίλλει ανάλογα με την βαρύτητα και το είδος των απωλειών. 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Αρχικά σημαντικό ρόλο παίζει  η αποκατάσταση του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ενδαγγειακού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όγκου.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 επικρατούσα άποψη είναι ότι η αντιμετώπιση πρέπει να ξεκινά με την χορήγηση ισότονου διαλύματος. 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Το διάλυμα R</a:t>
            </a:r>
            <a:r>
              <a:rPr lang="en-US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ingers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είναι το υγρό επιλογής.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0669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3B204E-191D-6CAC-24FE-E724C187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Προβλήματα κατά τη χορήγηση των διαλυμάτων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2746C6-25AF-1004-6E32-109B38273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Αλλεργικές αντιδράσεις:   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Δεν προκαλούν τα κρυσταλλοειδή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Διαταραχές πήξης λόγω αραίωσης ή  διαταραχής των παραγόντων πήξης :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Τα κρυσταλλοειδή προκαλούν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αιμοαραίωση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αλβουμίνη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έχει λίγες αρνητικές επιδράσεις (παρεμπόδιση της συγκέντρωσης αιμοπεταλίων και ενίσχυση της δράσης της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αντιθρομβίνης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στον παράγοντα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Xa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Πιο ασφαλή τα διαλύματα μέσου ή χαμηλού ΜΒ .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§"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7498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3C2B32-1A78-3F93-3074-71CD0DB1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Προβλήματα κατά τη χορήγηση των διαλυμάτων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8304A6-0191-E2FE-596B-292446EE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Οίδημα ιστών λόγω φλεβικής στάσης,  αγγειοδιαστολή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αρτηριολίων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με ταυτόχρονη φλεβική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αγγειοσύσπαση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αυξημένη διαπερατότητα ενδοθηλίου</a:t>
            </a:r>
          </a:p>
          <a:p>
            <a:pPr marL="0" indent="0">
              <a:lnSpc>
                <a:spcPct val="150000"/>
              </a:lnSpc>
              <a:buNone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Σε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πολυτραυματίες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η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αλβουμίνη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προκαλεί διάμεσο οίδημα</a:t>
            </a:r>
          </a:p>
          <a:p>
            <a:pPr marL="0" indent="0">
              <a:lnSpc>
                <a:spcPct val="150000"/>
              </a:lnSpc>
              <a:buNone/>
            </a:pP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Τα κρυσταλλοειδή δεν έχουν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νεφροτοξικές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ιδιότητες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487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809254-157D-E109-0268-53971740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Συμπέρασμα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3C71FD-DB26-FE6B-ADA3-4217803A0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 χρήση κολλοειδών και  κρυσταλλοειδών εξαρτάται από το μέγεθος και το είδος της απώλειας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Τα κολλοειδή προκαλούν μεγαλύτερη </a:t>
            </a: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έκπτυξη</a:t>
            </a: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όγκου πλάσματος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 ανάνηψη με κολλοειδή δεν συνοδεύεται από υψηλότερη επιβίωση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Το κόστος της ανάνηψης με κολλοειδή είναι 3 φορές υψηλότερο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362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1E64A4-2207-0FB4-A2BC-AC8A3C5ED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Σύσταση Ανθρώπινου Σώματος</a:t>
            </a:r>
            <a:endParaRPr lang="el-GR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043C6B-38B3-87F6-E420-57444B8C2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>
              <a:spcBef>
                <a:spcPts val="4200"/>
              </a:spcBef>
              <a:buFont typeface="Wingdings" panose="05000000000000000000" pitchFamily="2" charset="2"/>
              <a:buChar char="q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ΥΔΩΡ  55-60%</a:t>
            </a:r>
          </a:p>
          <a:p>
            <a:pPr>
              <a:spcBef>
                <a:spcPts val="4200"/>
              </a:spcBef>
              <a:buFont typeface="Wingdings" panose="05000000000000000000" pitchFamily="2" charset="2"/>
              <a:buChar char="q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ΟΡΓΑΝΙΚΑ ΣΥΣΤΑΤΙΚΑ 35-37%</a:t>
            </a:r>
          </a:p>
          <a:p>
            <a:pPr marL="355600" indent="0">
              <a:spcBef>
                <a:spcPts val="1800"/>
              </a:spcBef>
              <a:buNone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Υδατάνθρακες, Λίπη , Πρωτεΐνες</a:t>
            </a:r>
          </a:p>
          <a:p>
            <a:pPr>
              <a:spcBef>
                <a:spcPts val="4200"/>
              </a:spcBef>
              <a:buFont typeface="Wingdings" panose="05000000000000000000" pitchFamily="2" charset="2"/>
              <a:buChar char="q"/>
            </a:pPr>
            <a:r>
              <a:rPr lang="el-GR" sz="2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ΑΝΟΡΓΑΝΑ ΣΥΣΤΑΤΙΚΑ 3-5%</a:t>
            </a:r>
          </a:p>
          <a:p>
            <a:pPr marL="355600" indent="0">
              <a:spcBef>
                <a:spcPts val="1800"/>
              </a:spcBef>
              <a:buNone/>
            </a:pPr>
            <a:r>
              <a:rPr lang="el-GR" sz="1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Ηλεκτρολύτες και Ιχνοστοιχεία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(Κ</a:t>
            </a:r>
            <a:r>
              <a:rPr lang="el-GR" b="1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Να</a:t>
            </a:r>
            <a:r>
              <a:rPr lang="el-GR" b="1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</a:t>
            </a:r>
            <a:r>
              <a:rPr lang="en-US" b="1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++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Cl</a:t>
            </a:r>
            <a:r>
              <a:rPr lang="en-US" b="1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,Mg</a:t>
            </a:r>
            <a:r>
              <a:rPr lang="en-US" b="1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++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8598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29188A-6E1D-F2C0-CDE7-09E7EF4B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ΕΝΔΟΦΛΕΒΙΑ ΔΙΑΛΥΜΑΤΑ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215831-7BB4-554B-12A7-8315706E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771683" cy="3893982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Κρυσταλλοειδή,</a:t>
            </a: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Κολλοειδή.</a:t>
            </a:r>
          </a:p>
          <a:p>
            <a:pPr marL="0" indent="0" algn="ctr">
              <a:buNone/>
            </a:pPr>
            <a:r>
              <a:rPr lang="el-GR" sz="2400" b="1" i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Οσμωτική</a:t>
            </a:r>
            <a:r>
              <a:rPr lang="el-GR" sz="2400" b="1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πίεση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 </a:t>
            </a: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οσμωτική</a:t>
            </a: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δραστικότητα ενός διαλύματος είναι το άθροισμα των </a:t>
            </a: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οσμωτικών</a:t>
            </a: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δραστηριοτήτων όλων των μορίων των ουσιών που περιέχονται στο διάλυμα.</a:t>
            </a:r>
          </a:p>
          <a:p>
            <a:pPr>
              <a:lnSpc>
                <a:spcPct val="114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Η </a:t>
            </a: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οσμωτική</a:t>
            </a: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πίεση καθορίζει την κίνηση των υγρών.</a:t>
            </a:r>
          </a:p>
          <a:p>
            <a:pPr>
              <a:lnSpc>
                <a:spcPct val="114000"/>
              </a:lnSpc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 μετακίνηση των υγρών γίνεται από περιοχές χαμηλής </a:t>
            </a:r>
            <a:r>
              <a:rPr lang="el-GR" b="1" dirty="0" err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οσμωτικότητας</a:t>
            </a: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προς περιοχές υψηλότερης.</a:t>
            </a:r>
          </a:p>
          <a:p>
            <a:pPr>
              <a:buFont typeface="Wingdings" panose="05000000000000000000" pitchFamily="2" charset="2"/>
              <a:buChar char="v"/>
            </a:pPr>
            <a:endParaRPr lang="el-GR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5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1413D1-DA24-82D6-14B8-6C322BEBD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Κρυσταλλοειδή Διαλύματα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D8FEBD-F88C-2969-B949-709E5812E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Κύριο συστατικό το ανόργανο άλας (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πχNaCL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Kύρια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δράση της ανάνηψης με κρυσταλλοειδή, είναι η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έκπτυξη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του διάμεσου χώρου.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endParaRPr lang="el-GR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14000"/>
              </a:lnSpc>
              <a:spcBef>
                <a:spcPts val="1800"/>
              </a:spcBef>
              <a:buNone/>
            </a:pPr>
            <a:r>
              <a:rPr lang="el-G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Είδη κρυσταλλοειδών Διαλυμάτων</a:t>
            </a:r>
          </a:p>
          <a:p>
            <a:pPr>
              <a:lnSpc>
                <a:spcPct val="114000"/>
              </a:lnSpc>
              <a:spcBef>
                <a:spcPts val="1800"/>
              </a:spcBef>
            </a:pPr>
            <a:r>
              <a:rPr lang="el-GR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Ισότονα  - Υπέρτονα – </a:t>
            </a:r>
            <a:r>
              <a:rPr lang="el-GR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Υπότονα</a:t>
            </a:r>
            <a:endParaRPr lang="el-GR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392613" indent="-4392613" eaLnBrk="1" hangingPunct="1">
              <a:buFont typeface="Wingdings" panose="05000000000000000000" pitchFamily="2" charset="2"/>
              <a:buNone/>
              <a:defRPr/>
            </a:pPr>
            <a:endParaRPr lang="el-GR" dirty="0"/>
          </a:p>
          <a:p>
            <a:pPr marL="4392613" indent="-4392613" eaLnBrk="1" hangingPunct="1">
              <a:buFont typeface="Wingdings" panose="05000000000000000000" pitchFamily="2" charset="2"/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078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C87EA0-CDB1-6A44-BFD4-BC63AEB8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Κρυσταλλοειδή Διαλύματα</a:t>
            </a:r>
          </a:p>
        </p:txBody>
      </p:sp>
      <p:pic>
        <p:nvPicPr>
          <p:cNvPr id="4" name="Picture 2" descr="File:Osmotic pressure on blood cells diagram.svg">
            <a:extLst>
              <a:ext uri="{FF2B5EF4-FFF2-40B4-BE49-F238E27FC236}">
                <a16:creationId xmlns:a16="http://schemas.microsoft.com/office/drawing/2014/main" id="{C77FCB94-2061-CF1C-3D19-716AFB4831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356" y="2720181"/>
            <a:ext cx="5267325" cy="27622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49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5C00D8-D671-1D97-98FF-2912FE1E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Διάλυμα </a:t>
            </a:r>
            <a:r>
              <a:rPr lang="en-US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0,9% </a:t>
            </a:r>
            <a:r>
              <a:rPr lang="en-US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NaCI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BC94E7-06A9-AB09-C1A5-CA67EFA75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0327"/>
            <a:ext cx="8679102" cy="4231035"/>
          </a:xfrm>
        </p:spPr>
        <p:txBody>
          <a:bodyPr>
            <a:normAutofit/>
          </a:bodyPr>
          <a:lstStyle/>
          <a:p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Οσμωτικότητα</a:t>
            </a:r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pt-BR" sz="24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0,9% NaCI</a:t>
            </a:r>
          </a:p>
          <a:p>
            <a:pPr marL="400050" lvl="1" indent="0">
              <a:spcBef>
                <a:spcPts val="1800"/>
              </a:spcBef>
              <a:buNone/>
            </a:pPr>
            <a:r>
              <a:rPr lang="pt-BR" sz="2400" dirty="0"/>
              <a:t>=</a:t>
            </a:r>
            <a:r>
              <a:rPr lang="pt-B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154mEq Na/L+154mEqCL/L</a:t>
            </a:r>
          </a:p>
          <a:p>
            <a:pPr marL="400050" lvl="1" indent="0">
              <a:spcBef>
                <a:spcPts val="1800"/>
              </a:spcBef>
              <a:buNone/>
            </a:pPr>
            <a:r>
              <a:rPr lang="pt-B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=154mOsm Na/L+154mOsmCL/L</a:t>
            </a:r>
          </a:p>
          <a:p>
            <a:pPr marL="400050" lvl="1" indent="0">
              <a:spcBef>
                <a:spcPts val="1800"/>
              </a:spcBef>
              <a:buNone/>
            </a:pPr>
            <a:r>
              <a:rPr lang="pt-BR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=308mOsm/L</a:t>
            </a:r>
          </a:p>
          <a:p>
            <a:endParaRPr lang="el-G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271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78F7DE-3A2B-3C8C-F886-66590C76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Κρυσταλλοειδή Διαλύματα</a:t>
            </a:r>
            <a:endParaRPr lang="el-GR" dirty="0"/>
          </a:p>
        </p:txBody>
      </p:sp>
      <p:graphicFrame>
        <p:nvGraphicFramePr>
          <p:cNvPr id="3" name="Πίνακας 2">
            <a:extLst>
              <a:ext uri="{FF2B5EF4-FFF2-40B4-BE49-F238E27FC236}">
                <a16:creationId xmlns:a16="http://schemas.microsoft.com/office/drawing/2014/main" id="{361DBFF2-3736-9875-3B9D-5EAD95D41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04419"/>
              </p:ext>
            </p:extLst>
          </p:nvPr>
        </p:nvGraphicFramePr>
        <p:xfrm>
          <a:off x="730288" y="2132600"/>
          <a:ext cx="8490760" cy="3931920"/>
        </p:xfrm>
        <a:graphic>
          <a:graphicData uri="http://schemas.openxmlformats.org/drawingml/2006/table">
            <a:tbl>
              <a:tblPr firstRow="1" bandRow="1"/>
              <a:tblGrid>
                <a:gridCol w="1584278">
                  <a:extLst>
                    <a:ext uri="{9D8B030D-6E8A-4147-A177-3AD203B41FA5}">
                      <a16:colId xmlns:a16="http://schemas.microsoft.com/office/drawing/2014/main" val="2019023631"/>
                    </a:ext>
                  </a:extLst>
                </a:gridCol>
                <a:gridCol w="864150">
                  <a:extLst>
                    <a:ext uri="{9D8B030D-6E8A-4147-A177-3AD203B41FA5}">
                      <a16:colId xmlns:a16="http://schemas.microsoft.com/office/drawing/2014/main" val="3226650641"/>
                    </a:ext>
                  </a:extLst>
                </a:gridCol>
                <a:gridCol w="648112">
                  <a:extLst>
                    <a:ext uri="{9D8B030D-6E8A-4147-A177-3AD203B41FA5}">
                      <a16:colId xmlns:a16="http://schemas.microsoft.com/office/drawing/2014/main" val="2502410319"/>
                    </a:ext>
                  </a:extLst>
                </a:gridCol>
                <a:gridCol w="504087">
                  <a:extLst>
                    <a:ext uri="{9D8B030D-6E8A-4147-A177-3AD203B41FA5}">
                      <a16:colId xmlns:a16="http://schemas.microsoft.com/office/drawing/2014/main" val="1956919525"/>
                    </a:ext>
                  </a:extLst>
                </a:gridCol>
                <a:gridCol w="432075">
                  <a:extLst>
                    <a:ext uri="{9D8B030D-6E8A-4147-A177-3AD203B41FA5}">
                      <a16:colId xmlns:a16="http://schemas.microsoft.com/office/drawing/2014/main" val="2959229741"/>
                    </a:ext>
                  </a:extLst>
                </a:gridCol>
                <a:gridCol w="504087">
                  <a:extLst>
                    <a:ext uri="{9D8B030D-6E8A-4147-A177-3AD203B41FA5}">
                      <a16:colId xmlns:a16="http://schemas.microsoft.com/office/drawing/2014/main" val="3442362116"/>
                    </a:ext>
                  </a:extLst>
                </a:gridCol>
                <a:gridCol w="2016350">
                  <a:extLst>
                    <a:ext uri="{9D8B030D-6E8A-4147-A177-3AD203B41FA5}">
                      <a16:colId xmlns:a16="http://schemas.microsoft.com/office/drawing/2014/main" val="1128828267"/>
                    </a:ext>
                  </a:extLst>
                </a:gridCol>
                <a:gridCol w="504087">
                  <a:extLst>
                    <a:ext uri="{9D8B030D-6E8A-4147-A177-3AD203B41FA5}">
                      <a16:colId xmlns:a16="http://schemas.microsoft.com/office/drawing/2014/main" val="3125226100"/>
                    </a:ext>
                  </a:extLst>
                </a:gridCol>
                <a:gridCol w="1433534">
                  <a:extLst>
                    <a:ext uri="{9D8B030D-6E8A-4147-A177-3AD203B41FA5}">
                      <a16:colId xmlns:a16="http://schemas.microsoft.com/office/drawing/2014/main" val="1413238099"/>
                    </a:ext>
                  </a:extLst>
                </a:gridCol>
              </a:tblGrid>
              <a:tr h="90013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Υγρό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Na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CL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K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Ca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Mg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Ρυθμιστικά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pH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 err="1"/>
                        <a:t>Ωσμοτική</a:t>
                      </a:r>
                      <a:r>
                        <a:rPr lang="el-GR" baseline="0" dirty="0"/>
                        <a:t> πυκνότητα (</a:t>
                      </a:r>
                      <a:r>
                        <a:rPr lang="en-US" baseline="0" dirty="0" err="1"/>
                        <a:t>mOsm</a:t>
                      </a:r>
                      <a:r>
                        <a:rPr lang="en-US" baseline="0" dirty="0"/>
                        <a:t>/L)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398103"/>
                  </a:ext>
                </a:extLst>
              </a:tr>
              <a:tr h="36043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b="1" dirty="0">
                          <a:solidFill>
                            <a:srgbClr val="7030A0"/>
                          </a:solidFill>
                        </a:rPr>
                        <a:t>Πλάσμα*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141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103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4-5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5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2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 err="1"/>
                        <a:t>Διττανθρακικά</a:t>
                      </a:r>
                      <a:r>
                        <a:rPr lang="el-GR" dirty="0"/>
                        <a:t> (26)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7,4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289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634698"/>
                  </a:ext>
                </a:extLst>
              </a:tr>
              <a:tr h="36043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0,95 </a:t>
                      </a:r>
                      <a:r>
                        <a:rPr lang="en-US" dirty="0" err="1"/>
                        <a:t>NaCL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154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154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5,7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308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630292"/>
                  </a:ext>
                </a:extLst>
              </a:tr>
              <a:tr h="36043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7,5%</a:t>
                      </a:r>
                      <a:r>
                        <a:rPr lang="el-GR" baseline="0" dirty="0"/>
                        <a:t> </a:t>
                      </a:r>
                      <a:r>
                        <a:rPr lang="en-US" baseline="0" dirty="0" err="1"/>
                        <a:t>NaCL</a:t>
                      </a:r>
                      <a:r>
                        <a:rPr lang="en-US" baseline="0" dirty="0"/>
                        <a:t>**</a:t>
                      </a:r>
                      <a:endParaRPr lang="el-GR" i="0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1283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1283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5,7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2567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63917"/>
                  </a:ext>
                </a:extLst>
              </a:tr>
              <a:tr h="63009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b="1" dirty="0">
                          <a:solidFill>
                            <a:srgbClr val="7030A0"/>
                          </a:solidFill>
                        </a:rPr>
                        <a:t>Γαλακτικό </a:t>
                      </a:r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Ringer’s</a:t>
                      </a:r>
                      <a:endParaRPr lang="el-GR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130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109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4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3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Γαλακτικό</a:t>
                      </a:r>
                      <a:r>
                        <a:rPr lang="el-GR" baseline="0" dirty="0"/>
                        <a:t> οξύ (28)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6,4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273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731211"/>
                  </a:ext>
                </a:extLst>
              </a:tr>
              <a:tr h="630097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err="1"/>
                        <a:t>Normosol</a:t>
                      </a:r>
                      <a:r>
                        <a:rPr lang="en-US" baseline="0" dirty="0"/>
                        <a:t> </a:t>
                      </a:r>
                      <a:r>
                        <a:rPr lang="el-GR" baseline="0" dirty="0"/>
                        <a:t>ή </a:t>
                      </a:r>
                      <a:r>
                        <a:rPr lang="en-US" baseline="0" dirty="0"/>
                        <a:t>Plasma - </a:t>
                      </a:r>
                      <a:r>
                        <a:rPr lang="en-US" baseline="0" dirty="0" err="1"/>
                        <a:t>Lyte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140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98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5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3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 err="1"/>
                        <a:t>Οξεικό</a:t>
                      </a:r>
                      <a:r>
                        <a:rPr lang="el-GR" dirty="0"/>
                        <a:t> οξύ (27)</a:t>
                      </a:r>
                    </a:p>
                    <a:p>
                      <a:r>
                        <a:rPr lang="el-GR" dirty="0" err="1"/>
                        <a:t>Γλυκονικό</a:t>
                      </a:r>
                      <a:r>
                        <a:rPr lang="el-GR" baseline="0" dirty="0"/>
                        <a:t> οξύ (23)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7,4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l-GR" dirty="0"/>
                        <a:t>295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648104"/>
                  </a:ext>
                </a:extLst>
              </a:tr>
              <a:tr h="630097">
                <a:tc gridSpan="9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*</a:t>
                      </a:r>
                      <a:r>
                        <a:rPr lang="el-GR" dirty="0"/>
                        <a:t>Από</a:t>
                      </a:r>
                      <a:r>
                        <a:rPr lang="el-GR" baseline="0" dirty="0"/>
                        <a:t> το </a:t>
                      </a:r>
                      <a:r>
                        <a:rPr lang="en-US" baseline="0" dirty="0"/>
                        <a:t>Brenner BM, Rector FC Jr, eds. The kidney. Philadelphia. WB Saunders, 1981;95</a:t>
                      </a:r>
                    </a:p>
                    <a:p>
                      <a:r>
                        <a:rPr lang="en-US" baseline="0" dirty="0"/>
                        <a:t>** </a:t>
                      </a:r>
                      <a:r>
                        <a:rPr lang="el-GR" baseline="0" dirty="0"/>
                        <a:t>Από το </a:t>
                      </a:r>
                      <a:r>
                        <a:rPr lang="en-US" baseline="0" dirty="0" err="1"/>
                        <a:t>Stapczynski</a:t>
                      </a:r>
                      <a:r>
                        <a:rPr lang="en-US" baseline="0" dirty="0"/>
                        <a:t> JS et al. </a:t>
                      </a:r>
                      <a:r>
                        <a:rPr lang="en-US" baseline="0" dirty="0" err="1"/>
                        <a:t>Emerg</a:t>
                      </a:r>
                      <a:r>
                        <a:rPr lang="en-US" baseline="0" dirty="0"/>
                        <a:t> Med Reports 1994;15:245</a:t>
                      </a:r>
                      <a:endParaRPr lang="el-G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370981"/>
                  </a:ext>
                </a:extLst>
              </a:tr>
            </a:tbl>
          </a:graphicData>
        </a:graphic>
      </p:graphicFrame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id="{8698F5F1-A69C-41FA-7C06-4591B97D6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322" y="1587614"/>
            <a:ext cx="8229600" cy="432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/>
              <a:t>mEq</a:t>
            </a:r>
            <a:r>
              <a:rPr lang="en-US" b="1" dirty="0"/>
              <a:t>/L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690812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52BC25-B7D4-0F56-2B53-E0489007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Κρυσταλλοειδή Διαλύματα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CEB3BC-8BCB-8DDB-D718-9F527C300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8849"/>
            <a:ext cx="8596668" cy="431123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l-GR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Ισότονος ορός Ν/</a:t>
            </a:r>
            <a:r>
              <a:rPr lang="en-US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0,9%</a:t>
            </a:r>
            <a:endParaRPr lang="el-GR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Υψηλότερες συγκεντρώσεις Να από το πλάσμα,</a:t>
            </a: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Υψηλή περιεκτικότητα σε CL,</a:t>
            </a: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Προσωρινή αύξηση της αρτηριακής πίεσης.</a:t>
            </a:r>
          </a:p>
          <a:p>
            <a:pPr lvl="1"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9gr </a:t>
            </a:r>
            <a:r>
              <a:rPr lang="el-G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NaCL</a:t>
            </a: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/L.</a:t>
            </a:r>
          </a:p>
          <a:p>
            <a:pPr marL="450850" indent="0" algn="ctr" defTabSz="723900">
              <a:spcBef>
                <a:spcPts val="2400"/>
              </a:spcBef>
              <a:buNone/>
            </a:pPr>
            <a:r>
              <a:rPr lang="el-GR" sz="21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Γαλακτικό διάλυμα (</a:t>
            </a:r>
            <a:r>
              <a:rPr lang="en-US" sz="21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R/L)</a:t>
            </a:r>
            <a:endParaRPr lang="el-GR" sz="21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Υψηλή περιεκτικότητα σε Κάλιο και Ασβέστιο,</a:t>
            </a:r>
          </a:p>
          <a:p>
            <a:pPr>
              <a:spcBef>
                <a:spcPts val="1800"/>
              </a:spcBef>
            </a:pPr>
            <a:r>
              <a:rPr lang="el-G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Χαμηλότερη συγκέντρωση Να και CL από τον ισότονο ορό,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873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45507B-C102-F2EF-3E3F-BC747D8BF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Κρυσταλλοειδή Διαλύματα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4D16E6CC-B388-D87C-9C8A-4264FE2A65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333350"/>
              </p:ext>
            </p:extLst>
          </p:nvPr>
        </p:nvGraphicFramePr>
        <p:xfrm>
          <a:off x="617821" y="2237666"/>
          <a:ext cx="8596668" cy="3773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334">
                  <a:extLst>
                    <a:ext uri="{9D8B030D-6E8A-4147-A177-3AD203B41FA5}">
                      <a16:colId xmlns:a16="http://schemas.microsoft.com/office/drawing/2014/main" val="3425963448"/>
                    </a:ext>
                  </a:extLst>
                </a:gridCol>
                <a:gridCol w="4298334">
                  <a:extLst>
                    <a:ext uri="{9D8B030D-6E8A-4147-A177-3AD203B41FA5}">
                      <a16:colId xmlns:a16="http://schemas.microsoft.com/office/drawing/2014/main" val="872609813"/>
                    </a:ext>
                  </a:extLst>
                </a:gridCol>
              </a:tblGrid>
              <a:tr h="637265">
                <a:tc>
                  <a:txBody>
                    <a:bodyPr/>
                    <a:lstStyle/>
                    <a:p>
                      <a:r>
                        <a:rPr lang="el-GR" sz="2000" b="1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Δεξτρόζη</a:t>
                      </a:r>
                      <a:r>
                        <a:rPr lang="el-GR" sz="20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D/W</a:t>
                      </a:r>
                      <a:r>
                        <a:rPr lang="el-GR" sz="20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Σε βαριά πάσχοντες προκαλεί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l-GR" sz="2000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:</a:t>
                      </a:r>
                    </a:p>
                    <a:p>
                      <a:endParaRPr lang="el-GR" sz="2000" b="1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663555"/>
                  </a:ext>
                </a:extLst>
              </a:tr>
              <a:tr h="13822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rgbClr val="004A8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Δεν αυξάνει τον </a:t>
                      </a:r>
                      <a:r>
                        <a:rPr kumimoji="0" lang="el-G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ενδαγγειακό</a:t>
                      </a:r>
                      <a:r>
                        <a:rPr kumimoji="0" lang="el-G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όγκο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rgbClr val="004A82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Αυξάνει την </a:t>
                      </a:r>
                      <a:r>
                        <a:rPr kumimoji="0" lang="el-G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οσμωτική</a:t>
                      </a:r>
                      <a:r>
                        <a:rPr kumimoji="0" lang="el-G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πυκνότητα και δημιουργεί υπέρτονο διάλυμα,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00100" lvl="1" indent="-342900">
                        <a:spcBef>
                          <a:spcPts val="1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Κυτταρική αφυδάτωση</a:t>
                      </a:r>
                    </a:p>
                    <a:p>
                      <a:pPr marL="800100" lvl="1" indent="-342900">
                        <a:spcBef>
                          <a:spcPts val="1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Αυξημένη παραγωγή CO₂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319416"/>
                  </a:ext>
                </a:extLst>
              </a:tr>
              <a:tr h="4710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>
                          <a:srgbClr val="004A82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l-G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Aυξημένη παραγωγή γαλακτικού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85376"/>
                  </a:ext>
                </a:extLst>
              </a:tr>
              <a:tr h="471022">
                <a:tc>
                  <a:txBody>
                    <a:bodyPr/>
                    <a:lstStyle/>
                    <a:p>
                      <a:endParaRPr lang="el-GR" sz="2800" b="1" dirty="0">
                        <a:solidFill>
                          <a:srgbClr val="004A8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l-GR" sz="20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Επιδείνωση της εγκεφαλικής βλάβης</a:t>
                      </a:r>
                      <a:endParaRPr lang="el-GR" sz="2000" b="1" dirty="0">
                        <a:solidFill>
                          <a:srgbClr val="004A8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467645"/>
                  </a:ext>
                </a:extLst>
              </a:tr>
              <a:tr h="471022">
                <a:tc>
                  <a:txBody>
                    <a:bodyPr/>
                    <a:lstStyle/>
                    <a:p>
                      <a:endParaRPr lang="el-GR" sz="2800" b="1" dirty="0">
                        <a:solidFill>
                          <a:srgbClr val="004A8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800" b="1" dirty="0">
                        <a:solidFill>
                          <a:srgbClr val="004A82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40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727353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205</TotalTime>
  <Words>745</Words>
  <Application>Microsoft Office PowerPoint</Application>
  <PresentationFormat>Ευρεία οθόνη</PresentationFormat>
  <Paragraphs>156</Paragraphs>
  <Slides>18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</vt:lpstr>
      <vt:lpstr>Century Gothic</vt:lpstr>
      <vt:lpstr>Trebuchet MS</vt:lpstr>
      <vt:lpstr>Wingdings</vt:lpstr>
      <vt:lpstr>Wingdings 3</vt:lpstr>
      <vt:lpstr>Όψη</vt:lpstr>
      <vt:lpstr>   ΧΕΙΡΟΥΡΓΙΚΗ ΝΟΣΗΛΕΥΤΙΚΗ  </vt:lpstr>
      <vt:lpstr>Σύσταση Ανθρώπινου Σώματος</vt:lpstr>
      <vt:lpstr>ΕΝΔΟΦΛΕΒΙΑ ΔΙΑΛΥΜΑΤΑ</vt:lpstr>
      <vt:lpstr>Κρυσταλλοειδή Διαλύματα</vt:lpstr>
      <vt:lpstr>Κρυσταλλοειδή Διαλύματα</vt:lpstr>
      <vt:lpstr>Διάλυμα 0,9% NaCI</vt:lpstr>
      <vt:lpstr>Κρυσταλλοειδή Διαλύματα</vt:lpstr>
      <vt:lpstr>Κρυσταλλοειδή Διαλύματα</vt:lpstr>
      <vt:lpstr>Κρυσταλλοειδή Διαλύματα</vt:lpstr>
      <vt:lpstr>Koλλοειδή Διαλύματα</vt:lpstr>
      <vt:lpstr>Koλλοειδή Διαλύματα</vt:lpstr>
      <vt:lpstr>Ισοζύγιο Υγρών</vt:lpstr>
      <vt:lpstr>Μέση Καθημερινή Πρόσληψη Υγρών</vt:lpstr>
      <vt:lpstr>Μαννιτόλη</vt:lpstr>
      <vt:lpstr>Κρυσταλλοειδή ή κολλοειδή</vt:lpstr>
      <vt:lpstr>Προβλήματα κατά τη χορήγηση των διαλυμάτων</vt:lpstr>
      <vt:lpstr>Προβλήματα κατά τη χορήγηση των διαλυμάτων</vt:lpstr>
      <vt:lpstr>Συμπέρασμα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DINA ASPROMOURGOU</dc:creator>
  <cp:lastModifiedBy>DINA ASPROMOURGOU</cp:lastModifiedBy>
  <cp:revision>2</cp:revision>
  <dcterms:created xsi:type="dcterms:W3CDTF">2025-02-20T04:47:09Z</dcterms:created>
  <dcterms:modified xsi:type="dcterms:W3CDTF">2025-03-06T03:54:17Z</dcterms:modified>
</cp:coreProperties>
</file>