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67" r:id="rId5"/>
    <p:sldId id="259" r:id="rId6"/>
    <p:sldId id="262" r:id="rId7"/>
    <p:sldId id="261" r:id="rId8"/>
    <p:sldId id="260" r:id="rId9"/>
    <p:sldId id="266" r:id="rId10"/>
    <p:sldId id="265" r:id="rId11"/>
    <p:sldId id="264" r:id="rId12"/>
    <p:sldId id="270" r:id="rId13"/>
    <p:sldId id="269" r:id="rId14"/>
    <p:sldId id="272" r:id="rId15"/>
    <p:sldId id="271" r:id="rId16"/>
    <p:sldId id="268" r:id="rId17"/>
    <p:sldId id="275" r:id="rId18"/>
    <p:sldId id="274" r:id="rId19"/>
    <p:sldId id="276" r:id="rId20"/>
    <p:sldId id="277" r:id="rId21"/>
    <p:sldId id="278" r:id="rId22"/>
    <p:sldId id="279" r:id="rId23"/>
    <p:sldId id="280" r:id="rId24"/>
    <p:sldId id="281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1AF0D-5F84-40AE-B6E4-3C30E3A2729B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40E4CA-AEB6-4080-9F06-331D25D44D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0416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40E4CA-AEB6-4080-9F06-331D25D44DBD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6157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40E4CA-AEB6-4080-9F06-331D25D44DBD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1363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2411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7225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5730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3636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9809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064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69596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7719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994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92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4748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0489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9720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442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0977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9798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50000"/>
                <a:lumOff val="50000"/>
              </a:schemeClr>
            </a:gs>
            <a:gs pos="58000">
              <a:schemeClr val="bg1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884FA-07E0-4EB3-AC95-3EB2E98499C9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085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8D5927-AB7F-ED5F-B292-471755B2A1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2340" y="1357744"/>
            <a:ext cx="7766936" cy="3223491"/>
          </a:xfrm>
        </p:spPr>
        <p:txBody>
          <a:bodyPr/>
          <a:lstStyle/>
          <a:p>
            <a:pPr algn="l"/>
            <a:br>
              <a:rPr lang="el-GR" b="1" dirty="0">
                <a:solidFill>
                  <a:schemeClr val="tx1"/>
                </a:solidFill>
              </a:rPr>
            </a:br>
            <a:br>
              <a:rPr lang="el-GR" b="1" dirty="0">
                <a:solidFill>
                  <a:schemeClr val="tx1"/>
                </a:solidFill>
              </a:rPr>
            </a:br>
            <a:br>
              <a:rPr lang="el-GR" b="1" dirty="0">
                <a:solidFill>
                  <a:schemeClr val="tx1"/>
                </a:solidFill>
              </a:rPr>
            </a:b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ΧΕΙΡΟΥΡΓΙΚΗ ΝΟΣΗΛΕΥΤΙΚΗ </a:t>
            </a:r>
            <a:br>
              <a:rPr lang="el-GR" dirty="0">
                <a:latin typeface="Century Gothic" panose="020B0502020202020204" pitchFamily="34" charset="0"/>
              </a:rPr>
            </a:br>
            <a:endParaRPr lang="el-GR" dirty="0">
              <a:latin typeface="Century Gothic" panose="020B0502020202020204" pitchFamily="34" charset="0"/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EF21D58-6ADF-A2E2-6723-D4AC469A62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ΠΡΟΕΓΧΕΙΡΗΤΙΚΗ ΕΤΟΙΜΑΣΙΑ</a:t>
            </a:r>
          </a:p>
        </p:txBody>
      </p:sp>
    </p:spTree>
    <p:extLst>
      <p:ext uri="{BB962C8B-B14F-4D97-AF65-F5344CB8AC3E}">
        <p14:creationId xmlns:p14="http://schemas.microsoft.com/office/powerpoint/2010/main" val="4244437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0B7866A-9290-E649-E717-4785DB06D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Εκτίμηση αναπνευστικού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BFB29FC-50BC-130D-456F-9BE8CA2DA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24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Α/α θώρακος,</a:t>
            </a:r>
          </a:p>
          <a:p>
            <a:pPr>
              <a:spcBef>
                <a:spcPts val="24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ΗΚΓ,</a:t>
            </a:r>
          </a:p>
          <a:p>
            <a:pPr>
              <a:spcBef>
                <a:spcPts val="24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Αέρια αίματος (έλεγχος κατακράτησης CO2),</a:t>
            </a:r>
          </a:p>
          <a:p>
            <a:pPr>
              <a:spcBef>
                <a:spcPts val="2400"/>
              </a:spcBef>
            </a:pP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Σπιρομέτρηση</a:t>
            </a:r>
            <a:endParaRPr lang="el-GR" sz="1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24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Διακοπή καπνίσματος (1 μήνα πριν ),</a:t>
            </a:r>
          </a:p>
          <a:p>
            <a:pPr>
              <a:spcBef>
                <a:spcPts val="24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Εισπνεόμενα βρογχοδιασταλτικά (48 ώρες πριν),</a:t>
            </a:r>
          </a:p>
          <a:p>
            <a:pPr>
              <a:spcBef>
                <a:spcPts val="24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Αναπνευστική Φυσικοθεραπεία.</a:t>
            </a:r>
            <a:b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l-GR" sz="1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l-GR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974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6D64B24-6F78-1EE5-7817-BEAF0099E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Εκτίμηση καρδιαγγειακού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E103B9D-C041-F9DA-140F-3B15CDF91F0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l-GR" sz="2000" b="1" dirty="0">
                <a:solidFill>
                  <a:srgbClr val="004A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Καρδιαγγειακές καταστάσεις που αυξάνουν τον κίνδυνο είναι:</a:t>
            </a:r>
          </a:p>
          <a:p>
            <a:pPr>
              <a:spcBef>
                <a:spcPts val="1200"/>
              </a:spcBef>
            </a:pP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Στηθάγχη, </a:t>
            </a:r>
          </a:p>
          <a:p>
            <a:pPr>
              <a:spcBef>
                <a:spcPts val="1200"/>
              </a:spcBef>
            </a:pP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Πρόσφατο (προηγούμενο 3μηνο) έμφραγμα του μυοκαρδίου, </a:t>
            </a:r>
          </a:p>
          <a:p>
            <a:pPr>
              <a:spcBef>
                <a:spcPts val="1200"/>
              </a:spcBef>
            </a:pP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Βαριά υπέρταση (180mmHg&gt;),</a:t>
            </a:r>
          </a:p>
          <a:p>
            <a:pPr>
              <a:spcBef>
                <a:spcPts val="1200"/>
              </a:spcBef>
            </a:pP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Συμφορητική καρδιακή ανεπάρκεια,</a:t>
            </a:r>
          </a:p>
          <a:p>
            <a:pPr>
              <a:spcBef>
                <a:spcPts val="1200"/>
              </a:spcBef>
            </a:pP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Περιφερικές αγγειακές παθήσεις.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B0CC570-B62C-2A1B-4D8D-70518E1DAD5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l-GR" sz="2000" b="1" dirty="0">
                <a:solidFill>
                  <a:srgbClr val="004A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Παρεμβάσεις</a:t>
            </a:r>
          </a:p>
          <a:p>
            <a:pPr>
              <a:spcBef>
                <a:spcPts val="1200"/>
              </a:spcBef>
            </a:pP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Ανάπαυση,</a:t>
            </a:r>
          </a:p>
          <a:p>
            <a:pPr>
              <a:spcBef>
                <a:spcPts val="1200"/>
              </a:spcBef>
            </a:pPr>
            <a:r>
              <a:rPr lang="el-GR" sz="20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Υπονατριούχο</a:t>
            </a: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ή </a:t>
            </a:r>
            <a:r>
              <a:rPr lang="el-GR" sz="20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υποχοληστερινούχο</a:t>
            </a: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δίαιτα,</a:t>
            </a:r>
          </a:p>
          <a:p>
            <a:pPr>
              <a:spcBef>
                <a:spcPts val="1200"/>
              </a:spcBef>
            </a:pP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Φαρμακευτική αγωγή,</a:t>
            </a:r>
          </a:p>
          <a:p>
            <a:pPr>
              <a:spcBef>
                <a:spcPts val="1200"/>
              </a:spcBef>
            </a:pP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Εκτίμηση ανάγκης για χορήγηση υγρών.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33682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596EF97-751A-E9A7-4515-774B72E8E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Αυξημένος κίνδυνος για</a:t>
            </a:r>
            <a:b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θρομβοεμβολική</a:t>
            </a:r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νόσο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DDE264D-9BE3-58C0-0A08-3866EF62094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fontAlgn="auto">
              <a:spcBef>
                <a:spcPts val="1200"/>
              </a:spcBef>
              <a:spcAft>
                <a:spcPts val="0"/>
              </a:spcAft>
            </a:pPr>
            <a:r>
              <a:rPr lang="el-GR" sz="20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Καρκίνος,</a:t>
            </a:r>
          </a:p>
          <a:p>
            <a:pPr fontAlgn="auto">
              <a:spcBef>
                <a:spcPts val="1200"/>
              </a:spcBef>
              <a:spcAft>
                <a:spcPts val="0"/>
              </a:spcAft>
            </a:pPr>
            <a:r>
              <a:rPr lang="el-GR" sz="20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Παχυσαρκία,</a:t>
            </a:r>
          </a:p>
          <a:p>
            <a:pPr fontAlgn="auto">
              <a:spcBef>
                <a:spcPts val="1200"/>
              </a:spcBef>
              <a:spcAft>
                <a:spcPts val="0"/>
              </a:spcAft>
            </a:pPr>
            <a:r>
              <a:rPr lang="el-GR" sz="20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Καρδιακή ανεπάρκεια,</a:t>
            </a:r>
          </a:p>
          <a:p>
            <a:pPr fontAlgn="auto">
              <a:spcBef>
                <a:spcPts val="1200"/>
              </a:spcBef>
              <a:spcAft>
                <a:spcPts val="0"/>
              </a:spcAft>
            </a:pPr>
            <a:r>
              <a:rPr lang="el-GR" sz="20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Ηλικία &gt;45 ετών,</a:t>
            </a:r>
          </a:p>
          <a:p>
            <a:pPr fontAlgn="auto">
              <a:spcBef>
                <a:spcPts val="1200"/>
              </a:spcBef>
              <a:spcAft>
                <a:spcPts val="0"/>
              </a:spcAft>
            </a:pPr>
            <a:r>
              <a:rPr lang="el-GR" sz="20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Αντισυλληπτικά,</a:t>
            </a:r>
          </a:p>
          <a:p>
            <a:pPr fontAlgn="auto">
              <a:spcBef>
                <a:spcPts val="1200"/>
              </a:spcBef>
              <a:spcAft>
                <a:spcPts val="0"/>
              </a:spcAft>
            </a:pPr>
            <a:r>
              <a:rPr lang="el-GR" sz="20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Κιρσοί κάτω άκρων,</a:t>
            </a:r>
          </a:p>
          <a:p>
            <a:pPr fontAlgn="auto">
              <a:spcBef>
                <a:spcPts val="1200"/>
              </a:spcBef>
              <a:spcAft>
                <a:spcPts val="0"/>
              </a:spcAft>
            </a:pPr>
            <a:r>
              <a:rPr lang="el-GR" sz="20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Μτχ</a:t>
            </a:r>
            <a:r>
              <a:rPr lang="el-GR" sz="20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ακινησία,</a:t>
            </a:r>
          </a:p>
          <a:p>
            <a:pPr fontAlgn="auto">
              <a:spcBef>
                <a:spcPts val="1200"/>
              </a:spcBef>
              <a:spcAft>
                <a:spcPts val="0"/>
              </a:spcAft>
            </a:pPr>
            <a:r>
              <a:rPr lang="el-GR" sz="20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Προηγούμενο ιστορικό </a:t>
            </a:r>
            <a:r>
              <a:rPr lang="el-GR" sz="20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θρομβοεμβολής</a:t>
            </a:r>
            <a:r>
              <a:rPr lang="el-GR" sz="20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endParaRPr lang="el-GR" sz="2000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060FD5FC-0A08-27C6-F379-C044A6C04A1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l-GR" sz="20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Προφύλαξη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Ελαστικές κάλτσες,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Χορήγηση </a:t>
            </a:r>
            <a:r>
              <a:rPr lang="el-GR" sz="20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μικρομοριακής</a:t>
            </a: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ηπαρίνης,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Πρώιμη κινητοποίηση.</a:t>
            </a:r>
          </a:p>
          <a:p>
            <a:pPr>
              <a:buFont typeface="Wingdings" panose="05000000000000000000" pitchFamily="2" charset="2"/>
              <a:buChar char="v"/>
            </a:pPr>
            <a:endParaRPr lang="el-GR" sz="2000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888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1CBB553-9EE2-195A-9781-0B2B40FA8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Εκτίμηση ηπατικής λειτουργίας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8796F9-182E-443C-E461-1564273784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804" y="1757779"/>
            <a:ext cx="4266565" cy="4283582"/>
          </a:xfrm>
        </p:spPr>
        <p:txBody>
          <a:bodyPr>
            <a:normAutofit fontScale="85000" lnSpcReduction="10000"/>
          </a:bodyPr>
          <a:lstStyle/>
          <a:p>
            <a:pPr marL="0" indent="0" algn="l" rtl="0" eaLnBrk="1" fontAlgn="t" latinLnBrk="0" hangingPunct="1">
              <a:buNone/>
            </a:pPr>
            <a:endParaRPr lang="el-GR" sz="18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spcBef>
                <a:spcPts val="1800"/>
              </a:spcBef>
            </a:pPr>
            <a:r>
              <a:rPr lang="el-GR" altLang="el-GR" sz="1800" b="1" dirty="0">
                <a:solidFill>
                  <a:srgbClr val="004A82"/>
                </a:solidFill>
                <a:latin typeface="Cambria" panose="02040503050406030204" pitchFamily="18" charset="0"/>
                <a:ea typeface="Cambria" panose="02040503050406030204" pitchFamily="18" charset="0"/>
                <a:sym typeface="Symbol" pitchFamily="18" charset="2"/>
              </a:rPr>
              <a:t> </a:t>
            </a:r>
            <a:r>
              <a:rPr lang="el-GR" sz="1800" b="1" dirty="0">
                <a:solidFill>
                  <a:srgbClr val="004A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ηπατική λειτουργία </a:t>
            </a:r>
            <a:r>
              <a:rPr lang="el-GR" sz="1800" b="1" dirty="0">
                <a:latin typeface="Cambria" panose="02040503050406030204" pitchFamily="18" charset="0"/>
                <a:ea typeface="Cambria" panose="02040503050406030204" pitchFamily="18" charset="0"/>
              </a:rPr>
              <a:t>⟹ 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κακή επούλωση του τραύματος και ψηλότερους δείκτες λοίμωξης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Ασθενείς με ιστορικό αλκοολισμού ή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ασκίτη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είναι ύποπτοι για ηπατική πάθηση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l-GR" sz="18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Παρεμβάσεις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Προεγχειρητική εκτίμηση( κλινικά, εργαστηριακά) και ρύθμιση,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Χορήγηση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υπερθερμιδικής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δίαιτας,</a:t>
            </a:r>
            <a:r>
              <a:rPr lang="en-US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ενδοφλέβιων διαλυμάτων και βιταμινών,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Παράγοντες πήξης.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97A9C42B-93EE-48E2-D37B-22C073156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07439" y="1660125"/>
            <a:ext cx="4266565" cy="4381238"/>
          </a:xfrm>
        </p:spPr>
        <p:txBody>
          <a:bodyPr>
            <a:normAutofit fontScale="85000" lnSpcReduction="10000"/>
          </a:bodyPr>
          <a:lstStyle/>
          <a:p>
            <a:r>
              <a:rPr lang="el-GR" b="1" dirty="0">
                <a:solidFill>
                  <a:srgbClr val="004A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Καταστάσεις που επηρεάζουν την παραγωγή και αποβολή ούρων μπορεί να είναι οι εξής: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Νεφρική ανεπάρκεια,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Οξεία νεφρίτιδα και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Υπερτροφία του προστάτη</a:t>
            </a:r>
            <a:r>
              <a:rPr lang="el-GR" sz="18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l-GR" b="1" dirty="0">
                <a:solidFill>
                  <a:srgbClr val="004A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Παρεμβάσεις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Αιτιολογική αντιμετώπιση,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Υποστηρικτική αντιμετώπιση,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Ενυδάτωση,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Φάρμακα (διουρητικά,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ντοπαμίνη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κλπ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),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Εξωνεφρικές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μέθοδοι κάθαρσης,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Καθετηριασμός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κύστεως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κλπ.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8484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27DBD4-980B-5E8C-EEA8-CFF239682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Εκτίμηση αιματολογικής κατάστασης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526BFD0-5B52-34FE-E19B-4B20CCE2B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Κάθε διαταραχή διορθώνεται πριν από την εγχείρηση, ενώ εξασφαλίζεται αίμα, μετά από προσδιορισμό ομάδας και διασταύρωση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Ιστορικό</a:t>
            </a:r>
            <a:r>
              <a:rPr lang="el-GR" sz="1800" dirty="0"/>
              <a:t> </a:t>
            </a:r>
            <a:r>
              <a:rPr lang="el-GR" sz="1800" b="1" dirty="0">
                <a:solidFill>
                  <a:srgbClr val="004A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αιμορραγικής διάθεσης ή θρόμβωσης</a:t>
            </a:r>
            <a:r>
              <a:rPr lang="el-GR" sz="1800" b="1" dirty="0">
                <a:solidFill>
                  <a:srgbClr val="004A82"/>
                </a:solidFill>
              </a:rPr>
              <a:t>,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Αιμορραγικές εκδηλώσεις (μώλωπες, παράταση αιμορραγίας μετά από μικροτραυματισμούς και ρινορραγίες,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Παρουσία ηπατικής ή νεφρικής βλάβης,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Χρήση αντιπηκτικών,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Παθολογικό χρόνο πήξης ,χρόνο προθρομβίνης και αριθμό αιμοπεταλίων.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83072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6F4598-4783-060C-EC03-F8F9D202A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Φάρμακα που λαμβάνει ο ασθενής</a:t>
            </a:r>
            <a:endParaRPr lang="el-GR" b="1" dirty="0">
              <a:solidFill>
                <a:srgbClr val="00B05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AF584D-8FD3-BA24-332E-28E380656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3600"/>
              </a:spcBef>
              <a:buNone/>
            </a:pPr>
            <a:endParaRPr lang="el-GR" sz="18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spcBef>
                <a:spcPts val="3000"/>
              </a:spcBef>
              <a:buNone/>
            </a:pPr>
            <a:r>
              <a:rPr lang="el-GR" sz="1800" b="1" dirty="0">
                <a:solidFill>
                  <a:srgbClr val="004A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Φάρμακα που μπορούν να προκαλέσουν επιπλοκές: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Κορτικοστεροειδή,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Αντιπηκτικά,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Διουρητικά,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0669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3B204E-191D-6CAC-24FE-E724C187E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Εργαστηριακός έλεγχος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42746C6-25AF-1004-6E32-109B38273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682" y="1819923"/>
            <a:ext cx="8670320" cy="422144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800"/>
              </a:spcBef>
              <a:buFont typeface="Wingdings" panose="05000000000000000000" pitchFamily="2" charset="2"/>
              <a:buChar char="§"/>
            </a:pPr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Γενική ούρων,</a:t>
            </a:r>
          </a:p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Γενική αίματος,</a:t>
            </a:r>
          </a:p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Ουρία-σάκχαρο ορού,</a:t>
            </a:r>
          </a:p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Ηλεκτρολύτες ορού,</a:t>
            </a:r>
          </a:p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Χρόνος προθρομβίνης-χρόνος μερικής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θρομβοπλαστίνης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</a:p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Δοκιμασίες ήπατος, πρωτεϊνών ορού,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P, ουρικού οξέος και συμπληρωματικές εξετάσεις που θα χρειασθούν για τυχόν εκτίμηση διαφόρων συστημάτων.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77498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03C2B32-1A78-3F93-3074-71CD0DB1D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Παρακλινικός</a:t>
            </a:r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έλεγχος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A8304A6-0191-E2FE-596B-292446EEF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Α/α θώρακος,  </a:t>
            </a:r>
          </a:p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Επιπρόσθετες ακτινολογικές εξετάσεις, υπερηχογραφήματα και αξονικές-μαγνητικές τομογραφίες εκτελούνται αν κριθούν  απαραίτητες,</a:t>
            </a:r>
          </a:p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ΗΚΓφημα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</a:p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Μέτρηση σωματικού βάρους,</a:t>
            </a:r>
          </a:p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Εκτίμηση ειδικών για τα επιμέρους συνυπάρχοντα παθολογικά προβλήματα.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5487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F809254-157D-E109-0268-539717405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Προεγχειρητική ετοιμασία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03C71FD-DB26-FE6B-ADA3-4217803A0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Δίαιτα,</a:t>
            </a:r>
          </a:p>
          <a:p>
            <a:pPr>
              <a:spcBef>
                <a:spcPts val="30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Προετοιμασία δέρματος και σώματος,</a:t>
            </a:r>
          </a:p>
          <a:p>
            <a:pPr>
              <a:spcBef>
                <a:spcPts val="30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Προετοιμασία εντέρου,</a:t>
            </a:r>
          </a:p>
          <a:p>
            <a:pPr>
              <a:spcBef>
                <a:spcPts val="30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Προετοιμασία δέρματος και σώματος,</a:t>
            </a:r>
          </a:p>
          <a:p>
            <a:pPr>
              <a:spcBef>
                <a:spcPts val="30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Ετοιμασία για αναισθησία και προαγωγή ανάπαυσης και ύπνου,</a:t>
            </a:r>
          </a:p>
          <a:p>
            <a:pPr>
              <a:spcBef>
                <a:spcPts val="30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Ψυχολογική προετοιμασία/ εκπαίδευση ασθενή.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43628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011174-2659-EE58-BA20-4FCEF1EBC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Δίαιτα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F72D12C-25F9-DCC9-1999-B29D53520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4200"/>
              </a:spcBef>
            </a:pPr>
            <a:endParaRPr lang="el-GR" sz="1800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4200"/>
              </a:spcBef>
            </a:pPr>
            <a:r>
              <a:rPr lang="el-GR" sz="18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Διακοπή λήψης στερεάς τροφής 12 ώρες πριν την επέμβαση,</a:t>
            </a:r>
          </a:p>
          <a:p>
            <a:pPr>
              <a:spcBef>
                <a:spcPts val="4200"/>
              </a:spcBef>
            </a:pPr>
            <a:r>
              <a:rPr lang="el-GR" sz="18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Διακοπή λήψης υγρών 8 ώρες πριν την επέμβαση.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78663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41E64A4-2207-0FB4-A2BC-AC8A3C5ED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Προεγχειρητική Εκτίμηση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1043C6B-38B3-87F6-E420-57444B8C2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pPr marL="0" indent="0" algn="ctr">
              <a:buNone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Είναι η συνολική εκτίμηση της κατάστασης υγείας του ασθενή με σκοπό:</a:t>
            </a:r>
          </a:p>
          <a:p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την εντόπιση διαταραχών ή άλλων νοσημάτων</a:t>
            </a:r>
          </a:p>
          <a:p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ώστε να αντιμετωπισθούν με τον καλύτερο δυνατό τρόπο 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ώστε 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να μειωθεί ο </a:t>
            </a:r>
            <a:r>
              <a:rPr lang="el-GR" sz="18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εγχειρητικός </a:t>
            </a:r>
            <a:r>
              <a:rPr lang="el-GR" sz="1800" b="1" dirty="0" err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κινδύνος</a:t>
            </a:r>
            <a:r>
              <a:rPr lang="el-GR" sz="18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και να εξασφαλιστεί η καλύτερη δυνατή μετεγχειρητικής πορεία.</a:t>
            </a:r>
          </a:p>
          <a:p>
            <a:pPr>
              <a:spcBef>
                <a:spcPts val="12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παρούσα νόσος</a:t>
            </a:r>
          </a:p>
          <a:p>
            <a:pPr>
              <a:spcBef>
                <a:spcPts val="12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γενική κατάσταση υγείας</a:t>
            </a:r>
          </a:p>
          <a:p>
            <a:pPr>
              <a:spcBef>
                <a:spcPts val="12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ηλικία</a:t>
            </a:r>
          </a:p>
          <a:p>
            <a:pPr>
              <a:spcBef>
                <a:spcPts val="12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θρέψη</a:t>
            </a:r>
          </a:p>
          <a:p>
            <a:pPr>
              <a:spcBef>
                <a:spcPts val="1200"/>
              </a:spcBef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σ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υνυπάρχοντα νοσήματα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88598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4972FD-29F3-A942-7926-F61018984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Προετοιμασία Δέρματος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EA4B95D-5BF0-4A6A-786C-5DC960E69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sz="24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Λουτρό</a:t>
            </a:r>
          </a:p>
          <a:p>
            <a:pPr lvl="1">
              <a:spcBef>
                <a:spcPts val="2400"/>
              </a:spcBef>
              <a:buClr>
                <a:srgbClr val="004A82"/>
              </a:buClr>
              <a:buFont typeface="Courier New" panose="02070309020205020404" pitchFamily="49" charset="0"/>
              <a:buChar char="o"/>
            </a:pPr>
            <a:r>
              <a:rPr lang="el-GR" sz="2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Την παραμονή της επέμβασης με αντισηπτικό δίνοντας ιδιαίτερη προσοχή σε «κρύπτες μικροβίων» (ομφαλός, νύχια χεριών-ποδιών).</a:t>
            </a:r>
          </a:p>
          <a:p>
            <a:pPr>
              <a:spcBef>
                <a:spcPts val="3000"/>
              </a:spcBef>
            </a:pPr>
            <a:r>
              <a:rPr lang="el-GR" sz="24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Ξύρισμα/αποτρίχωση</a:t>
            </a:r>
          </a:p>
          <a:p>
            <a:pPr lvl="1">
              <a:spcBef>
                <a:spcPts val="2400"/>
              </a:spcBef>
              <a:buClr>
                <a:srgbClr val="004A82"/>
              </a:buClr>
              <a:buFont typeface="Courier New" panose="02070309020205020404" pitchFamily="49" charset="0"/>
              <a:buChar char="o"/>
            </a:pPr>
            <a:r>
              <a:rPr lang="el-GR" sz="2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Όχι περισσότερο από 2 ώρες πριν την επέμβαση,</a:t>
            </a:r>
          </a:p>
          <a:p>
            <a:pPr lvl="1">
              <a:spcBef>
                <a:spcPts val="2400"/>
              </a:spcBef>
              <a:buClr>
                <a:srgbClr val="004A82"/>
              </a:buClr>
              <a:buFont typeface="Courier New" panose="02070309020205020404" pitchFamily="49" charset="0"/>
              <a:buChar char="o"/>
            </a:pPr>
            <a:r>
              <a:rPr lang="el-GR" sz="2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Μεγαλύτερος χρόνος δίνει την ευκαιρία σε μικροοργανισμούς να αναπτυχθούν μέσα στο τραυματισμένο επιθήλιο του δέρματος.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196848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3966540-B3FD-44BB-87CA-3D17A943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97258"/>
          </a:xfrm>
        </p:spPr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Προετοιμασία εντέρου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297E7D1-B40B-D54E-EC8E-ABC1E13E1B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682" y="1917577"/>
            <a:ext cx="8670320" cy="4123785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el-GR" sz="18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Σε επεμβάσεις στο έντερο, ορθό, πρωκτό.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l-G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Σκοπός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Πλήρης καθαρισμός του  π. εντέρου,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Μείωση του μικροβιακού πληθυσμού.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l-G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Επιτυγχάνεται με: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Χορήγηση τροφών που δεν αφήνουν υπόλειμμα,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Μηχανικός ή χημικός καθαρισμός του εντέρου (υποκλυσμοί ή ερεθιστικά καθαρτικά),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Χορήγηση αντιβιοτικών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834299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35EFEB4-FFF4-6A99-9896-BCA8D3C86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Προετοιμασία εντέρου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F64AF19-61A5-D9AB-A4E7-25B6EB8B2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3000"/>
              </a:spcBef>
              <a:buNone/>
            </a:pPr>
            <a:r>
              <a:rPr lang="el-GR" sz="18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Σε κοιλιακές επεμβάσεις  (χωρίς να ανοιχτεί έντερο) που όμως μπορεί να </a:t>
            </a:r>
            <a:r>
              <a:rPr lang="el-GR" sz="1800" b="1" dirty="0" err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επιπλακούν</a:t>
            </a:r>
            <a:r>
              <a:rPr lang="el-GR" sz="18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με παραλυτικό ειλεό.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el-G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Σκοπός</a:t>
            </a:r>
          </a:p>
          <a:p>
            <a:pPr>
              <a:spcBef>
                <a:spcPts val="12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Να μειωθεί το εντερικό περιεχόμενο.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el-G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Επιτυγχάνεται με</a:t>
            </a:r>
            <a:r>
              <a:rPr lang="en-US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endParaRPr lang="el-GR" sz="18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12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Χαμηλό υποκλυσμό την προηγούμενη της επέμβασης  και την ημέρα του χειρουργείου το πρωί.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78128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0A0C141-54EC-4AEA-3837-C332FF57E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Άμεσες </a:t>
            </a:r>
            <a:r>
              <a:rPr lang="el-GR" sz="36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προεγχειρητικές</a:t>
            </a:r>
            <a:r>
              <a:rPr lang="el-GR" sz="36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br>
              <a:rPr lang="el-GR" sz="36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l-GR" sz="36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νοσηλευτικές παρεμβάσεις</a:t>
            </a:r>
            <a:endParaRPr lang="el-GR" b="1" dirty="0">
              <a:solidFill>
                <a:srgbClr val="00B05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A2AA896-7303-E10E-4D5C-14D1FDEB3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Έλεγχος Ζ.Σ,</a:t>
            </a:r>
          </a:p>
          <a:p>
            <a:pPr>
              <a:spcBef>
                <a:spcPts val="12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Έλεγχος στοιχείων ασθενούς,</a:t>
            </a:r>
          </a:p>
          <a:p>
            <a:pPr>
              <a:spcBef>
                <a:spcPts val="6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«βραχιόλι» με στοιχεία ασθενή.</a:t>
            </a:r>
          </a:p>
          <a:p>
            <a:pPr>
              <a:spcBef>
                <a:spcPts val="12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Έλεγχος εγχειρητικού πεδίου,</a:t>
            </a:r>
          </a:p>
          <a:p>
            <a:pPr>
              <a:spcBef>
                <a:spcPts val="12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Διεκπεραίωση οδηγιών,</a:t>
            </a:r>
          </a:p>
          <a:p>
            <a:pPr>
              <a:spcBef>
                <a:spcPts val="12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Αφαίρεση τιμαλφών , τεχνητών οδοντοστοιχιών και μελών, μεταλλικών αντικειμένων, αφαίρεση βερνικιού νυχιών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κ.λ.π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</a:p>
          <a:p>
            <a:pPr>
              <a:spcBef>
                <a:spcPts val="12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Επαλήθευση μη σίτισης του ασθενή,</a:t>
            </a:r>
          </a:p>
          <a:p>
            <a:pPr>
              <a:spcBef>
                <a:spcPts val="12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Βοήθεια ένδυσης του ασθενή,</a:t>
            </a:r>
          </a:p>
          <a:p>
            <a:pPr>
              <a:spcBef>
                <a:spcPts val="12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Χορήγηση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προαναισθητικών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φαρμάκων.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426164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A49DDC2-CD45-7B3B-98C6-F303F5C74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Ειδικές κατηγορίες ασθενών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BCE99E7-AADB-C3F3-6B62-F5535DBF0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Διαβητικός ασθενής</a:t>
            </a:r>
          </a:p>
          <a:p>
            <a:pPr>
              <a:lnSpc>
                <a:spcPct val="200000"/>
              </a:lnSpc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Ασθενής υπό αντιπηκτική αγωγή</a:t>
            </a:r>
          </a:p>
          <a:p>
            <a:pPr>
              <a:lnSpc>
                <a:spcPct val="200000"/>
              </a:lnSpc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Ηλικιωμένοι ασθενείς</a:t>
            </a:r>
          </a:p>
          <a:p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955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29188A-6E1D-F2C0-CDE7-09E7EF4BB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Εγχειρητικός κίνδυνος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215831-7BB4-554B-12A7-8315706E7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771683" cy="3893982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l-GR" sz="18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Παράγοντες κινδύνου από την επέμβαση</a:t>
            </a:r>
            <a:r>
              <a:rPr lang="en-US" sz="18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endParaRPr lang="el-GR" sz="1800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12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Είδος και επείγον της επέμβασης,</a:t>
            </a:r>
          </a:p>
          <a:p>
            <a:pPr>
              <a:spcBef>
                <a:spcPts val="12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Αναισθητικός κίνδυνος,</a:t>
            </a:r>
          </a:p>
          <a:p>
            <a:pPr>
              <a:spcBef>
                <a:spcPts val="12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Εμπειρία χειρουργού και βοηθών,</a:t>
            </a:r>
          </a:p>
          <a:p>
            <a:pPr>
              <a:spcBef>
                <a:spcPts val="12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Τα μέσα παρακολούθησης του ασθενούς που διαθέτει το νοσοκομείο.</a:t>
            </a:r>
          </a:p>
          <a:p>
            <a:pPr>
              <a:buFont typeface="Wingdings" panose="05000000000000000000" pitchFamily="2" charset="2"/>
              <a:buChar char="v"/>
            </a:pPr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l-GR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457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1413D1-DA24-82D6-14B8-6C322BEBD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Προεγχειρητική Εκτίμηση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2D8FEBD-F88C-2969-B949-709E5812EED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392613" indent="-4392613" eaLnBrk="1" hangingPunct="1">
              <a:buFont typeface="Wingdings" panose="05000000000000000000" pitchFamily="2" charset="2"/>
              <a:buNone/>
              <a:defRPr/>
            </a:pPr>
            <a:endParaRPr lang="el-GR" dirty="0"/>
          </a:p>
          <a:p>
            <a:pPr>
              <a:spcBef>
                <a:spcPts val="1200"/>
              </a:spcBef>
              <a:buClr>
                <a:srgbClr val="004A82"/>
              </a:buClr>
              <a:buFont typeface="Wingdings" panose="05000000000000000000" pitchFamily="2" charset="2"/>
              <a:buChar char="Ø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Θρέψη,</a:t>
            </a:r>
          </a:p>
          <a:p>
            <a:pPr>
              <a:spcBef>
                <a:spcPts val="1200"/>
              </a:spcBef>
              <a:buClr>
                <a:srgbClr val="004A82"/>
              </a:buClr>
              <a:buFont typeface="Wingdings" panose="05000000000000000000" pitchFamily="2" charset="2"/>
              <a:buChar char="Ø"/>
            </a:pP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Υδατοηλεκτρολυτική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κατάσταση,</a:t>
            </a:r>
          </a:p>
          <a:p>
            <a:pPr>
              <a:spcBef>
                <a:spcPts val="1200"/>
              </a:spcBef>
              <a:buClr>
                <a:srgbClr val="004A82"/>
              </a:buClr>
              <a:buFont typeface="Wingdings" panose="05000000000000000000" pitchFamily="2" charset="2"/>
              <a:buChar char="Ø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Αναπνευστική λειτουργία,</a:t>
            </a:r>
          </a:p>
          <a:p>
            <a:pPr>
              <a:spcBef>
                <a:spcPts val="1200"/>
              </a:spcBef>
              <a:buClr>
                <a:srgbClr val="004A82"/>
              </a:buClr>
              <a:buFont typeface="Wingdings" panose="05000000000000000000" pitchFamily="2" charset="2"/>
              <a:buChar char="Ø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Καρδιαγγειακή λειτουργία,</a:t>
            </a:r>
          </a:p>
          <a:p>
            <a:pPr>
              <a:spcBef>
                <a:spcPts val="1200"/>
              </a:spcBef>
              <a:buClr>
                <a:srgbClr val="004A82"/>
              </a:buClr>
              <a:buFont typeface="Wingdings" panose="05000000000000000000" pitchFamily="2" charset="2"/>
              <a:buChar char="Ø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Ηπατική και νεφρική λειτουργία,</a:t>
            </a:r>
          </a:p>
          <a:p>
            <a:pPr>
              <a:spcBef>
                <a:spcPts val="1200"/>
              </a:spcBef>
              <a:buClr>
                <a:srgbClr val="004A82"/>
              </a:buClr>
              <a:buFont typeface="Wingdings" panose="05000000000000000000" pitchFamily="2" charset="2"/>
              <a:buChar char="Ø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Ενδοκρινική λειτουργία,</a:t>
            </a:r>
          </a:p>
          <a:p>
            <a:pPr marL="4392613" indent="-4392613" eaLnBrk="1" hangingPunct="1">
              <a:buFont typeface="Wingdings" panose="05000000000000000000" pitchFamily="2" charset="2"/>
              <a:buNone/>
              <a:defRPr/>
            </a:pP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0CCC5DB-6198-7042-8DD3-F158D73BF88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42900" indent="-342900">
              <a:spcBef>
                <a:spcPts val="1200"/>
              </a:spcBef>
              <a:buClr>
                <a:srgbClr val="004A82"/>
              </a:buClr>
              <a:buFont typeface="Arial" panose="020B0604020202020204" pitchFamily="34" charset="0"/>
              <a:buChar char="•"/>
            </a:pPr>
            <a:endParaRPr lang="el-GR" sz="1800" dirty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1200"/>
              </a:spcBef>
              <a:buClr>
                <a:srgbClr val="004A82"/>
              </a:buClr>
              <a:buFont typeface="Wingdings" panose="05000000000000000000" pitchFamily="2" charset="2"/>
              <a:buChar char="Ø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Νευρική λειτουργία,</a:t>
            </a:r>
          </a:p>
          <a:p>
            <a:pPr>
              <a:spcBef>
                <a:spcPts val="1200"/>
              </a:spcBef>
              <a:buClr>
                <a:srgbClr val="004A82"/>
              </a:buClr>
              <a:buFont typeface="Wingdings" panose="05000000000000000000" pitchFamily="2" charset="2"/>
              <a:buChar char="Ø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Αιματολογική λειτουργία,</a:t>
            </a:r>
          </a:p>
          <a:p>
            <a:pPr>
              <a:spcBef>
                <a:spcPts val="1200"/>
              </a:spcBef>
              <a:buClr>
                <a:srgbClr val="004A82"/>
              </a:buClr>
              <a:buFont typeface="Wingdings" panose="05000000000000000000" pitchFamily="2" charset="2"/>
              <a:buChar char="Ø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Ανοσιακή λειτουργία,</a:t>
            </a:r>
          </a:p>
          <a:p>
            <a:pPr>
              <a:spcBef>
                <a:spcPts val="1200"/>
              </a:spcBef>
              <a:buClr>
                <a:srgbClr val="004A82"/>
              </a:buClr>
              <a:buFont typeface="Wingdings" panose="05000000000000000000" pitchFamily="2" charset="2"/>
              <a:buChar char="Ø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Φάρμακα,</a:t>
            </a:r>
          </a:p>
          <a:p>
            <a:pPr>
              <a:spcBef>
                <a:spcPts val="1200"/>
              </a:spcBef>
              <a:buClr>
                <a:srgbClr val="004A82"/>
              </a:buClr>
              <a:buFont typeface="Wingdings" panose="05000000000000000000" pitchFamily="2" charset="2"/>
              <a:buChar char="Ø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Ηλικιακή κατάσταση.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00786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C87EA0-CDB1-6A44-BFD4-BC63AEB88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Εκτίμηση του Ασθενή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9448752-F633-B5F3-5919-B1C2CB2FD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4800"/>
              </a:spcBef>
            </a:pPr>
            <a:r>
              <a:rPr lang="el-GR" sz="18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Ιστορικό υγείας </a:t>
            </a:r>
          </a:p>
          <a:p>
            <a:pPr>
              <a:spcBef>
                <a:spcPts val="4800"/>
              </a:spcBef>
            </a:pPr>
            <a:r>
              <a:rPr lang="el-GR" sz="18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Φυσική εξέταση κατά συστήματα</a:t>
            </a:r>
          </a:p>
          <a:p>
            <a:pPr>
              <a:spcBef>
                <a:spcPts val="4800"/>
              </a:spcBef>
            </a:pPr>
            <a:r>
              <a:rPr lang="el-GR" sz="18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Εργαστηριακός και </a:t>
            </a:r>
            <a:r>
              <a:rPr lang="el-GR" sz="1800" b="1" dirty="0" err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Παρακλινικός</a:t>
            </a:r>
            <a:r>
              <a:rPr lang="el-GR" sz="18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έλεγχος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01497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35C00D8-D671-1D97-98FF-2912FE1E5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Διαταραχές της θρέψης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2BC94E7-06A9-AB09-C1A5-CA67EFA75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10327"/>
            <a:ext cx="8679102" cy="4231035"/>
          </a:xfrm>
        </p:spPr>
        <p:txBody>
          <a:bodyPr>
            <a:normAutofit/>
          </a:bodyPr>
          <a:lstStyle/>
          <a:p>
            <a:r>
              <a:rPr lang="el-GR" sz="2400" b="1" dirty="0" err="1">
                <a:solidFill>
                  <a:srgbClr val="004A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Υποθρεψία</a:t>
            </a:r>
            <a:r>
              <a:rPr lang="el-GR" sz="2400" b="1" dirty="0">
                <a:solidFill>
                  <a:srgbClr val="004A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</a:p>
          <a:p>
            <a:pPr lvl="1">
              <a:buClr>
                <a:srgbClr val="004A82"/>
              </a:buClr>
              <a:buFont typeface="Courier New" panose="02070309020205020404" pitchFamily="49" charset="0"/>
              <a:buChar char="o"/>
            </a:pPr>
            <a:r>
              <a:rPr lang="el-G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Μικρή αντοχή στο χειρουργικό </a:t>
            </a:r>
            <a:r>
              <a:rPr lang="el-GR" sz="24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stress</a:t>
            </a:r>
            <a:r>
              <a:rPr lang="el-G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</a:p>
          <a:p>
            <a:pPr lvl="1">
              <a:buClr>
                <a:srgbClr val="004A82"/>
              </a:buClr>
              <a:buFont typeface="Courier New" panose="02070309020205020404" pitchFamily="49" charset="0"/>
              <a:buChar char="o"/>
            </a:pPr>
            <a:r>
              <a:rPr lang="el-G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Αυξημένος κίνδυνος για</a:t>
            </a:r>
            <a:r>
              <a:rPr lang="en-U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r>
              <a:rPr lang="el-G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lvl="2">
              <a:buClr>
                <a:srgbClr val="004A82"/>
              </a:buClr>
              <a:buFont typeface="Wingdings" panose="05000000000000000000" pitchFamily="2" charset="2"/>
              <a:buChar char="ú"/>
            </a:pPr>
            <a:r>
              <a:rPr lang="el-GR" sz="15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Τοπικές επιπλοκές:  λοίμωξη, διάσπαση, καθυστερημένη επούλωση</a:t>
            </a:r>
            <a:r>
              <a:rPr lang="en-US" sz="15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  <a:r>
              <a:rPr lang="el-GR" sz="15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lvl="2">
              <a:buClr>
                <a:srgbClr val="004A82"/>
              </a:buClr>
              <a:buFont typeface="Wingdings" panose="05000000000000000000" pitchFamily="2" charset="2"/>
              <a:buChar char="ú"/>
            </a:pPr>
            <a:r>
              <a:rPr lang="el-GR" sz="15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Συστηματικές επιπλοκές: </a:t>
            </a:r>
            <a:r>
              <a:rPr lang="el-GR" sz="15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ατελεκτασία</a:t>
            </a:r>
            <a:r>
              <a:rPr lang="el-GR" sz="15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λοίμωξη αναπνευστικού, αιμορραγία (ρήξη αναστομώσεων)</a:t>
            </a:r>
            <a:r>
              <a:rPr lang="en-US" sz="15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l-GR" sz="15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1200"/>
              </a:spcBef>
            </a:pPr>
            <a:r>
              <a:rPr lang="el-GR" sz="2400" b="1" dirty="0">
                <a:solidFill>
                  <a:srgbClr val="004A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Παχυσαρκία</a:t>
            </a:r>
            <a:r>
              <a:rPr lang="en-US" sz="2400" b="1" dirty="0">
                <a:solidFill>
                  <a:srgbClr val="004A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  <a:endParaRPr lang="el-GR" sz="2400" b="1" dirty="0">
              <a:solidFill>
                <a:srgbClr val="004A8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Clr>
                <a:srgbClr val="004A82"/>
              </a:buClr>
              <a:buFont typeface="Courier New" panose="02070309020205020404" pitchFamily="49" charset="0"/>
              <a:buChar char="o"/>
            </a:pPr>
            <a:r>
              <a:rPr lang="en-U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</a:t>
            </a:r>
            <a:r>
              <a:rPr lang="el-GR" sz="24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οπικές</a:t>
            </a:r>
            <a:r>
              <a:rPr lang="el-G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επιπλοκές (λοίμωξη, διάσπαση </a:t>
            </a:r>
            <a:r>
              <a:rPr lang="el-GR" sz="24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κλπ</a:t>
            </a:r>
            <a:r>
              <a:rPr lang="en-U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  <a:endParaRPr lang="el-GR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271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C78F7DE-3A2B-3C8C-F886-66590C760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Παράγοντες που αυξάνουν τις </a:t>
            </a:r>
            <a:b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μετεγχειρητικές λοιμώξεις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687454-3D8D-E228-83B0-64736EE2D9C4}"/>
              </a:ext>
            </a:extLst>
          </p:cNvPr>
          <p:cNvSpPr txBox="1"/>
          <p:nvPr/>
        </p:nvSpPr>
        <p:spPr>
          <a:xfrm>
            <a:off x="677334" y="2692555"/>
            <a:ext cx="8471104" cy="27768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l-GR" b="1" dirty="0" err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Κορτικοστεροειδή</a:t>
            </a:r>
            <a:r>
              <a:rPr lang="el-GR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l-GR" b="1" dirty="0" err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Κυτταροστατικά</a:t>
            </a:r>
            <a:r>
              <a:rPr lang="el-GR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φάρμακα (χημειοθεραπεία),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l-GR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Ακτινοβολία,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l-GR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Νεφρική ανεπάρκεια,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l-GR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Αρρύθμιστος Σακχαρώδης Διαβήτης</a:t>
            </a:r>
          </a:p>
        </p:txBody>
      </p:sp>
    </p:spTree>
    <p:extLst>
      <p:ext uri="{BB962C8B-B14F-4D97-AF65-F5344CB8AC3E}">
        <p14:creationId xmlns:p14="http://schemas.microsoft.com/office/powerpoint/2010/main" val="3690812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52BC25-B7D4-0F56-2B53-E0489007D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Αίτια ελαττωμένης επουλωτικής ικανότητας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CCEB3BC-8BCB-8DDB-D718-9F527C300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78849"/>
            <a:ext cx="8596668" cy="4311233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Υπολευκωματιναιμία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</a:p>
          <a:p>
            <a:pPr>
              <a:spcBef>
                <a:spcPts val="24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Ανεπάρκεια Βιταμίνης C,</a:t>
            </a:r>
          </a:p>
          <a:p>
            <a:pPr>
              <a:spcBef>
                <a:spcPts val="24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Αφυδάτωση,</a:t>
            </a:r>
          </a:p>
          <a:p>
            <a:pPr>
              <a:spcBef>
                <a:spcPts val="24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Οίδημα,</a:t>
            </a:r>
          </a:p>
          <a:p>
            <a:pPr>
              <a:spcBef>
                <a:spcPts val="2400"/>
              </a:spcBef>
            </a:pP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Κορτικοστεροειδή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</a:p>
          <a:p>
            <a:pPr>
              <a:spcBef>
                <a:spcPts val="2400"/>
              </a:spcBef>
            </a:pP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Κυτταροστατικά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</a:p>
          <a:p>
            <a:pPr>
              <a:spcBef>
                <a:spcPts val="24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Ακτινοβολία.</a:t>
            </a:r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733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45507B-C102-F2EF-3E3F-BC747D8BF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Εκτίμηση αναπνευστικού</a:t>
            </a: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7FEE8041-A59C-877F-D324-2B1425D4D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4000"/>
              </a:lnSpc>
              <a:buNone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Ασθενείς με επιβαρυμένη αναπνευστική λειτουργία είναι επιρρεπείς σε μετεγχειρητική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υποξία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ατελεκτασία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και πνευμονία.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l-GR" sz="2000" b="1" dirty="0">
                <a:solidFill>
                  <a:srgbClr val="004A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Τέτοιοι ασθενείς είναι:</a:t>
            </a:r>
          </a:p>
          <a:p>
            <a:pPr>
              <a:spcBef>
                <a:spcPts val="1800"/>
              </a:spcBef>
            </a:pP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Βαρείς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καπνιστές,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Παχύσαρκοι,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Ηλικιωμένοι,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Ασθενείς που θα υποβληθούν σε επεμβάσεις στο θώρακα ή την άνω κοιλία,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Ασθενείς με γνωστή νόσο των πνευμόνων (ΧΑΠ).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96727353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Χαρτί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257</TotalTime>
  <Words>939</Words>
  <Application>Microsoft Office PowerPoint</Application>
  <PresentationFormat>Ευρεία οθόνη</PresentationFormat>
  <Paragraphs>193</Paragraphs>
  <Slides>24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33" baseType="lpstr">
      <vt:lpstr>Arial</vt:lpstr>
      <vt:lpstr>Calibri</vt:lpstr>
      <vt:lpstr>Cambria</vt:lpstr>
      <vt:lpstr>Century Gothic</vt:lpstr>
      <vt:lpstr>Courier New</vt:lpstr>
      <vt:lpstr>Trebuchet MS</vt:lpstr>
      <vt:lpstr>Wingdings</vt:lpstr>
      <vt:lpstr>Wingdings 3</vt:lpstr>
      <vt:lpstr>Όψη</vt:lpstr>
      <vt:lpstr>   ΧΕΙΡΟΥΡΓΙΚΗ ΝΟΣΗΛΕΥΤΙΚΗ  </vt:lpstr>
      <vt:lpstr>Προεγχειρητική Εκτίμηση</vt:lpstr>
      <vt:lpstr>Εγχειρητικός κίνδυνος </vt:lpstr>
      <vt:lpstr>Προεγχειρητική Εκτίμηση</vt:lpstr>
      <vt:lpstr>Εκτίμηση του Ασθενή</vt:lpstr>
      <vt:lpstr>Διαταραχές της θρέψης</vt:lpstr>
      <vt:lpstr>Παράγοντες που αυξάνουν τις  μετεγχειρητικές λοιμώξεις</vt:lpstr>
      <vt:lpstr>Αίτια ελαττωμένης επουλωτικής ικανότητας</vt:lpstr>
      <vt:lpstr>Εκτίμηση αναπνευστικού</vt:lpstr>
      <vt:lpstr>Εκτίμηση αναπνευστικού</vt:lpstr>
      <vt:lpstr>Εκτίμηση καρδιαγγειακού </vt:lpstr>
      <vt:lpstr>Αυξημένος κίνδυνος για  θρομβοεμβολική νόσο</vt:lpstr>
      <vt:lpstr>Εκτίμηση ηπατικής λειτουργίας</vt:lpstr>
      <vt:lpstr>Εκτίμηση αιματολογικής κατάστασης</vt:lpstr>
      <vt:lpstr>Φάρμακα που λαμβάνει ο ασθενής</vt:lpstr>
      <vt:lpstr>Εργαστηριακός έλεγχος</vt:lpstr>
      <vt:lpstr>Παρακλινικός έλεγχος</vt:lpstr>
      <vt:lpstr>Προεγχειρητική ετοιμασία</vt:lpstr>
      <vt:lpstr>Δίαιτα</vt:lpstr>
      <vt:lpstr>Προετοιμασία Δέρματος</vt:lpstr>
      <vt:lpstr>Προετοιμασία εντέρου </vt:lpstr>
      <vt:lpstr>Προετοιμασία εντέρου </vt:lpstr>
      <vt:lpstr>Άμεσες προεγχειρητικές  νοσηλευτικές παρεμβάσεις</vt:lpstr>
      <vt:lpstr>Ειδικές κατηγορίες ασθενών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DINA ASPROMOURGOU</dc:creator>
  <cp:lastModifiedBy>DINA ASPROMOURGOU</cp:lastModifiedBy>
  <cp:revision>3</cp:revision>
  <dcterms:created xsi:type="dcterms:W3CDTF">2025-02-20T04:47:09Z</dcterms:created>
  <dcterms:modified xsi:type="dcterms:W3CDTF">2025-03-10T14:16:13Z</dcterms:modified>
</cp:coreProperties>
</file>