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67" r:id="rId5"/>
    <p:sldId id="259" r:id="rId6"/>
    <p:sldId id="262" r:id="rId7"/>
    <p:sldId id="261" r:id="rId8"/>
    <p:sldId id="260" r:id="rId9"/>
    <p:sldId id="266" r:id="rId10"/>
    <p:sldId id="265" r:id="rId11"/>
    <p:sldId id="282" r:id="rId12"/>
    <p:sldId id="270" r:id="rId13"/>
    <p:sldId id="269"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1AF0D-5F84-40AE-B6E4-3C30E3A2729B}" type="datetimeFigureOut">
              <a:rPr lang="el-GR" smtClean="0"/>
              <a:t>17/3/2025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40E4CA-AEB6-4080-9F06-331D25D44DBD}" type="slidenum">
              <a:rPr lang="el-GR" smtClean="0"/>
              <a:t>‹#›</a:t>
            </a:fld>
            <a:endParaRPr lang="el-GR"/>
          </a:p>
        </p:txBody>
      </p:sp>
    </p:spTree>
    <p:extLst>
      <p:ext uri="{BB962C8B-B14F-4D97-AF65-F5344CB8AC3E}">
        <p14:creationId xmlns:p14="http://schemas.microsoft.com/office/powerpoint/2010/main" val="890416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3B40E4CA-AEB6-4080-9F06-331D25D44DBD}" type="slidenum">
              <a:rPr lang="el-GR" smtClean="0"/>
              <a:t>7</a:t>
            </a:fld>
            <a:endParaRPr lang="el-GR"/>
          </a:p>
        </p:txBody>
      </p:sp>
    </p:spTree>
    <p:extLst>
      <p:ext uri="{BB962C8B-B14F-4D97-AF65-F5344CB8AC3E}">
        <p14:creationId xmlns:p14="http://schemas.microsoft.com/office/powerpoint/2010/main" val="4006157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3022411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2597225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25730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3513636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9809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135064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546959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4167719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4216994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8C884FA-07E0-4EB3-AC95-3EB2E98499C9}" type="datetimeFigureOut">
              <a:rPr lang="el-GR" smtClean="0"/>
              <a:t>17/3/2025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14392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68C884FA-07E0-4EB3-AC95-3EB2E98499C9}" type="datetimeFigureOut">
              <a:rPr lang="el-GR" smtClean="0"/>
              <a:t>17/3/2025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54474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68C884FA-07E0-4EB3-AC95-3EB2E98499C9}" type="datetimeFigureOut">
              <a:rPr lang="el-GR" smtClean="0"/>
              <a:t>17/3/2025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4280489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8C884FA-07E0-4EB3-AC95-3EB2E98499C9}" type="datetimeFigureOut">
              <a:rPr lang="el-GR" smtClean="0"/>
              <a:t>17/3/2025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3309720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884FA-07E0-4EB3-AC95-3EB2E98499C9}" type="datetimeFigureOut">
              <a:rPr lang="el-GR" smtClean="0"/>
              <a:t>17/3/2025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141442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8C884FA-07E0-4EB3-AC95-3EB2E98499C9}" type="datetimeFigureOut">
              <a:rPr lang="el-GR" smtClean="0"/>
              <a:t>17/3/2025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3790977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8C884FA-07E0-4EB3-AC95-3EB2E98499C9}" type="datetimeFigureOut">
              <a:rPr lang="el-GR" smtClean="0"/>
              <a:t>17/3/2025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0E0E862-EA6B-4197-8440-785B734B4854}" type="slidenum">
              <a:rPr lang="el-GR" smtClean="0"/>
              <a:t>‹#›</a:t>
            </a:fld>
            <a:endParaRPr lang="el-GR"/>
          </a:p>
        </p:txBody>
      </p:sp>
    </p:spTree>
    <p:extLst>
      <p:ext uri="{BB962C8B-B14F-4D97-AF65-F5344CB8AC3E}">
        <p14:creationId xmlns:p14="http://schemas.microsoft.com/office/powerpoint/2010/main" val="304979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50000"/>
                <a:lumOff val="50000"/>
              </a:schemeClr>
            </a:gs>
            <a:gs pos="58000">
              <a:schemeClr val="bg1">
                <a:shade val="94000"/>
                <a:lumMod val="96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C884FA-07E0-4EB3-AC95-3EB2E98499C9}" type="datetimeFigureOut">
              <a:rPr lang="el-GR" smtClean="0"/>
              <a:t>17/3/2025</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E0E862-EA6B-4197-8440-785B734B4854}" type="slidenum">
              <a:rPr lang="el-GR" smtClean="0"/>
              <a:t>‹#›</a:t>
            </a:fld>
            <a:endParaRPr lang="el-GR"/>
          </a:p>
        </p:txBody>
      </p:sp>
    </p:spTree>
    <p:extLst>
      <p:ext uri="{BB962C8B-B14F-4D97-AF65-F5344CB8AC3E}">
        <p14:creationId xmlns:p14="http://schemas.microsoft.com/office/powerpoint/2010/main" val="25708507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8D5927-AB7F-ED5F-B292-471755B2A1F2}"/>
              </a:ext>
            </a:extLst>
          </p:cNvPr>
          <p:cNvSpPr>
            <a:spLocks noGrp="1"/>
          </p:cNvSpPr>
          <p:nvPr>
            <p:ph type="ctrTitle"/>
          </p:nvPr>
        </p:nvSpPr>
        <p:spPr>
          <a:xfrm>
            <a:off x="1322340" y="1357744"/>
            <a:ext cx="7766936" cy="3223491"/>
          </a:xfrm>
        </p:spPr>
        <p:txBody>
          <a:bodyPr/>
          <a:lstStyle/>
          <a:p>
            <a:pPr algn="l"/>
            <a:br>
              <a:rPr lang="el-GR" b="1" dirty="0">
                <a:solidFill>
                  <a:schemeClr val="tx1"/>
                </a:solidFill>
              </a:rPr>
            </a:br>
            <a:br>
              <a:rPr lang="el-GR" b="1" dirty="0">
                <a:solidFill>
                  <a:schemeClr val="tx1"/>
                </a:solidFill>
              </a:rPr>
            </a:br>
            <a:br>
              <a:rPr lang="el-GR" b="1" dirty="0">
                <a:solidFill>
                  <a:schemeClr val="tx1"/>
                </a:solidFill>
              </a:rPr>
            </a:br>
            <a:r>
              <a:rPr lang="el-GR" b="1" dirty="0">
                <a:solidFill>
                  <a:schemeClr val="tx1"/>
                </a:solidFill>
                <a:latin typeface="Cambria" panose="02040503050406030204" pitchFamily="18" charset="0"/>
                <a:ea typeface="Cambria" panose="02040503050406030204" pitchFamily="18" charset="0"/>
              </a:rPr>
              <a:t>ΧΕΙΡΟΥΡΓΙΚΗ ΝΟΣΗΛΕΥΤΙΚΗ </a:t>
            </a:r>
            <a:br>
              <a:rPr lang="el-GR" dirty="0">
                <a:latin typeface="Century Gothic" panose="020B0502020202020204" pitchFamily="34" charset="0"/>
              </a:rPr>
            </a:br>
            <a:endParaRPr lang="el-GR" dirty="0">
              <a:latin typeface="Century Gothic" panose="020B0502020202020204" pitchFamily="34" charset="0"/>
            </a:endParaRPr>
          </a:p>
        </p:txBody>
      </p:sp>
      <p:sp>
        <p:nvSpPr>
          <p:cNvPr id="3" name="Υπότιτλος 2">
            <a:extLst>
              <a:ext uri="{FF2B5EF4-FFF2-40B4-BE49-F238E27FC236}">
                <a16:creationId xmlns:a16="http://schemas.microsoft.com/office/drawing/2014/main" id="{EEF21D58-6ADF-A2E2-6723-D4AC469A6269}"/>
              </a:ext>
            </a:extLst>
          </p:cNvPr>
          <p:cNvSpPr>
            <a:spLocks noGrp="1"/>
          </p:cNvSpPr>
          <p:nvPr>
            <p:ph type="subTitle" idx="1"/>
          </p:nvPr>
        </p:nvSpPr>
        <p:spPr/>
        <p:txBody>
          <a:bodyPr>
            <a:normAutofit/>
          </a:bodyPr>
          <a:lstStyle/>
          <a:p>
            <a:r>
              <a:rPr lang="el-GR" sz="3200" b="1" dirty="0">
                <a:solidFill>
                  <a:schemeClr val="tx1"/>
                </a:solidFill>
                <a:latin typeface="Cambria" panose="02040503050406030204" pitchFamily="18" charset="0"/>
                <a:ea typeface="Cambria" panose="02040503050406030204" pitchFamily="18" charset="0"/>
              </a:rPr>
              <a:t>ΤΡΑΥΜΑ – ΕΠΟΥΛΩΣΗ ΤΡΑΥΜΑΤΟΣ</a:t>
            </a:r>
          </a:p>
        </p:txBody>
      </p:sp>
    </p:spTree>
    <p:extLst>
      <p:ext uri="{BB962C8B-B14F-4D97-AF65-F5344CB8AC3E}">
        <p14:creationId xmlns:p14="http://schemas.microsoft.com/office/powerpoint/2010/main" val="4244437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B7866A-9290-E649-E717-4785DB06D489}"/>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Χρόνος επούλωσης ανά ιστό</a:t>
            </a:r>
          </a:p>
        </p:txBody>
      </p:sp>
      <p:sp>
        <p:nvSpPr>
          <p:cNvPr id="3" name="Θέση περιεχομένου 2">
            <a:extLst>
              <a:ext uri="{FF2B5EF4-FFF2-40B4-BE49-F238E27FC236}">
                <a16:creationId xmlns:a16="http://schemas.microsoft.com/office/drawing/2014/main" id="{8BFB29FC-50BC-130D-456F-9BE8CA2DA3AD}"/>
              </a:ext>
            </a:extLst>
          </p:cNvPr>
          <p:cNvSpPr>
            <a:spLocks noGrp="1"/>
          </p:cNvSpPr>
          <p:nvPr>
            <p:ph idx="1"/>
          </p:nvPr>
        </p:nvSpPr>
        <p:spPr/>
        <p:txBody>
          <a:bodyPr>
            <a:normAutofit/>
          </a:bodyPr>
          <a:lstStyle/>
          <a:p>
            <a:pPr>
              <a:spcBef>
                <a:spcPts val="4800"/>
              </a:spcBef>
            </a:pPr>
            <a:r>
              <a:rPr lang="el-GR" b="1" dirty="0">
                <a:solidFill>
                  <a:srgbClr val="7030A0"/>
                </a:solidFill>
                <a:latin typeface="Cambria" panose="02040503050406030204" pitchFamily="18" charset="0"/>
                <a:ea typeface="Cambria" panose="02040503050406030204" pitchFamily="18" charset="0"/>
              </a:rPr>
              <a:t>ΔΕΡΜΑ:</a:t>
            </a:r>
            <a:r>
              <a:rPr lang="el-GR" b="1" dirty="0">
                <a:solidFill>
                  <a:srgbClr val="004A82"/>
                </a:solidFill>
                <a:latin typeface="Cambria" panose="02040503050406030204" pitchFamily="18" charset="0"/>
                <a:ea typeface="Cambria" panose="02040503050406030204" pitchFamily="18" charset="0"/>
              </a:rPr>
              <a:t> </a:t>
            </a:r>
            <a:r>
              <a:rPr lang="el-GR" b="1" dirty="0">
                <a:solidFill>
                  <a:schemeClr val="tx1"/>
                </a:solidFill>
                <a:latin typeface="Cambria" panose="02040503050406030204" pitchFamily="18" charset="0"/>
                <a:ea typeface="Cambria" panose="02040503050406030204" pitchFamily="18" charset="0"/>
              </a:rPr>
              <a:t>2-3 Εβδομάδες</a:t>
            </a:r>
          </a:p>
          <a:p>
            <a:pPr>
              <a:spcBef>
                <a:spcPts val="4800"/>
              </a:spcBef>
            </a:pPr>
            <a:r>
              <a:rPr lang="el-GR" b="1" dirty="0">
                <a:solidFill>
                  <a:srgbClr val="7030A0"/>
                </a:solidFill>
                <a:latin typeface="Cambria" panose="02040503050406030204" pitchFamily="18" charset="0"/>
                <a:ea typeface="Cambria" panose="02040503050406030204" pitchFamily="18" charset="0"/>
              </a:rPr>
              <a:t>ΚΟΙΛΙΑΚΗ ΑΠΟΝΕΥΡΩΣΗ: </a:t>
            </a:r>
            <a:r>
              <a:rPr lang="el-GR" b="1" dirty="0">
                <a:solidFill>
                  <a:schemeClr val="tx1"/>
                </a:solidFill>
                <a:latin typeface="Cambria" panose="02040503050406030204" pitchFamily="18" charset="0"/>
                <a:ea typeface="Cambria" panose="02040503050406030204" pitchFamily="18" charset="0"/>
              </a:rPr>
              <a:t>6 Εβδομάδες-6 μήνες(+)</a:t>
            </a:r>
          </a:p>
          <a:p>
            <a:pPr>
              <a:spcBef>
                <a:spcPts val="4800"/>
              </a:spcBef>
            </a:pPr>
            <a:r>
              <a:rPr lang="el-GR" b="1" dirty="0">
                <a:solidFill>
                  <a:srgbClr val="7030A0"/>
                </a:solidFill>
                <a:latin typeface="Cambria" panose="02040503050406030204" pitchFamily="18" charset="0"/>
                <a:ea typeface="Cambria" panose="02040503050406030204" pitchFamily="18" charset="0"/>
              </a:rPr>
              <a:t>ΤΕΝΟΝΤΕΣ ΚΑΙ ΣΥΝΔΕΣΜΟΙ: </a:t>
            </a:r>
            <a:r>
              <a:rPr lang="el-GR" b="1" dirty="0">
                <a:solidFill>
                  <a:schemeClr val="tx1"/>
                </a:solidFill>
                <a:latin typeface="Cambria" panose="02040503050406030204" pitchFamily="18" charset="0"/>
                <a:ea typeface="Cambria" panose="02040503050406030204" pitchFamily="18" charset="0"/>
              </a:rPr>
              <a:t>3 Μήνες-1 Έτος</a:t>
            </a:r>
          </a:p>
          <a:p>
            <a:endParaRPr lang="el-GR"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51974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FC46CB-85A8-3B3B-1996-6D2F64ACE800}"/>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Τραύμα</a:t>
            </a:r>
          </a:p>
        </p:txBody>
      </p:sp>
      <p:sp>
        <p:nvSpPr>
          <p:cNvPr id="3" name="Θέση περιεχομένου 2">
            <a:extLst>
              <a:ext uri="{FF2B5EF4-FFF2-40B4-BE49-F238E27FC236}">
                <a16:creationId xmlns:a16="http://schemas.microsoft.com/office/drawing/2014/main" id="{65BBFFB4-F4ED-927D-16B9-6B7DA0D90FF3}"/>
              </a:ext>
            </a:extLst>
          </p:cNvPr>
          <p:cNvSpPr>
            <a:spLocks noGrp="1"/>
          </p:cNvSpPr>
          <p:nvPr>
            <p:ph idx="1"/>
          </p:nvPr>
        </p:nvSpPr>
        <p:spPr/>
        <p:txBody>
          <a:bodyPr/>
          <a:lstStyle/>
          <a:p>
            <a:pPr marL="0" indent="0" algn="ctr">
              <a:buNone/>
            </a:pPr>
            <a:r>
              <a:rPr lang="el-GR" sz="3200" b="1" dirty="0">
                <a:solidFill>
                  <a:srgbClr val="7030A0"/>
                </a:solidFill>
                <a:latin typeface="Cambria" panose="02040503050406030204" pitchFamily="18" charset="0"/>
                <a:ea typeface="Cambria" panose="02040503050406030204" pitchFamily="18" charset="0"/>
              </a:rPr>
              <a:t>Επικάλυψη</a:t>
            </a:r>
          </a:p>
          <a:p>
            <a:r>
              <a:rPr lang="el-GR" b="1" dirty="0">
                <a:solidFill>
                  <a:schemeClr val="tx1"/>
                </a:solidFill>
                <a:latin typeface="Cambria" panose="02040503050406030204" pitchFamily="18" charset="0"/>
                <a:ea typeface="Cambria" panose="02040503050406030204" pitchFamily="18" charset="0"/>
              </a:rPr>
              <a:t>Αν δεν υπάρχει έκκριση αφαιρείται σε 48 ώρες</a:t>
            </a:r>
            <a:br>
              <a:rPr lang="el-GR" b="1" dirty="0">
                <a:solidFill>
                  <a:schemeClr val="tx1"/>
                </a:solidFill>
                <a:latin typeface="Cambria" panose="02040503050406030204" pitchFamily="18" charset="0"/>
                <a:ea typeface="Cambria" panose="02040503050406030204" pitchFamily="18" charset="0"/>
              </a:rPr>
            </a:br>
            <a:r>
              <a:rPr lang="el-GR" b="1" dirty="0">
                <a:solidFill>
                  <a:schemeClr val="tx1"/>
                </a:solidFill>
                <a:latin typeface="Cambria" panose="02040503050406030204" pitchFamily="18" charset="0"/>
                <a:ea typeface="Cambria" panose="02040503050406030204" pitchFamily="18" charset="0"/>
              </a:rPr>
              <a:t>Αν υπάρχει αναζητείται η προέλευση και η αιτία</a:t>
            </a:r>
          </a:p>
          <a:p>
            <a:pPr marL="0" indent="0">
              <a:buNone/>
            </a:pPr>
            <a:endParaRPr lang="el-GR" dirty="0"/>
          </a:p>
          <a:p>
            <a:pPr marL="0" indent="0" algn="ctr">
              <a:spcAft>
                <a:spcPts val="1200"/>
              </a:spcAft>
              <a:buNone/>
            </a:pPr>
            <a:r>
              <a:rPr lang="el-GR" sz="3200" b="1" dirty="0">
                <a:solidFill>
                  <a:srgbClr val="7030A0"/>
                </a:solidFill>
                <a:latin typeface="Cambria" panose="02040503050406030204" pitchFamily="18" charset="0"/>
                <a:ea typeface="Cambria" panose="02040503050406030204" pitchFamily="18" charset="0"/>
              </a:rPr>
              <a:t>Αφαίρεση ραμμάτων</a:t>
            </a:r>
          </a:p>
          <a:p>
            <a:r>
              <a:rPr lang="el-GR" b="1" dirty="0">
                <a:solidFill>
                  <a:schemeClr val="tx1"/>
                </a:solidFill>
                <a:latin typeface="Cambria" panose="02040503050406030204" pitchFamily="18" charset="0"/>
                <a:ea typeface="Cambria" panose="02040503050406030204" pitchFamily="18" charset="0"/>
              </a:rPr>
              <a:t>Εξαρτάται από την εντόπιση (αισθητικό αποτέλεσμα) και την τάση </a:t>
            </a:r>
            <a:br>
              <a:rPr lang="el-GR" b="1" dirty="0">
                <a:solidFill>
                  <a:schemeClr val="tx1"/>
                </a:solidFill>
                <a:latin typeface="Cambria" panose="02040503050406030204" pitchFamily="18" charset="0"/>
                <a:ea typeface="Cambria" panose="02040503050406030204" pitchFamily="18" charset="0"/>
              </a:rPr>
            </a:br>
            <a:r>
              <a:rPr lang="el-GR" b="1" dirty="0">
                <a:solidFill>
                  <a:schemeClr val="tx1"/>
                </a:solidFill>
                <a:latin typeface="Cambria" panose="02040503050406030204" pitchFamily="18" charset="0"/>
                <a:ea typeface="Cambria" panose="02040503050406030204" pitchFamily="18" charset="0"/>
              </a:rPr>
              <a:t>Πχ: πρόσωπο: 4η-5η ημέρα.</a:t>
            </a:r>
            <a:br>
              <a:rPr lang="el-GR" b="1" dirty="0">
                <a:solidFill>
                  <a:schemeClr val="tx1"/>
                </a:solidFill>
                <a:latin typeface="Cambria" panose="02040503050406030204" pitchFamily="18" charset="0"/>
                <a:ea typeface="Cambria" panose="02040503050406030204" pitchFamily="18" charset="0"/>
              </a:rPr>
            </a:br>
            <a:r>
              <a:rPr lang="el-GR" b="1" dirty="0">
                <a:solidFill>
                  <a:schemeClr val="tx1"/>
                </a:solidFill>
                <a:latin typeface="Cambria" panose="02040503050406030204" pitchFamily="18" charset="0"/>
                <a:ea typeface="Cambria" panose="02040503050406030204" pitchFamily="18" charset="0"/>
              </a:rPr>
              <a:t>Κορμός άκρα 7η –10η ημέρα.</a:t>
            </a:r>
          </a:p>
          <a:p>
            <a:endParaRPr lang="el-GR" dirty="0"/>
          </a:p>
        </p:txBody>
      </p:sp>
    </p:spTree>
    <p:extLst>
      <p:ext uri="{BB962C8B-B14F-4D97-AF65-F5344CB8AC3E}">
        <p14:creationId xmlns:p14="http://schemas.microsoft.com/office/powerpoint/2010/main" val="1381134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96EF97-751A-E9A7-4515-774B72E8E65E}"/>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Απαραίτητα στοιχεία για την επούλωση</a:t>
            </a:r>
          </a:p>
        </p:txBody>
      </p:sp>
      <p:sp>
        <p:nvSpPr>
          <p:cNvPr id="4" name="Θέση περιεχομένου 3">
            <a:extLst>
              <a:ext uri="{FF2B5EF4-FFF2-40B4-BE49-F238E27FC236}">
                <a16:creationId xmlns:a16="http://schemas.microsoft.com/office/drawing/2014/main" id="{1DDE264D-9BE3-58C0-0A08-3866EF620947}"/>
              </a:ext>
            </a:extLst>
          </p:cNvPr>
          <p:cNvSpPr>
            <a:spLocks noGrp="1"/>
          </p:cNvSpPr>
          <p:nvPr>
            <p:ph sz="half" idx="1"/>
          </p:nvPr>
        </p:nvSpPr>
        <p:spPr/>
        <p:txBody>
          <a:bodyPr>
            <a:normAutofit/>
          </a:bodyPr>
          <a:lstStyle/>
          <a:p>
            <a:pPr>
              <a:spcBef>
                <a:spcPts val="1200"/>
              </a:spcBef>
            </a:pPr>
            <a:endParaRPr lang="el-GR" sz="2000" b="1" dirty="0">
              <a:solidFill>
                <a:schemeClr val="tx1"/>
              </a:solidFill>
              <a:latin typeface="Cambria" panose="02040503050406030204" pitchFamily="18" charset="0"/>
              <a:ea typeface="Cambria" panose="02040503050406030204" pitchFamily="18" charset="0"/>
            </a:endParaRPr>
          </a:p>
          <a:p>
            <a:pPr>
              <a:spcBef>
                <a:spcPts val="1200"/>
              </a:spcBef>
            </a:pPr>
            <a:r>
              <a:rPr lang="el-GR" sz="2000" b="1" dirty="0">
                <a:solidFill>
                  <a:schemeClr val="tx1"/>
                </a:solidFill>
                <a:latin typeface="Cambria" panose="02040503050406030204" pitchFamily="18" charset="0"/>
                <a:ea typeface="Cambria" panose="02040503050406030204" pitchFamily="18" charset="0"/>
              </a:rPr>
              <a:t>Αμινοξέα.</a:t>
            </a:r>
          </a:p>
          <a:p>
            <a:pPr>
              <a:spcBef>
                <a:spcPts val="1200"/>
              </a:spcBef>
            </a:pPr>
            <a:r>
              <a:rPr lang="el-GR" sz="2000" b="1" dirty="0">
                <a:solidFill>
                  <a:schemeClr val="tx1"/>
                </a:solidFill>
                <a:latin typeface="Cambria" panose="02040503050406030204" pitchFamily="18" charset="0"/>
                <a:ea typeface="Cambria" panose="02040503050406030204" pitchFamily="18" charset="0"/>
              </a:rPr>
              <a:t>Οξυγόνο.</a:t>
            </a:r>
          </a:p>
          <a:p>
            <a:pPr>
              <a:spcBef>
                <a:spcPts val="1200"/>
              </a:spcBef>
            </a:pPr>
            <a:r>
              <a:rPr lang="el-GR" sz="2000" b="1" dirty="0">
                <a:solidFill>
                  <a:schemeClr val="tx1"/>
                </a:solidFill>
                <a:latin typeface="Cambria" panose="02040503050406030204" pitchFamily="18" charset="0"/>
                <a:ea typeface="Cambria" panose="02040503050406030204" pitchFamily="18" charset="0"/>
              </a:rPr>
              <a:t>Βιταμίνη Α (</a:t>
            </a:r>
            <a:r>
              <a:rPr lang="el-GR" sz="2000" b="1" dirty="0" err="1">
                <a:solidFill>
                  <a:schemeClr val="tx1"/>
                </a:solidFill>
                <a:latin typeface="Cambria" panose="02040503050406030204" pitchFamily="18" charset="0"/>
                <a:ea typeface="Cambria" panose="02040503050406030204" pitchFamily="18" charset="0"/>
              </a:rPr>
              <a:t>επιθηλιοποίηση</a:t>
            </a:r>
            <a:r>
              <a:rPr lang="el-GR" sz="2000" b="1" dirty="0">
                <a:solidFill>
                  <a:schemeClr val="tx1"/>
                </a:solidFill>
                <a:latin typeface="Cambria" panose="02040503050406030204" pitchFamily="18" charset="0"/>
                <a:ea typeface="Cambria" panose="02040503050406030204" pitchFamily="18" charset="0"/>
              </a:rPr>
              <a:t>).</a:t>
            </a:r>
          </a:p>
          <a:p>
            <a:pPr>
              <a:spcBef>
                <a:spcPts val="1200"/>
              </a:spcBef>
            </a:pPr>
            <a:r>
              <a:rPr lang="el-GR" sz="2000" b="1" dirty="0">
                <a:solidFill>
                  <a:schemeClr val="tx1"/>
                </a:solidFill>
                <a:latin typeface="Cambria" panose="02040503050406030204" pitchFamily="18" charset="0"/>
                <a:ea typeface="Cambria" panose="02040503050406030204" pitchFamily="18" charset="0"/>
              </a:rPr>
              <a:t>Βιταμίνη D (νέο οστό).</a:t>
            </a:r>
          </a:p>
          <a:p>
            <a:endParaRPr lang="el-GR" sz="2000" b="1" dirty="0">
              <a:solidFill>
                <a:srgbClr val="7030A0"/>
              </a:solidFill>
              <a:latin typeface="Cambria" panose="02040503050406030204" pitchFamily="18" charset="0"/>
              <a:ea typeface="Cambria" panose="02040503050406030204" pitchFamily="18" charset="0"/>
            </a:endParaRPr>
          </a:p>
        </p:txBody>
      </p:sp>
      <p:sp>
        <p:nvSpPr>
          <p:cNvPr id="5" name="Θέση περιεχομένου 4">
            <a:extLst>
              <a:ext uri="{FF2B5EF4-FFF2-40B4-BE49-F238E27FC236}">
                <a16:creationId xmlns:a16="http://schemas.microsoft.com/office/drawing/2014/main" id="{060FD5FC-0A08-27C6-F379-C044A6C04A15}"/>
              </a:ext>
            </a:extLst>
          </p:cNvPr>
          <p:cNvSpPr>
            <a:spLocks noGrp="1"/>
          </p:cNvSpPr>
          <p:nvPr>
            <p:ph sz="half" idx="2"/>
          </p:nvPr>
        </p:nvSpPr>
        <p:spPr/>
        <p:txBody>
          <a:bodyPr>
            <a:normAutofit/>
          </a:bodyPr>
          <a:lstStyle/>
          <a:p>
            <a:pPr>
              <a:spcBef>
                <a:spcPts val="1200"/>
              </a:spcBef>
            </a:pPr>
            <a:endParaRPr lang="el-GR" sz="2000" b="1" dirty="0">
              <a:solidFill>
                <a:schemeClr val="tx1"/>
              </a:solidFill>
              <a:latin typeface="Cambria" panose="02040503050406030204" pitchFamily="18" charset="0"/>
              <a:ea typeface="Cambria" panose="02040503050406030204" pitchFamily="18" charset="0"/>
            </a:endParaRPr>
          </a:p>
          <a:p>
            <a:pPr>
              <a:spcBef>
                <a:spcPts val="1200"/>
              </a:spcBef>
            </a:pPr>
            <a:r>
              <a:rPr lang="el-GR" sz="2000" b="1" dirty="0">
                <a:solidFill>
                  <a:schemeClr val="tx1"/>
                </a:solidFill>
                <a:latin typeface="Cambria" panose="02040503050406030204" pitchFamily="18" charset="0"/>
                <a:ea typeface="Cambria" panose="02040503050406030204" pitchFamily="18" charset="0"/>
              </a:rPr>
              <a:t>Βιταμίνη C (κολλαγόνο).</a:t>
            </a:r>
          </a:p>
          <a:p>
            <a:pPr>
              <a:spcBef>
                <a:spcPts val="1200"/>
              </a:spcBef>
            </a:pPr>
            <a:r>
              <a:rPr lang="el-GR" sz="2000" b="1" dirty="0">
                <a:solidFill>
                  <a:schemeClr val="tx1"/>
                </a:solidFill>
                <a:latin typeface="Cambria" panose="02040503050406030204" pitchFamily="18" charset="0"/>
                <a:ea typeface="Cambria" panose="02040503050406030204" pitchFamily="18" charset="0"/>
              </a:rPr>
              <a:t>Σίδηρος .</a:t>
            </a:r>
          </a:p>
          <a:p>
            <a:pPr>
              <a:spcBef>
                <a:spcPts val="1200"/>
              </a:spcBef>
            </a:pPr>
            <a:r>
              <a:rPr lang="el-GR" sz="2000" b="1" dirty="0">
                <a:solidFill>
                  <a:schemeClr val="tx1"/>
                </a:solidFill>
                <a:latin typeface="Cambria" panose="02040503050406030204" pitchFamily="18" charset="0"/>
                <a:ea typeface="Cambria" panose="02040503050406030204" pitchFamily="18" charset="0"/>
              </a:rPr>
              <a:t>Ψευδάργυρος.</a:t>
            </a:r>
          </a:p>
          <a:p>
            <a:pPr>
              <a:spcBef>
                <a:spcPts val="1200"/>
              </a:spcBef>
            </a:pPr>
            <a:r>
              <a:rPr lang="el-GR" sz="2000" b="1" dirty="0">
                <a:solidFill>
                  <a:schemeClr val="tx1"/>
                </a:solidFill>
                <a:latin typeface="Cambria" panose="02040503050406030204" pitchFamily="18" charset="0"/>
                <a:ea typeface="Cambria" panose="02040503050406030204" pitchFamily="18" charset="0"/>
              </a:rPr>
              <a:t>Χαλκός μαγγάνιο κλπ.</a:t>
            </a:r>
          </a:p>
          <a:p>
            <a:pPr>
              <a:buFont typeface="Wingdings" panose="05000000000000000000" pitchFamily="2" charset="2"/>
              <a:buChar char="v"/>
            </a:pPr>
            <a:endParaRPr lang="el-GR" sz="2000" b="1" dirty="0">
              <a:solidFill>
                <a:srgbClr val="7030A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31888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CBB553-9EE2-195A-9781-0B2B40FA8059}"/>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Παράγοντες ανασταλτικοί της επούλωσης</a:t>
            </a:r>
          </a:p>
        </p:txBody>
      </p:sp>
      <p:sp>
        <p:nvSpPr>
          <p:cNvPr id="3" name="Θέση περιεχομένου 2">
            <a:extLst>
              <a:ext uri="{FF2B5EF4-FFF2-40B4-BE49-F238E27FC236}">
                <a16:creationId xmlns:a16="http://schemas.microsoft.com/office/drawing/2014/main" id="{5B8796F9-182E-443C-E461-156427378424}"/>
              </a:ext>
            </a:extLst>
          </p:cNvPr>
          <p:cNvSpPr>
            <a:spLocks noGrp="1"/>
          </p:cNvSpPr>
          <p:nvPr>
            <p:ph sz="half" idx="1"/>
          </p:nvPr>
        </p:nvSpPr>
        <p:spPr>
          <a:xfrm>
            <a:off x="594804" y="1757779"/>
            <a:ext cx="4266565" cy="4283582"/>
          </a:xfrm>
        </p:spPr>
        <p:txBody>
          <a:bodyPr>
            <a:normAutofit/>
          </a:bodyPr>
          <a:lstStyle/>
          <a:p>
            <a:pPr marL="0" indent="0" algn="l" rtl="0" eaLnBrk="1" fontAlgn="t" latinLnBrk="0" hangingPunct="1">
              <a:buNone/>
            </a:pPr>
            <a:endParaRPr lang="el-GR" sz="1800" b="0" i="0" u="none" strike="noStrike" kern="1200" dirty="0">
              <a:solidFill>
                <a:srgbClr val="000000"/>
              </a:solidFill>
              <a:effectLst/>
              <a:latin typeface="Calibri" panose="020F0502020204030204" pitchFamily="34" charset="0"/>
            </a:endParaRPr>
          </a:p>
          <a:p>
            <a:pPr marL="88900" indent="0">
              <a:spcBef>
                <a:spcPts val="1800"/>
              </a:spcBef>
              <a:buNone/>
            </a:pPr>
            <a:r>
              <a:rPr lang="el-GR" sz="2400" b="1" dirty="0">
                <a:solidFill>
                  <a:srgbClr val="7030A0"/>
                </a:solidFill>
                <a:latin typeface="Cambria" panose="02040503050406030204" pitchFamily="18" charset="0"/>
                <a:ea typeface="Cambria" panose="02040503050406030204" pitchFamily="18" charset="0"/>
              </a:rPr>
              <a:t>Τοπικοί</a:t>
            </a:r>
          </a:p>
          <a:p>
            <a:pPr>
              <a:spcBef>
                <a:spcPts val="1800"/>
              </a:spcBef>
            </a:pPr>
            <a:r>
              <a:rPr lang="el-GR" b="1" dirty="0">
                <a:solidFill>
                  <a:schemeClr val="tx1"/>
                </a:solidFill>
                <a:latin typeface="Cambria" panose="02040503050406030204" pitchFamily="18" charset="0"/>
                <a:ea typeface="Cambria" panose="02040503050406030204" pitchFamily="18" charset="0"/>
              </a:rPr>
              <a:t>Ισχαιμία</a:t>
            </a:r>
          </a:p>
          <a:p>
            <a:pPr>
              <a:spcBef>
                <a:spcPts val="1800"/>
              </a:spcBef>
            </a:pPr>
            <a:r>
              <a:rPr lang="el-GR" b="1" dirty="0">
                <a:solidFill>
                  <a:schemeClr val="tx1"/>
                </a:solidFill>
                <a:latin typeface="Cambria" panose="02040503050406030204" pitchFamily="18" charset="0"/>
                <a:ea typeface="Cambria" panose="02040503050406030204" pitchFamily="18" charset="0"/>
              </a:rPr>
              <a:t>Αιμάτωμα</a:t>
            </a:r>
          </a:p>
          <a:p>
            <a:pPr>
              <a:spcBef>
                <a:spcPts val="1800"/>
              </a:spcBef>
            </a:pPr>
            <a:r>
              <a:rPr lang="el-GR" b="1" dirty="0">
                <a:solidFill>
                  <a:schemeClr val="tx1"/>
                </a:solidFill>
                <a:latin typeface="Cambria" panose="02040503050406030204" pitchFamily="18" charset="0"/>
                <a:ea typeface="Cambria" panose="02040503050406030204" pitchFamily="18" charset="0"/>
              </a:rPr>
              <a:t>Λοίμωξη</a:t>
            </a:r>
          </a:p>
          <a:p>
            <a:pPr>
              <a:spcBef>
                <a:spcPts val="1800"/>
              </a:spcBef>
            </a:pPr>
            <a:r>
              <a:rPr lang="el-GR" b="1" dirty="0">
                <a:solidFill>
                  <a:schemeClr val="tx1"/>
                </a:solidFill>
                <a:latin typeface="Cambria" panose="02040503050406030204" pitchFamily="18" charset="0"/>
                <a:ea typeface="Cambria" panose="02040503050406030204" pitchFamily="18" charset="0"/>
              </a:rPr>
              <a:t>Κακή χειρουργική τεχνική </a:t>
            </a:r>
          </a:p>
          <a:p>
            <a:pPr marL="355600" indent="0">
              <a:spcBef>
                <a:spcPts val="1800"/>
              </a:spcBef>
              <a:buNone/>
            </a:pPr>
            <a:r>
              <a:rPr lang="el-GR" b="1" dirty="0">
                <a:solidFill>
                  <a:schemeClr val="tx1"/>
                </a:solidFill>
                <a:latin typeface="Cambria" panose="02040503050406030204" pitchFamily="18" charset="0"/>
                <a:ea typeface="Cambria" panose="02040503050406030204" pitchFamily="18" charset="0"/>
              </a:rPr>
              <a:t>(σφικτά ράμματα)</a:t>
            </a:r>
          </a:p>
          <a:p>
            <a:pPr>
              <a:spcBef>
                <a:spcPts val="1800"/>
              </a:spcBef>
            </a:pPr>
            <a:r>
              <a:rPr lang="el-GR" b="1" dirty="0">
                <a:solidFill>
                  <a:schemeClr val="tx1"/>
                </a:solidFill>
                <a:latin typeface="Cambria" panose="02040503050406030204" pitchFamily="18" charset="0"/>
                <a:ea typeface="Cambria" panose="02040503050406030204" pitchFamily="18" charset="0"/>
              </a:rPr>
              <a:t>Ακτινοβολία</a:t>
            </a:r>
          </a:p>
          <a:p>
            <a:pPr marL="0" indent="0">
              <a:buNone/>
            </a:pPr>
            <a:endParaRPr lang="el-GR" dirty="0"/>
          </a:p>
        </p:txBody>
      </p:sp>
      <p:sp>
        <p:nvSpPr>
          <p:cNvPr id="5" name="Θέση περιεχομένου 4">
            <a:extLst>
              <a:ext uri="{FF2B5EF4-FFF2-40B4-BE49-F238E27FC236}">
                <a16:creationId xmlns:a16="http://schemas.microsoft.com/office/drawing/2014/main" id="{97A9C42B-93EE-48E2-D37B-22C073156DA5}"/>
              </a:ext>
            </a:extLst>
          </p:cNvPr>
          <p:cNvSpPr>
            <a:spLocks noGrp="1"/>
          </p:cNvSpPr>
          <p:nvPr>
            <p:ph sz="half" idx="2"/>
          </p:nvPr>
        </p:nvSpPr>
        <p:spPr>
          <a:xfrm>
            <a:off x="4861369" y="1930400"/>
            <a:ext cx="4266565" cy="4381238"/>
          </a:xfrm>
        </p:spPr>
        <p:txBody>
          <a:bodyPr>
            <a:normAutofit/>
          </a:bodyPr>
          <a:lstStyle/>
          <a:p>
            <a:pPr marL="88900" indent="0">
              <a:spcBef>
                <a:spcPts val="1800"/>
              </a:spcBef>
              <a:buNone/>
            </a:pPr>
            <a:r>
              <a:rPr lang="el-GR" sz="2400" b="1" dirty="0">
                <a:solidFill>
                  <a:srgbClr val="7030A0"/>
                </a:solidFill>
                <a:latin typeface="Cambria" panose="02040503050406030204" pitchFamily="18" charset="0"/>
                <a:ea typeface="Cambria" panose="02040503050406030204" pitchFamily="18" charset="0"/>
              </a:rPr>
              <a:t>Γενικοί </a:t>
            </a:r>
          </a:p>
          <a:p>
            <a:pPr marL="546100" indent="-457200">
              <a:spcBef>
                <a:spcPts val="1800"/>
              </a:spcBef>
            </a:pPr>
            <a:r>
              <a:rPr lang="el-GR" b="1" dirty="0">
                <a:solidFill>
                  <a:schemeClr val="tx1"/>
                </a:solidFill>
                <a:latin typeface="Cambria" panose="02040503050406030204" pitchFamily="18" charset="0"/>
                <a:ea typeface="Cambria" panose="02040503050406030204" pitchFamily="18" charset="0"/>
              </a:rPr>
              <a:t>Ηλικία.</a:t>
            </a:r>
          </a:p>
          <a:p>
            <a:pPr marL="546100" indent="-457200">
              <a:spcBef>
                <a:spcPts val="1800"/>
              </a:spcBef>
            </a:pPr>
            <a:r>
              <a:rPr lang="el-GR" b="1" dirty="0">
                <a:solidFill>
                  <a:schemeClr val="tx1"/>
                </a:solidFill>
                <a:latin typeface="Cambria" panose="02040503050406030204" pitchFamily="18" charset="0"/>
                <a:ea typeface="Cambria" panose="02040503050406030204" pitchFamily="18" charset="0"/>
              </a:rPr>
              <a:t>Κακή διατροφή/Θρέψη.</a:t>
            </a:r>
          </a:p>
          <a:p>
            <a:pPr marL="546100" indent="-457200">
              <a:spcBef>
                <a:spcPts val="1800"/>
              </a:spcBef>
            </a:pPr>
            <a:r>
              <a:rPr lang="el-GR" b="1" dirty="0">
                <a:solidFill>
                  <a:schemeClr val="tx1"/>
                </a:solidFill>
                <a:latin typeface="Cambria" panose="02040503050406030204" pitchFamily="18" charset="0"/>
                <a:ea typeface="Cambria" panose="02040503050406030204" pitchFamily="18" charset="0"/>
              </a:rPr>
              <a:t>Διαβήτης.</a:t>
            </a:r>
          </a:p>
          <a:p>
            <a:pPr marL="546100" indent="-457200">
              <a:spcBef>
                <a:spcPts val="1800"/>
              </a:spcBef>
            </a:pPr>
            <a:r>
              <a:rPr lang="el-GR" b="1" dirty="0">
                <a:solidFill>
                  <a:schemeClr val="tx1"/>
                </a:solidFill>
                <a:latin typeface="Cambria" panose="02040503050406030204" pitchFamily="18" charset="0"/>
                <a:ea typeface="Cambria" panose="02040503050406030204" pitchFamily="18" charset="0"/>
              </a:rPr>
              <a:t>Σήψη.</a:t>
            </a:r>
          </a:p>
          <a:p>
            <a:pPr marL="546100" indent="-457200">
              <a:spcBef>
                <a:spcPts val="1800"/>
              </a:spcBef>
            </a:pPr>
            <a:r>
              <a:rPr lang="el-GR" b="1" dirty="0" err="1">
                <a:solidFill>
                  <a:schemeClr val="tx1"/>
                </a:solidFill>
                <a:latin typeface="Cambria" panose="02040503050406030204" pitchFamily="18" charset="0"/>
                <a:ea typeface="Cambria" panose="02040503050406030204" pitchFamily="18" charset="0"/>
              </a:rPr>
              <a:t>Στεροειδή</a:t>
            </a:r>
            <a:r>
              <a:rPr lang="el-GR" b="1" dirty="0">
                <a:solidFill>
                  <a:schemeClr val="tx1"/>
                </a:solidFill>
                <a:latin typeface="Cambria" panose="02040503050406030204" pitchFamily="18" charset="0"/>
                <a:ea typeface="Cambria" panose="02040503050406030204" pitchFamily="18" charset="0"/>
              </a:rPr>
              <a:t>.</a:t>
            </a:r>
          </a:p>
          <a:p>
            <a:pPr marL="546100" indent="-457200">
              <a:spcBef>
                <a:spcPts val="1800"/>
              </a:spcBef>
            </a:pPr>
            <a:r>
              <a:rPr lang="el-GR" b="1" dirty="0" err="1">
                <a:solidFill>
                  <a:schemeClr val="tx1"/>
                </a:solidFill>
                <a:latin typeface="Cambria" panose="02040503050406030204" pitchFamily="18" charset="0"/>
                <a:ea typeface="Cambria" panose="02040503050406030204" pitchFamily="18" charset="0"/>
              </a:rPr>
              <a:t>Κυτταροτοξικά</a:t>
            </a:r>
            <a:r>
              <a:rPr lang="el-GR" b="1" dirty="0">
                <a:solidFill>
                  <a:schemeClr val="tx1"/>
                </a:solidFill>
                <a:latin typeface="Cambria" panose="02040503050406030204" pitchFamily="18" charset="0"/>
                <a:ea typeface="Cambria" panose="02040503050406030204" pitchFamily="18" charset="0"/>
              </a:rPr>
              <a:t> φάρμακα.</a:t>
            </a:r>
          </a:p>
          <a:p>
            <a:pPr marL="546100" indent="-457200">
              <a:spcBef>
                <a:spcPts val="1800"/>
              </a:spcBef>
            </a:pPr>
            <a:r>
              <a:rPr lang="el-GR" b="1" dirty="0">
                <a:solidFill>
                  <a:schemeClr val="tx1"/>
                </a:solidFill>
                <a:latin typeface="Cambria" panose="02040503050406030204" pitchFamily="18" charset="0"/>
                <a:ea typeface="Cambria" panose="02040503050406030204" pitchFamily="18" charset="0"/>
              </a:rPr>
              <a:t>Άλλοι (ουραιμία, ίκτερος </a:t>
            </a:r>
            <a:r>
              <a:rPr lang="el-GR" b="1" dirty="0" err="1">
                <a:solidFill>
                  <a:schemeClr val="tx1"/>
                </a:solidFill>
                <a:latin typeface="Cambria" panose="02040503050406030204" pitchFamily="18" charset="0"/>
                <a:ea typeface="Cambria" panose="02040503050406030204" pitchFamily="18" charset="0"/>
              </a:rPr>
              <a:t>κλπ</a:t>
            </a:r>
            <a:r>
              <a:rPr lang="el-GR" b="1" dirty="0">
                <a:solidFill>
                  <a:schemeClr val="tx1"/>
                </a:solidFill>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1538484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27DBD4-980B-5E8C-EEA8-CFF2396821EB}"/>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Συμπέρασμα</a:t>
            </a:r>
          </a:p>
        </p:txBody>
      </p:sp>
      <p:sp>
        <p:nvSpPr>
          <p:cNvPr id="3" name="Θέση περιεχομένου 2">
            <a:extLst>
              <a:ext uri="{FF2B5EF4-FFF2-40B4-BE49-F238E27FC236}">
                <a16:creationId xmlns:a16="http://schemas.microsoft.com/office/drawing/2014/main" id="{E526BFD0-5B52-34FE-E19B-4B20CCE2B084}"/>
              </a:ext>
            </a:extLst>
          </p:cNvPr>
          <p:cNvSpPr>
            <a:spLocks noGrp="1"/>
          </p:cNvSpPr>
          <p:nvPr>
            <p:ph idx="1"/>
          </p:nvPr>
        </p:nvSpPr>
        <p:spPr/>
        <p:txBody>
          <a:bodyPr>
            <a:normAutofit/>
          </a:bodyPr>
          <a:lstStyle/>
          <a:p>
            <a:pPr marL="0" indent="0">
              <a:buNone/>
            </a:pPr>
            <a:endParaRPr lang="el-GR" b="1" dirty="0">
              <a:solidFill>
                <a:schemeClr val="tx1"/>
              </a:solidFill>
              <a:latin typeface="Cambria" panose="02040503050406030204" pitchFamily="18" charset="0"/>
              <a:ea typeface="Cambria" panose="02040503050406030204" pitchFamily="18" charset="0"/>
            </a:endParaRPr>
          </a:p>
          <a:p>
            <a:pPr>
              <a:lnSpc>
                <a:spcPct val="110000"/>
              </a:lnSpc>
              <a:spcBef>
                <a:spcPts val="1200"/>
              </a:spcBef>
            </a:pPr>
            <a:r>
              <a:rPr lang="el-GR" b="1" dirty="0">
                <a:solidFill>
                  <a:schemeClr val="tx1"/>
                </a:solidFill>
                <a:latin typeface="Cambria" panose="02040503050406030204" pitchFamily="18" charset="0"/>
                <a:ea typeface="Cambria" panose="02040503050406030204" pitchFamily="18" charset="0"/>
              </a:rPr>
              <a:t>Επούλωση: φυσιολογική διεργασία που εξασφαλίζει την ανατομική και λειτουργική ακεραιότητα</a:t>
            </a:r>
            <a:r>
              <a:rPr lang="en-US" b="1" dirty="0">
                <a:solidFill>
                  <a:schemeClr val="tx1"/>
                </a:solidFill>
                <a:latin typeface="Cambria" panose="02040503050406030204" pitchFamily="18" charset="0"/>
                <a:ea typeface="Cambria" panose="02040503050406030204" pitchFamily="18" charset="0"/>
              </a:rPr>
              <a:t>.</a:t>
            </a:r>
            <a:endParaRPr lang="el-GR" b="1" dirty="0">
              <a:solidFill>
                <a:schemeClr val="tx1"/>
              </a:solidFill>
              <a:latin typeface="Cambria" panose="02040503050406030204" pitchFamily="18" charset="0"/>
              <a:ea typeface="Cambria" panose="02040503050406030204" pitchFamily="18" charset="0"/>
            </a:endParaRPr>
          </a:p>
          <a:p>
            <a:pPr>
              <a:lnSpc>
                <a:spcPct val="110000"/>
              </a:lnSpc>
              <a:spcBef>
                <a:spcPts val="1200"/>
              </a:spcBef>
            </a:pPr>
            <a:r>
              <a:rPr lang="el-GR" b="1" dirty="0">
                <a:solidFill>
                  <a:schemeClr val="tx1"/>
                </a:solidFill>
                <a:latin typeface="Cambria" panose="02040503050406030204" pitchFamily="18" charset="0"/>
                <a:ea typeface="Cambria" panose="02040503050406030204" pitchFamily="18" charset="0"/>
              </a:rPr>
              <a:t>Η φλεγμονή είναι απαραίτητη φάση για την επούλωση</a:t>
            </a:r>
            <a:r>
              <a:rPr lang="en-US" b="1" dirty="0">
                <a:solidFill>
                  <a:schemeClr val="tx1"/>
                </a:solidFill>
                <a:latin typeface="Cambria" panose="02040503050406030204" pitchFamily="18" charset="0"/>
                <a:ea typeface="Cambria" panose="02040503050406030204" pitchFamily="18" charset="0"/>
              </a:rPr>
              <a:t>.</a:t>
            </a:r>
            <a:endParaRPr lang="el-GR" b="1" dirty="0">
              <a:solidFill>
                <a:schemeClr val="tx1"/>
              </a:solidFill>
              <a:latin typeface="Cambria" panose="02040503050406030204" pitchFamily="18" charset="0"/>
              <a:ea typeface="Cambria" panose="02040503050406030204" pitchFamily="18" charset="0"/>
            </a:endParaRPr>
          </a:p>
          <a:p>
            <a:pPr>
              <a:lnSpc>
                <a:spcPct val="110000"/>
              </a:lnSpc>
              <a:spcBef>
                <a:spcPts val="1200"/>
              </a:spcBef>
            </a:pPr>
            <a:r>
              <a:rPr lang="el-GR" b="1" dirty="0">
                <a:solidFill>
                  <a:schemeClr val="tx1"/>
                </a:solidFill>
                <a:latin typeface="Cambria" panose="02040503050406030204" pitchFamily="18" charset="0"/>
                <a:ea typeface="Cambria" panose="02040503050406030204" pitchFamily="18" charset="0"/>
              </a:rPr>
              <a:t>Επούλωση: μπορεί να επηρεαστεί αρνητικά  από</a:t>
            </a:r>
          </a:p>
          <a:p>
            <a:pPr lvl="1">
              <a:lnSpc>
                <a:spcPct val="110000"/>
              </a:lnSpc>
              <a:spcBef>
                <a:spcPts val="1200"/>
              </a:spcBef>
            </a:pPr>
            <a:r>
              <a:rPr lang="el-GR" sz="2400" b="1" dirty="0">
                <a:solidFill>
                  <a:srgbClr val="7030A0"/>
                </a:solidFill>
                <a:latin typeface="Cambria" panose="02040503050406030204" pitchFamily="18" charset="0"/>
                <a:ea typeface="Cambria" panose="02040503050406030204" pitchFamily="18" charset="0"/>
              </a:rPr>
              <a:t>Τοπικούς παράγοντες πχ η λοίμωξη καθώς και </a:t>
            </a:r>
            <a:endParaRPr lang="en-US" sz="2400" b="1" dirty="0">
              <a:solidFill>
                <a:srgbClr val="7030A0"/>
              </a:solidFill>
              <a:latin typeface="Cambria" panose="02040503050406030204" pitchFamily="18" charset="0"/>
              <a:ea typeface="Cambria" panose="02040503050406030204" pitchFamily="18" charset="0"/>
            </a:endParaRPr>
          </a:p>
          <a:p>
            <a:pPr lvl="1">
              <a:lnSpc>
                <a:spcPct val="110000"/>
              </a:lnSpc>
              <a:spcBef>
                <a:spcPts val="1200"/>
              </a:spcBef>
            </a:pPr>
            <a:r>
              <a:rPr lang="el-GR" sz="2400" b="1" dirty="0">
                <a:solidFill>
                  <a:srgbClr val="7030A0"/>
                </a:solidFill>
                <a:latin typeface="Cambria" panose="02040503050406030204" pitchFamily="18" charset="0"/>
                <a:ea typeface="Cambria" panose="02040503050406030204" pitchFamily="18" charset="0"/>
              </a:rPr>
              <a:t>Συστηματικούς παράγοντες πχ ΣΔ, αναιμία υποσιτισμός, φάρμακα</a:t>
            </a:r>
            <a:r>
              <a:rPr lang="en-US" sz="2400" b="1" dirty="0">
                <a:solidFill>
                  <a:srgbClr val="7030A0"/>
                </a:solidFill>
                <a:latin typeface="Cambria" panose="02040503050406030204" pitchFamily="18" charset="0"/>
                <a:ea typeface="Cambria" panose="02040503050406030204" pitchFamily="18" charset="0"/>
              </a:rPr>
              <a:t>.</a:t>
            </a:r>
            <a:endParaRPr lang="el-GR" sz="2400" b="1" dirty="0">
              <a:solidFill>
                <a:srgbClr val="7030A0"/>
              </a:solidFill>
              <a:latin typeface="Cambria" panose="02040503050406030204" pitchFamily="18" charset="0"/>
              <a:ea typeface="Cambria" panose="02040503050406030204" pitchFamily="18" charset="0"/>
            </a:endParaRPr>
          </a:p>
          <a:p>
            <a:endParaRPr lang="el-GR" dirty="0"/>
          </a:p>
        </p:txBody>
      </p:sp>
    </p:spTree>
    <p:extLst>
      <p:ext uri="{BB962C8B-B14F-4D97-AF65-F5344CB8AC3E}">
        <p14:creationId xmlns:p14="http://schemas.microsoft.com/office/powerpoint/2010/main" val="683072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1E64A4-2207-0FB4-A2BC-AC8A3C5EDD16}"/>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ΜΕΤΑΒΟΛΙΣΜΟΣ</a:t>
            </a:r>
          </a:p>
        </p:txBody>
      </p:sp>
      <p:sp>
        <p:nvSpPr>
          <p:cNvPr id="3" name="Θέση περιεχομένου 2">
            <a:extLst>
              <a:ext uri="{FF2B5EF4-FFF2-40B4-BE49-F238E27FC236}">
                <a16:creationId xmlns:a16="http://schemas.microsoft.com/office/drawing/2014/main" id="{D1043C6B-38B3-87F6-E420-57444B8C256A}"/>
              </a:ext>
            </a:extLst>
          </p:cNvPr>
          <p:cNvSpPr>
            <a:spLocks noGrp="1"/>
          </p:cNvSpPr>
          <p:nvPr>
            <p:ph idx="1"/>
          </p:nvPr>
        </p:nvSpPr>
        <p:spPr>
          <a:xfrm>
            <a:off x="677334" y="1930401"/>
            <a:ext cx="8596668" cy="4110962"/>
          </a:xfrm>
        </p:spPr>
        <p:txBody>
          <a:bodyPr/>
          <a:lstStyle/>
          <a:p>
            <a:endParaRPr lang="el-GR" b="1" dirty="0">
              <a:solidFill>
                <a:srgbClr val="7030A0"/>
              </a:solidFill>
              <a:latin typeface="Cambria" panose="02040503050406030204" pitchFamily="18" charset="0"/>
              <a:ea typeface="Cambria" panose="02040503050406030204" pitchFamily="18" charset="0"/>
            </a:endParaRPr>
          </a:p>
          <a:p>
            <a:r>
              <a:rPr lang="el-GR" b="1" dirty="0">
                <a:solidFill>
                  <a:srgbClr val="7030A0"/>
                </a:solidFill>
                <a:latin typeface="Cambria" panose="02040503050406030204" pitchFamily="18" charset="0"/>
                <a:ea typeface="Cambria" panose="02040503050406030204" pitchFamily="18" charset="0"/>
              </a:rPr>
              <a:t>Μεταβολισμός</a:t>
            </a:r>
          </a:p>
          <a:p>
            <a:pPr>
              <a:buClr>
                <a:srgbClr val="7030A0"/>
              </a:buClr>
              <a:buFont typeface="Arial" panose="020B0604020202020204" pitchFamily="34" charset="0"/>
              <a:buChar char="•"/>
            </a:pPr>
            <a:r>
              <a:rPr lang="el-GR" sz="1800" b="1" dirty="0">
                <a:solidFill>
                  <a:schemeClr val="tx1"/>
                </a:solidFill>
                <a:latin typeface="Cambria" panose="02040503050406030204" pitchFamily="18" charset="0"/>
                <a:ea typeface="Cambria" panose="02040503050406030204" pitchFamily="18" charset="0"/>
              </a:rPr>
              <a:t>Σύνολο φυσικοχημικών αντιδράσεων με τις οποίες ο οργανισμός συνθέτει τα συστατικά των κυττάρων από τις θρεπτικές ουσίες που προσλαμβάνει με τις τροφές και τις διασπά σε απλούστερες ενώσεις είτε για να χρησιμοποιηθούν είτε για να αποβληθούν.</a:t>
            </a:r>
          </a:p>
          <a:p>
            <a:r>
              <a:rPr lang="el-GR" sz="1800" b="1" dirty="0">
                <a:solidFill>
                  <a:srgbClr val="7030A0"/>
                </a:solidFill>
                <a:latin typeface="Cambria" panose="02040503050406030204" pitchFamily="18" charset="0"/>
                <a:ea typeface="Cambria" panose="02040503050406030204" pitchFamily="18" charset="0"/>
              </a:rPr>
              <a:t>Αναβολισμός</a:t>
            </a:r>
          </a:p>
          <a:p>
            <a:pPr marL="641350" indent="-285750">
              <a:spcBef>
                <a:spcPts val="300"/>
              </a:spcBef>
              <a:buClr>
                <a:srgbClr val="7030A0"/>
              </a:buClr>
              <a:buFont typeface="Arial" panose="020B0604020202020204" pitchFamily="34" charset="0"/>
              <a:buChar char="•"/>
            </a:pPr>
            <a:r>
              <a:rPr lang="el-GR" sz="1800" b="1" dirty="0">
                <a:solidFill>
                  <a:schemeClr val="tx1"/>
                </a:solidFill>
                <a:latin typeface="Cambria" panose="02040503050406030204" pitchFamily="18" charset="0"/>
                <a:ea typeface="Cambria" panose="02040503050406030204" pitchFamily="18" charset="0"/>
              </a:rPr>
              <a:t>Σύνθεση ουσιών από απλούστερες ουσίες.</a:t>
            </a:r>
          </a:p>
          <a:p>
            <a:r>
              <a:rPr lang="el-GR" sz="1800" b="1" dirty="0">
                <a:solidFill>
                  <a:srgbClr val="7030A0"/>
                </a:solidFill>
                <a:latin typeface="Cambria" panose="02040503050406030204" pitchFamily="18" charset="0"/>
                <a:ea typeface="Cambria" panose="02040503050406030204" pitchFamily="18" charset="0"/>
              </a:rPr>
              <a:t>Καταβολισμός</a:t>
            </a:r>
          </a:p>
          <a:p>
            <a:pPr marL="641350" indent="-285750">
              <a:spcBef>
                <a:spcPts val="300"/>
              </a:spcBef>
              <a:buClr>
                <a:srgbClr val="7030A0"/>
              </a:buClr>
              <a:buFont typeface="Arial" panose="020B0604020202020204" pitchFamily="34" charset="0"/>
              <a:buChar char="•"/>
            </a:pPr>
            <a:r>
              <a:rPr lang="el-GR" sz="1800" b="1" dirty="0">
                <a:solidFill>
                  <a:schemeClr val="tx1"/>
                </a:solidFill>
                <a:latin typeface="Cambria" panose="02040503050406030204" pitchFamily="18" charset="0"/>
                <a:ea typeface="Cambria" panose="02040503050406030204" pitchFamily="18" charset="0"/>
              </a:rPr>
              <a:t>Διάσπαση θρεπτικών ουσιών με σκοπό την παραγωγή ενέργειας.</a:t>
            </a:r>
          </a:p>
          <a:p>
            <a:pPr>
              <a:buClr>
                <a:srgbClr val="7030A0"/>
              </a:buClr>
              <a:buFont typeface="Wingdings" panose="05000000000000000000" pitchFamily="2" charset="2"/>
              <a:buChar char="§"/>
            </a:pPr>
            <a:endParaRPr lang="el-GR" sz="1800" b="1" dirty="0">
              <a:solidFill>
                <a:schemeClr val="tx1"/>
              </a:solidFill>
              <a:latin typeface="Cambria" panose="02040503050406030204" pitchFamily="18" charset="0"/>
              <a:ea typeface="Cambria" panose="02040503050406030204" pitchFamily="18" charset="0"/>
            </a:endParaRPr>
          </a:p>
          <a:p>
            <a:endParaRPr lang="el-GR" b="1" dirty="0">
              <a:solidFill>
                <a:srgbClr val="7030A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88598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29188A-6E1D-F2C0-CDE7-09E7EF4BB65E}"/>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Τραύμα - </a:t>
            </a:r>
            <a:r>
              <a:rPr lang="en-US" b="1" dirty="0">
                <a:solidFill>
                  <a:srgbClr val="00B050"/>
                </a:solidFill>
                <a:latin typeface="Cambria" panose="02040503050406030204" pitchFamily="18" charset="0"/>
                <a:ea typeface="Cambria" panose="02040503050406030204" pitchFamily="18" charset="0"/>
              </a:rPr>
              <a:t>Stress</a:t>
            </a:r>
            <a:endParaRPr lang="el-GR" b="1" dirty="0">
              <a:solidFill>
                <a:srgbClr val="00B050"/>
              </a:solidFill>
              <a:latin typeface="Cambria" panose="02040503050406030204" pitchFamily="18" charset="0"/>
              <a:ea typeface="Cambria" panose="02040503050406030204" pitchFamily="18" charset="0"/>
            </a:endParaRPr>
          </a:p>
        </p:txBody>
      </p:sp>
      <p:sp>
        <p:nvSpPr>
          <p:cNvPr id="3" name="Θέση περιεχομένου 2">
            <a:extLst>
              <a:ext uri="{FF2B5EF4-FFF2-40B4-BE49-F238E27FC236}">
                <a16:creationId xmlns:a16="http://schemas.microsoft.com/office/drawing/2014/main" id="{4B215831-7BB4-554B-12A7-8315706E7C88}"/>
              </a:ext>
            </a:extLst>
          </p:cNvPr>
          <p:cNvSpPr>
            <a:spLocks noGrp="1"/>
          </p:cNvSpPr>
          <p:nvPr>
            <p:ph idx="1"/>
          </p:nvPr>
        </p:nvSpPr>
        <p:spPr>
          <a:xfrm>
            <a:off x="677333" y="2160589"/>
            <a:ext cx="9771683" cy="3893982"/>
          </a:xfrm>
        </p:spPr>
        <p:txBody>
          <a:bodyPr>
            <a:normAutofit fontScale="92500" lnSpcReduction="10000"/>
          </a:bodyPr>
          <a:lstStyle/>
          <a:p>
            <a:pPr>
              <a:buFont typeface="Wingdings" panose="05000000000000000000" pitchFamily="2" charset="2"/>
              <a:buChar char="v"/>
            </a:pPr>
            <a:endParaRPr lang="el-GR" b="1" dirty="0">
              <a:solidFill>
                <a:schemeClr val="tx1"/>
              </a:solidFill>
              <a:latin typeface="Cambria" panose="02040503050406030204" pitchFamily="18" charset="0"/>
              <a:ea typeface="Cambria" panose="02040503050406030204" pitchFamily="18" charset="0"/>
            </a:endParaRPr>
          </a:p>
          <a:p>
            <a:r>
              <a:rPr lang="el-GR" sz="2200" b="1" dirty="0">
                <a:solidFill>
                  <a:srgbClr val="7030A0"/>
                </a:solidFill>
                <a:latin typeface="Cambria" panose="02040503050406030204" pitchFamily="18" charset="0"/>
                <a:ea typeface="Cambria" panose="02040503050406030204" pitchFamily="18" charset="0"/>
              </a:rPr>
              <a:t>Κάθε ερέθισμα ή κατάσταση που τείνει να διαταράξει την ισορροπία του οργανισμού.</a:t>
            </a:r>
          </a:p>
          <a:p>
            <a:pPr lvl="1"/>
            <a:r>
              <a:rPr lang="el-GR" sz="2200" b="1" dirty="0">
                <a:solidFill>
                  <a:schemeClr val="tx1"/>
                </a:solidFill>
                <a:latin typeface="Cambria" panose="02040503050406030204" pitchFamily="18" charset="0"/>
                <a:ea typeface="Cambria" panose="02040503050406030204" pitchFamily="18" charset="0"/>
              </a:rPr>
              <a:t>Πόνος</a:t>
            </a:r>
          </a:p>
          <a:p>
            <a:pPr lvl="1"/>
            <a:r>
              <a:rPr lang="el-GR" sz="2200" b="1" dirty="0">
                <a:solidFill>
                  <a:schemeClr val="tx1"/>
                </a:solidFill>
                <a:latin typeface="Cambria" panose="02040503050406030204" pitchFamily="18" charset="0"/>
                <a:ea typeface="Cambria" panose="02040503050406030204" pitchFamily="18" charset="0"/>
              </a:rPr>
              <a:t>Άγχος</a:t>
            </a:r>
          </a:p>
          <a:p>
            <a:pPr lvl="1"/>
            <a:r>
              <a:rPr lang="el-GR" sz="2200" b="1" dirty="0">
                <a:solidFill>
                  <a:schemeClr val="tx1"/>
                </a:solidFill>
                <a:latin typeface="Cambria" panose="02040503050406030204" pitchFamily="18" charset="0"/>
                <a:ea typeface="Cambria" panose="02040503050406030204" pitchFamily="18" charset="0"/>
              </a:rPr>
              <a:t>Αναισθησία</a:t>
            </a:r>
          </a:p>
          <a:p>
            <a:pPr lvl="1"/>
            <a:r>
              <a:rPr lang="el-GR" sz="2200" b="1" dirty="0">
                <a:solidFill>
                  <a:schemeClr val="tx1"/>
                </a:solidFill>
                <a:latin typeface="Cambria" panose="02040503050406030204" pitchFamily="18" charset="0"/>
                <a:ea typeface="Cambria" panose="02040503050406030204" pitchFamily="18" charset="0"/>
              </a:rPr>
              <a:t>Καταστροφή ιστών</a:t>
            </a:r>
          </a:p>
          <a:p>
            <a:pPr lvl="1"/>
            <a:r>
              <a:rPr lang="el-GR" sz="2200" b="1" dirty="0">
                <a:solidFill>
                  <a:schemeClr val="tx1"/>
                </a:solidFill>
                <a:latin typeface="Cambria" panose="02040503050406030204" pitchFamily="18" charset="0"/>
                <a:ea typeface="Cambria" panose="02040503050406030204" pitchFamily="18" charset="0"/>
              </a:rPr>
              <a:t>Απώλεια αίματος</a:t>
            </a:r>
          </a:p>
          <a:p>
            <a:pPr lvl="1"/>
            <a:r>
              <a:rPr lang="el-GR" sz="2200" b="1" dirty="0">
                <a:solidFill>
                  <a:schemeClr val="tx1"/>
                </a:solidFill>
                <a:latin typeface="Cambria" panose="02040503050406030204" pitchFamily="18" charset="0"/>
                <a:ea typeface="Cambria" panose="02040503050406030204" pitchFamily="18" charset="0"/>
              </a:rPr>
              <a:t>Λοίμωξη</a:t>
            </a:r>
          </a:p>
          <a:p>
            <a:pPr lvl="1"/>
            <a:r>
              <a:rPr lang="el-GR" sz="2200" b="1" dirty="0">
                <a:solidFill>
                  <a:schemeClr val="tx1"/>
                </a:solidFill>
                <a:latin typeface="Cambria" panose="02040503050406030204" pitchFamily="18" charset="0"/>
                <a:ea typeface="Cambria" panose="02040503050406030204" pitchFamily="18" charset="0"/>
              </a:rPr>
              <a:t>Σοβαρή νόσος</a:t>
            </a:r>
          </a:p>
          <a:p>
            <a:pPr marL="0" indent="0">
              <a:buNone/>
            </a:pPr>
            <a:endParaRPr lang="el-GR" sz="2400" dirty="0">
              <a:solidFill>
                <a:srgbClr val="7030A0"/>
              </a:solidFill>
            </a:endParaRPr>
          </a:p>
        </p:txBody>
      </p:sp>
    </p:spTree>
    <p:extLst>
      <p:ext uri="{BB962C8B-B14F-4D97-AF65-F5344CB8AC3E}">
        <p14:creationId xmlns:p14="http://schemas.microsoft.com/office/powerpoint/2010/main" val="1872457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1413D1-DA24-82D6-14B8-6C322BEBDDEE}"/>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Απάντηση στο τραύμα</a:t>
            </a:r>
          </a:p>
        </p:txBody>
      </p:sp>
      <p:sp>
        <p:nvSpPr>
          <p:cNvPr id="3" name="Θέση περιεχομένου 2">
            <a:extLst>
              <a:ext uri="{FF2B5EF4-FFF2-40B4-BE49-F238E27FC236}">
                <a16:creationId xmlns:a16="http://schemas.microsoft.com/office/drawing/2014/main" id="{F2D8FEBD-F88C-2969-B949-709E5812EED2}"/>
              </a:ext>
            </a:extLst>
          </p:cNvPr>
          <p:cNvSpPr>
            <a:spLocks noGrp="1"/>
          </p:cNvSpPr>
          <p:nvPr>
            <p:ph sz="half" idx="1"/>
          </p:nvPr>
        </p:nvSpPr>
        <p:spPr>
          <a:xfrm>
            <a:off x="606313" y="1791257"/>
            <a:ext cx="4184035" cy="3880772"/>
          </a:xfrm>
        </p:spPr>
        <p:txBody>
          <a:bodyPr>
            <a:normAutofit/>
          </a:bodyPr>
          <a:lstStyle/>
          <a:p>
            <a:pPr marL="4392613" indent="-4392613" eaLnBrk="1" hangingPunct="1">
              <a:buFont typeface="Wingdings" panose="05000000000000000000" pitchFamily="2" charset="2"/>
              <a:buNone/>
              <a:defRPr/>
            </a:pPr>
            <a:endParaRPr lang="el-GR" dirty="0"/>
          </a:p>
          <a:p>
            <a:pPr>
              <a:spcBef>
                <a:spcPts val="1200"/>
              </a:spcBef>
              <a:buClr>
                <a:srgbClr val="004A82"/>
              </a:buClr>
              <a:buFont typeface="Wingdings" panose="05000000000000000000" pitchFamily="2" charset="2"/>
              <a:buChar char="Ø"/>
            </a:pPr>
            <a:r>
              <a:rPr lang="el-GR" b="1" dirty="0">
                <a:solidFill>
                  <a:schemeClr val="tx1"/>
                </a:solidFill>
                <a:latin typeface="Cambria" panose="02040503050406030204" pitchFamily="18" charset="0"/>
                <a:ea typeface="Cambria" panose="02040503050406030204" pitchFamily="18" charset="0"/>
              </a:rPr>
              <a:t>Κατακράτηση </a:t>
            </a:r>
            <a:r>
              <a:rPr lang="en-US" b="1" dirty="0">
                <a:solidFill>
                  <a:schemeClr val="tx1"/>
                </a:solidFill>
                <a:latin typeface="Cambria" panose="02040503050406030204" pitchFamily="18" charset="0"/>
                <a:ea typeface="Cambria" panose="02040503050406030204" pitchFamily="18" charset="0"/>
              </a:rPr>
              <a:t>Na</a:t>
            </a:r>
            <a:endParaRPr lang="el-GR" sz="1800" b="1" dirty="0">
              <a:solidFill>
                <a:schemeClr val="tx1"/>
              </a:solidFill>
              <a:latin typeface="Cambria" panose="02040503050406030204" pitchFamily="18" charset="0"/>
              <a:ea typeface="Cambria" panose="02040503050406030204" pitchFamily="18" charset="0"/>
            </a:endParaRPr>
          </a:p>
          <a:p>
            <a:pPr>
              <a:spcBef>
                <a:spcPts val="1200"/>
              </a:spcBef>
              <a:buClr>
                <a:srgbClr val="004A82"/>
              </a:buClr>
              <a:buFont typeface="Wingdings" panose="05000000000000000000" pitchFamily="2" charset="2"/>
              <a:buChar char="Ø"/>
            </a:pPr>
            <a:r>
              <a:rPr lang="el-GR" b="1" dirty="0">
                <a:solidFill>
                  <a:schemeClr val="tx1"/>
                </a:solidFill>
                <a:latin typeface="Cambria" panose="02040503050406030204" pitchFamily="18" charset="0"/>
                <a:ea typeface="Cambria" panose="02040503050406030204" pitchFamily="18" charset="0"/>
              </a:rPr>
              <a:t>Μείωση αποθηκών αζώτου</a:t>
            </a:r>
            <a:endParaRPr lang="el-GR" sz="1800" b="1" dirty="0">
              <a:solidFill>
                <a:schemeClr val="tx1"/>
              </a:solidFill>
              <a:latin typeface="Cambria" panose="02040503050406030204" pitchFamily="18" charset="0"/>
              <a:ea typeface="Cambria" panose="02040503050406030204" pitchFamily="18" charset="0"/>
            </a:endParaRPr>
          </a:p>
          <a:p>
            <a:pPr>
              <a:spcBef>
                <a:spcPts val="1200"/>
              </a:spcBef>
              <a:buClr>
                <a:srgbClr val="004A82"/>
              </a:buClr>
              <a:buFont typeface="Wingdings" panose="05000000000000000000" pitchFamily="2" charset="2"/>
              <a:buChar char="Ø"/>
            </a:pPr>
            <a:r>
              <a:rPr lang="el-GR" sz="1800" b="1" dirty="0">
                <a:solidFill>
                  <a:schemeClr val="tx1"/>
                </a:solidFill>
                <a:latin typeface="Cambria" panose="02040503050406030204" pitchFamily="18" charset="0"/>
                <a:ea typeface="Cambria" panose="02040503050406030204" pitchFamily="18" charset="0"/>
              </a:rPr>
              <a:t>Υπεργλυκαιμία</a:t>
            </a:r>
          </a:p>
          <a:p>
            <a:pPr>
              <a:spcBef>
                <a:spcPts val="1200"/>
              </a:spcBef>
              <a:buClr>
                <a:srgbClr val="004A82"/>
              </a:buClr>
              <a:buFont typeface="Wingdings" panose="05000000000000000000" pitchFamily="2" charset="2"/>
              <a:buChar char="Ø"/>
            </a:pPr>
            <a:r>
              <a:rPr lang="el-GR" b="1" dirty="0">
                <a:solidFill>
                  <a:schemeClr val="tx1"/>
                </a:solidFill>
                <a:latin typeface="Cambria" panose="02040503050406030204" pitchFamily="18" charset="0"/>
                <a:ea typeface="Cambria" panose="02040503050406030204" pitchFamily="18" charset="0"/>
              </a:rPr>
              <a:t>Μείωση </a:t>
            </a:r>
            <a:r>
              <a:rPr lang="el-GR" sz="1800" b="1" dirty="0">
                <a:solidFill>
                  <a:schemeClr val="tx1"/>
                </a:solidFill>
                <a:latin typeface="Cambria" panose="02040503050406030204" pitchFamily="18" charset="0"/>
                <a:ea typeface="Cambria" panose="02040503050406030204" pitchFamily="18" charset="0"/>
              </a:rPr>
              <a:t>νεφρικής λειτουργίας</a:t>
            </a:r>
          </a:p>
          <a:p>
            <a:pPr>
              <a:spcBef>
                <a:spcPts val="1200"/>
              </a:spcBef>
              <a:buClr>
                <a:srgbClr val="004A82"/>
              </a:buClr>
              <a:buFont typeface="Wingdings" panose="05000000000000000000" pitchFamily="2" charset="2"/>
              <a:buChar char="Ø"/>
            </a:pPr>
            <a:r>
              <a:rPr lang="el-GR" b="1" dirty="0" err="1">
                <a:solidFill>
                  <a:schemeClr val="tx1"/>
                </a:solidFill>
                <a:latin typeface="Cambria" panose="02040503050406030204" pitchFamily="18" charset="0"/>
                <a:ea typeface="Cambria" panose="02040503050406030204" pitchFamily="18" charset="0"/>
              </a:rPr>
              <a:t>Λιπόλυση</a:t>
            </a:r>
            <a:endParaRPr lang="el-GR" b="1" dirty="0">
              <a:solidFill>
                <a:schemeClr val="tx1"/>
              </a:solidFill>
              <a:latin typeface="Cambria" panose="02040503050406030204" pitchFamily="18" charset="0"/>
              <a:ea typeface="Cambria" panose="02040503050406030204" pitchFamily="18" charset="0"/>
            </a:endParaRPr>
          </a:p>
          <a:p>
            <a:pPr>
              <a:spcBef>
                <a:spcPts val="1200"/>
              </a:spcBef>
              <a:buClr>
                <a:srgbClr val="004A82"/>
              </a:buClr>
              <a:buFont typeface="Wingdings" panose="05000000000000000000" pitchFamily="2" charset="2"/>
              <a:buChar char="Ø"/>
            </a:pPr>
            <a:r>
              <a:rPr lang="el-GR" sz="1800" b="1" dirty="0">
                <a:solidFill>
                  <a:schemeClr val="tx1"/>
                </a:solidFill>
                <a:latin typeface="Cambria" panose="02040503050406030204" pitchFamily="18" charset="0"/>
                <a:ea typeface="Cambria" panose="02040503050406030204" pitchFamily="18" charset="0"/>
              </a:rPr>
              <a:t>Αύξηση κατανάλωσης </a:t>
            </a:r>
            <a:r>
              <a:rPr lang="el-GR" b="1" dirty="0">
                <a:solidFill>
                  <a:schemeClr val="tx1"/>
                </a:solidFill>
                <a:latin typeface="Cambria" panose="02040503050406030204" pitchFamily="18" charset="0"/>
                <a:ea typeface="Cambria" panose="02040503050406030204" pitchFamily="18" charset="0"/>
              </a:rPr>
              <a:t>02</a:t>
            </a:r>
          </a:p>
          <a:p>
            <a:pPr>
              <a:spcBef>
                <a:spcPts val="1200"/>
              </a:spcBef>
              <a:buClr>
                <a:srgbClr val="004A82"/>
              </a:buClr>
              <a:buFont typeface="Wingdings" panose="05000000000000000000" pitchFamily="2" charset="2"/>
              <a:buChar char="Ø"/>
            </a:pPr>
            <a:r>
              <a:rPr lang="el-GR" b="1" dirty="0">
                <a:solidFill>
                  <a:schemeClr val="tx1"/>
                </a:solidFill>
                <a:latin typeface="Cambria" panose="02040503050406030204" pitchFamily="18" charset="0"/>
                <a:ea typeface="Cambria" panose="02040503050406030204" pitchFamily="18" charset="0"/>
              </a:rPr>
              <a:t>Μείωση της ανοσίας</a:t>
            </a:r>
            <a:endParaRPr lang="el-GR" sz="1800" b="1" dirty="0">
              <a:solidFill>
                <a:schemeClr val="tx1"/>
              </a:solidFill>
              <a:latin typeface="Cambria" panose="02040503050406030204" pitchFamily="18" charset="0"/>
              <a:ea typeface="Cambria" panose="02040503050406030204" pitchFamily="18" charset="0"/>
            </a:endParaRPr>
          </a:p>
        </p:txBody>
      </p:sp>
      <p:sp>
        <p:nvSpPr>
          <p:cNvPr id="4" name="Θέση περιεχομένου 3">
            <a:extLst>
              <a:ext uri="{FF2B5EF4-FFF2-40B4-BE49-F238E27FC236}">
                <a16:creationId xmlns:a16="http://schemas.microsoft.com/office/drawing/2014/main" id="{20CCC5DB-6198-7042-8DD3-F158D73BF885}"/>
              </a:ext>
            </a:extLst>
          </p:cNvPr>
          <p:cNvSpPr>
            <a:spLocks noGrp="1"/>
          </p:cNvSpPr>
          <p:nvPr>
            <p:ph sz="half" idx="2"/>
          </p:nvPr>
        </p:nvSpPr>
        <p:spPr/>
        <p:txBody>
          <a:bodyPr/>
          <a:lstStyle/>
          <a:p>
            <a:pPr marL="0" indent="0">
              <a:spcBef>
                <a:spcPts val="1200"/>
              </a:spcBef>
              <a:buClr>
                <a:srgbClr val="004A82"/>
              </a:buClr>
              <a:buNone/>
            </a:pPr>
            <a:endParaRPr lang="el-GR" b="1" dirty="0">
              <a:solidFill>
                <a:srgbClr val="7030A0"/>
              </a:solidFill>
              <a:latin typeface="Cambria" panose="02040503050406030204" pitchFamily="18" charset="0"/>
              <a:ea typeface="Cambria" panose="02040503050406030204" pitchFamily="18" charset="0"/>
            </a:endParaRPr>
          </a:p>
          <a:p>
            <a:pPr>
              <a:spcBef>
                <a:spcPts val="1200"/>
              </a:spcBef>
              <a:buClr>
                <a:srgbClr val="004A82"/>
              </a:buClr>
              <a:buFont typeface="Wingdings" panose="05000000000000000000" pitchFamily="2" charset="2"/>
              <a:buChar char="Ø"/>
            </a:pPr>
            <a:r>
              <a:rPr lang="el-GR" b="1" dirty="0">
                <a:solidFill>
                  <a:srgbClr val="7030A0"/>
                </a:solidFill>
                <a:latin typeface="Cambria" panose="02040503050406030204" pitchFamily="18" charset="0"/>
                <a:ea typeface="Cambria" panose="02040503050406030204" pitchFamily="18" charset="0"/>
              </a:rPr>
              <a:t>Αύξηση</a:t>
            </a:r>
            <a:r>
              <a:rPr lang="el-GR" b="1" dirty="0">
                <a:solidFill>
                  <a:schemeClr val="tx1"/>
                </a:solidFill>
                <a:latin typeface="Cambria" panose="02040503050406030204" pitchFamily="18" charset="0"/>
                <a:ea typeface="Cambria" panose="02040503050406030204" pitchFamily="18" charset="0"/>
              </a:rPr>
              <a:t> των </a:t>
            </a:r>
            <a:r>
              <a:rPr lang="el-GR" b="1" dirty="0" err="1">
                <a:solidFill>
                  <a:schemeClr val="tx1"/>
                </a:solidFill>
                <a:latin typeface="Cambria" panose="02040503050406030204" pitchFamily="18" charset="0"/>
                <a:ea typeface="Cambria" panose="02040503050406030204" pitchFamily="18" charset="0"/>
              </a:rPr>
              <a:t>καταβολικών</a:t>
            </a:r>
            <a:r>
              <a:rPr lang="el-GR" b="1" dirty="0">
                <a:solidFill>
                  <a:schemeClr val="tx1"/>
                </a:solidFill>
                <a:latin typeface="Cambria" panose="02040503050406030204" pitchFamily="18" charset="0"/>
                <a:ea typeface="Cambria" panose="02040503050406030204" pitchFamily="18" charset="0"/>
              </a:rPr>
              <a:t> ορμονών (</a:t>
            </a:r>
            <a:r>
              <a:rPr lang="el-GR" b="1" dirty="0" err="1">
                <a:solidFill>
                  <a:schemeClr val="tx1"/>
                </a:solidFill>
                <a:latin typeface="Cambria" panose="02040503050406030204" pitchFamily="18" charset="0"/>
                <a:ea typeface="Cambria" panose="02040503050406030204" pitchFamily="18" charset="0"/>
              </a:rPr>
              <a:t>κορτιζόλη</a:t>
            </a:r>
            <a:r>
              <a:rPr lang="el-GR" b="1" dirty="0">
                <a:solidFill>
                  <a:schemeClr val="tx1"/>
                </a:solidFill>
                <a:latin typeface="Cambria" panose="02040503050406030204" pitchFamily="18" charset="0"/>
                <a:ea typeface="Cambria" panose="02040503050406030204" pitchFamily="18" charset="0"/>
              </a:rPr>
              <a:t>, </a:t>
            </a:r>
            <a:r>
              <a:rPr lang="el-GR" b="1" dirty="0" err="1">
                <a:solidFill>
                  <a:schemeClr val="tx1"/>
                </a:solidFill>
                <a:latin typeface="Cambria" panose="02040503050406030204" pitchFamily="18" charset="0"/>
                <a:ea typeface="Cambria" panose="02040503050406030204" pitchFamily="18" charset="0"/>
              </a:rPr>
              <a:t>κατεχολαμίνες</a:t>
            </a:r>
            <a:r>
              <a:rPr lang="el-GR" b="1" dirty="0">
                <a:solidFill>
                  <a:schemeClr val="tx1"/>
                </a:solidFill>
                <a:latin typeface="Cambria" panose="02040503050406030204" pitchFamily="18" charset="0"/>
                <a:ea typeface="Cambria" panose="02040503050406030204" pitchFamily="18" charset="0"/>
              </a:rPr>
              <a:t>)</a:t>
            </a:r>
            <a:endParaRPr lang="el-GR" sz="1800" b="1" dirty="0">
              <a:solidFill>
                <a:schemeClr val="tx1"/>
              </a:solidFill>
              <a:latin typeface="Cambria" panose="02040503050406030204" pitchFamily="18" charset="0"/>
              <a:ea typeface="Cambria" panose="02040503050406030204" pitchFamily="18" charset="0"/>
            </a:endParaRPr>
          </a:p>
          <a:p>
            <a:pPr>
              <a:spcBef>
                <a:spcPts val="1200"/>
              </a:spcBef>
              <a:buClr>
                <a:srgbClr val="004A82"/>
              </a:buClr>
              <a:buFont typeface="Wingdings" panose="05000000000000000000" pitchFamily="2" charset="2"/>
              <a:buChar char="Ø"/>
            </a:pPr>
            <a:r>
              <a:rPr lang="el-GR" b="1" dirty="0">
                <a:solidFill>
                  <a:srgbClr val="7030A0"/>
                </a:solidFill>
                <a:latin typeface="Cambria" panose="02040503050406030204" pitchFamily="18" charset="0"/>
                <a:ea typeface="Cambria" panose="02040503050406030204" pitchFamily="18" charset="0"/>
              </a:rPr>
              <a:t>Μείωση</a:t>
            </a:r>
            <a:r>
              <a:rPr lang="el-GR" b="1" dirty="0">
                <a:solidFill>
                  <a:schemeClr val="tx1"/>
                </a:solidFill>
                <a:latin typeface="Cambria" panose="02040503050406030204" pitchFamily="18" charset="0"/>
                <a:ea typeface="Cambria" panose="02040503050406030204" pitchFamily="18" charset="0"/>
              </a:rPr>
              <a:t> των αναβολικών ορμονών ( ινσουλίνη, αυξητική ορμόνη)</a:t>
            </a:r>
            <a:endParaRPr lang="el-GR" sz="1800" b="1" dirty="0">
              <a:solidFill>
                <a:schemeClr val="tx1"/>
              </a:solidFill>
              <a:latin typeface="Cambria" panose="02040503050406030204" pitchFamily="18" charset="0"/>
              <a:ea typeface="Cambria" panose="02040503050406030204" pitchFamily="18" charset="0"/>
            </a:endParaRPr>
          </a:p>
          <a:p>
            <a:endParaRPr lang="el-GR" dirty="0"/>
          </a:p>
        </p:txBody>
      </p:sp>
      <p:sp>
        <p:nvSpPr>
          <p:cNvPr id="5" name="TextBox 4">
            <a:extLst>
              <a:ext uri="{FF2B5EF4-FFF2-40B4-BE49-F238E27FC236}">
                <a16:creationId xmlns:a16="http://schemas.microsoft.com/office/drawing/2014/main" id="{532C1A05-A806-64C8-3C04-5290A9D72A43}"/>
              </a:ext>
            </a:extLst>
          </p:cNvPr>
          <p:cNvSpPr txBox="1"/>
          <p:nvPr/>
        </p:nvSpPr>
        <p:spPr>
          <a:xfrm>
            <a:off x="825623" y="5672029"/>
            <a:ext cx="5943335" cy="923330"/>
          </a:xfrm>
          <a:prstGeom prst="rect">
            <a:avLst/>
          </a:prstGeom>
          <a:noFill/>
        </p:spPr>
        <p:txBody>
          <a:bodyPr wrap="square" rtlCol="0">
            <a:spAutoFit/>
          </a:bodyPr>
          <a:lstStyle/>
          <a:p>
            <a:r>
              <a:rPr lang="el-GR" b="1" dirty="0">
                <a:solidFill>
                  <a:srgbClr val="FF0000"/>
                </a:solidFill>
                <a:latin typeface="Cambria" panose="02040503050406030204" pitchFamily="18" charset="0"/>
                <a:ea typeface="Cambria" panose="02040503050406030204" pitchFamily="18" charset="0"/>
              </a:rPr>
              <a:t>Με σκοπό</a:t>
            </a:r>
          </a:p>
          <a:p>
            <a:r>
              <a:rPr lang="el-GR" dirty="0"/>
              <a:t> </a:t>
            </a:r>
            <a:r>
              <a:rPr lang="el-GR" b="1" dirty="0">
                <a:solidFill>
                  <a:srgbClr val="7030A0"/>
                </a:solidFill>
                <a:latin typeface="Cambria" panose="02040503050406030204" pitchFamily="18" charset="0"/>
                <a:ea typeface="Cambria" panose="02040503050406030204" pitchFamily="18" charset="0"/>
              </a:rPr>
              <a:t>τη διατήρηση του όγκου του αίματος και</a:t>
            </a:r>
          </a:p>
          <a:p>
            <a:r>
              <a:rPr lang="el-GR" b="1" dirty="0">
                <a:solidFill>
                  <a:srgbClr val="7030A0"/>
                </a:solidFill>
                <a:latin typeface="Cambria" panose="02040503050406030204" pitchFamily="18" charset="0"/>
                <a:ea typeface="Cambria" panose="02040503050406030204" pitchFamily="18" charset="0"/>
              </a:rPr>
              <a:t> τη διατήρηση της Α.Π. </a:t>
            </a:r>
          </a:p>
        </p:txBody>
      </p:sp>
    </p:spTree>
    <p:extLst>
      <p:ext uri="{BB962C8B-B14F-4D97-AF65-F5344CB8AC3E}">
        <p14:creationId xmlns:p14="http://schemas.microsoft.com/office/powerpoint/2010/main" val="150078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C87EA0-CDB1-6A44-BFD4-BC63AEB88714}"/>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 Ασθενείς με αυξημένο κίνδυνο επιπλοκών</a:t>
            </a:r>
          </a:p>
        </p:txBody>
      </p:sp>
      <p:sp>
        <p:nvSpPr>
          <p:cNvPr id="3" name="Θέση περιεχομένου 2">
            <a:extLst>
              <a:ext uri="{FF2B5EF4-FFF2-40B4-BE49-F238E27FC236}">
                <a16:creationId xmlns:a16="http://schemas.microsoft.com/office/drawing/2014/main" id="{49448752-F633-B5F3-5919-B1C2CB2FD2BC}"/>
              </a:ext>
            </a:extLst>
          </p:cNvPr>
          <p:cNvSpPr>
            <a:spLocks noGrp="1"/>
          </p:cNvSpPr>
          <p:nvPr>
            <p:ph idx="1"/>
          </p:nvPr>
        </p:nvSpPr>
        <p:spPr/>
        <p:txBody>
          <a:bodyPr/>
          <a:lstStyle/>
          <a:p>
            <a:pPr>
              <a:spcBef>
                <a:spcPts val="1200"/>
              </a:spcBef>
            </a:pPr>
            <a:r>
              <a:rPr lang="el-GR" b="1" dirty="0">
                <a:solidFill>
                  <a:schemeClr val="tx1"/>
                </a:solidFill>
                <a:latin typeface="Cambria" panose="02040503050406030204" pitchFamily="18" charset="0"/>
                <a:ea typeface="Cambria" panose="02040503050406030204" pitchFamily="18" charset="0"/>
              </a:rPr>
              <a:t>Διαβητικοί και γενικά ασθενείς με παθήσεις ενδοκρινών αδένων (επινεφρίδια, θυρεοειδής)</a:t>
            </a:r>
          </a:p>
          <a:p>
            <a:pPr>
              <a:spcBef>
                <a:spcPts val="1200"/>
              </a:spcBef>
            </a:pPr>
            <a:r>
              <a:rPr lang="el-GR" b="1" dirty="0">
                <a:solidFill>
                  <a:schemeClr val="tx1"/>
                </a:solidFill>
                <a:latin typeface="Cambria" panose="02040503050406030204" pitchFamily="18" charset="0"/>
                <a:ea typeface="Cambria" panose="02040503050406030204" pitchFamily="18" charset="0"/>
              </a:rPr>
              <a:t>Καρδιολογικοί</a:t>
            </a:r>
          </a:p>
          <a:p>
            <a:pPr>
              <a:spcBef>
                <a:spcPts val="1200"/>
              </a:spcBef>
            </a:pPr>
            <a:r>
              <a:rPr lang="el-GR" b="1" dirty="0">
                <a:solidFill>
                  <a:schemeClr val="tx1"/>
                </a:solidFill>
                <a:latin typeface="Cambria" panose="02040503050406030204" pitchFamily="18" charset="0"/>
                <a:ea typeface="Cambria" panose="02040503050406030204" pitchFamily="18" charset="0"/>
              </a:rPr>
              <a:t>Αναπνευστικοί</a:t>
            </a:r>
          </a:p>
          <a:p>
            <a:pPr>
              <a:spcBef>
                <a:spcPts val="1200"/>
              </a:spcBef>
            </a:pPr>
            <a:r>
              <a:rPr lang="el-GR" b="1" dirty="0">
                <a:solidFill>
                  <a:schemeClr val="tx1"/>
                </a:solidFill>
                <a:latin typeface="Cambria" panose="02040503050406030204" pitchFamily="18" charset="0"/>
                <a:ea typeface="Cambria" panose="02040503050406030204" pitchFamily="18" charset="0"/>
              </a:rPr>
              <a:t>Νεφροπαθείς</a:t>
            </a:r>
          </a:p>
          <a:p>
            <a:pPr>
              <a:spcBef>
                <a:spcPts val="1200"/>
              </a:spcBef>
            </a:pPr>
            <a:r>
              <a:rPr lang="el-GR" b="1" dirty="0">
                <a:solidFill>
                  <a:schemeClr val="tx1"/>
                </a:solidFill>
                <a:latin typeface="Cambria" panose="02040503050406030204" pitchFamily="18" charset="0"/>
                <a:ea typeface="Cambria" panose="02040503050406030204" pitchFamily="18" charset="0"/>
              </a:rPr>
              <a:t>Ασθενείς με κακή θρέψη (υποσιτισμός)</a:t>
            </a:r>
          </a:p>
          <a:p>
            <a:pPr>
              <a:spcBef>
                <a:spcPts val="1200"/>
              </a:spcBef>
            </a:pPr>
            <a:r>
              <a:rPr lang="el-GR" b="1" dirty="0">
                <a:solidFill>
                  <a:schemeClr val="tx1"/>
                </a:solidFill>
                <a:latin typeface="Cambria" panose="02040503050406030204" pitchFamily="18" charset="0"/>
                <a:ea typeface="Cambria" panose="02040503050406030204" pitchFamily="18" charset="0"/>
              </a:rPr>
              <a:t>Άλλα χρόνια νοσήματα (</a:t>
            </a:r>
            <a:r>
              <a:rPr lang="el-GR" b="1" dirty="0" err="1">
                <a:solidFill>
                  <a:schemeClr val="tx1"/>
                </a:solidFill>
                <a:latin typeface="Cambria" panose="02040503050406030204" pitchFamily="18" charset="0"/>
                <a:ea typeface="Cambria" panose="02040503050406030204" pitchFamily="18" charset="0"/>
              </a:rPr>
              <a:t>αγγειοπάθειες</a:t>
            </a:r>
            <a:r>
              <a:rPr lang="el-GR" b="1" dirty="0">
                <a:solidFill>
                  <a:schemeClr val="tx1"/>
                </a:solidFill>
                <a:latin typeface="Cambria" panose="02040503050406030204" pitchFamily="18" charset="0"/>
                <a:ea typeface="Cambria" panose="02040503050406030204" pitchFamily="18" charset="0"/>
              </a:rPr>
              <a:t> </a:t>
            </a:r>
            <a:r>
              <a:rPr lang="el-GR" b="1" dirty="0" err="1">
                <a:solidFill>
                  <a:schemeClr val="tx1"/>
                </a:solidFill>
                <a:latin typeface="Cambria" panose="02040503050406030204" pitchFamily="18" charset="0"/>
                <a:ea typeface="Cambria" panose="02040503050406030204" pitchFamily="18" charset="0"/>
              </a:rPr>
              <a:t>κλπ</a:t>
            </a:r>
            <a:r>
              <a:rPr lang="el-GR" b="1" dirty="0">
                <a:solidFill>
                  <a:schemeClr val="tx1"/>
                </a:solidFill>
                <a:latin typeface="Cambria" panose="02040503050406030204" pitchFamily="18" charset="0"/>
                <a:ea typeface="Cambria" panose="02040503050406030204" pitchFamily="18" charset="0"/>
              </a:rPr>
              <a:t>)</a:t>
            </a:r>
          </a:p>
          <a:p>
            <a:endParaRPr lang="el-GR" dirty="0"/>
          </a:p>
        </p:txBody>
      </p:sp>
    </p:spTree>
    <p:extLst>
      <p:ext uri="{BB962C8B-B14F-4D97-AF65-F5344CB8AC3E}">
        <p14:creationId xmlns:p14="http://schemas.microsoft.com/office/powerpoint/2010/main" val="2501497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5C00D8-D671-1D97-98FF-2912FE1E5FDD}"/>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Ασθενείς με τραύμα - Προβλήματα</a:t>
            </a:r>
          </a:p>
        </p:txBody>
      </p:sp>
      <p:sp>
        <p:nvSpPr>
          <p:cNvPr id="3" name="Θέση περιεχομένου 2">
            <a:extLst>
              <a:ext uri="{FF2B5EF4-FFF2-40B4-BE49-F238E27FC236}">
                <a16:creationId xmlns:a16="http://schemas.microsoft.com/office/drawing/2014/main" id="{B2BC94E7-06A9-AB09-C1A5-CA67EFA75BD6}"/>
              </a:ext>
            </a:extLst>
          </p:cNvPr>
          <p:cNvSpPr>
            <a:spLocks noGrp="1"/>
          </p:cNvSpPr>
          <p:nvPr>
            <p:ph idx="1"/>
          </p:nvPr>
        </p:nvSpPr>
        <p:spPr>
          <a:xfrm>
            <a:off x="677334" y="1810327"/>
            <a:ext cx="8679102" cy="4231035"/>
          </a:xfrm>
        </p:spPr>
        <p:txBody>
          <a:bodyPr>
            <a:normAutofit/>
          </a:bodyPr>
          <a:lstStyle/>
          <a:p>
            <a:pPr>
              <a:spcBef>
                <a:spcPts val="1200"/>
              </a:spcBef>
            </a:pPr>
            <a:r>
              <a:rPr lang="el-GR" b="1" dirty="0">
                <a:solidFill>
                  <a:schemeClr val="tx1"/>
                </a:solidFill>
                <a:latin typeface="Cambria" panose="02040503050406030204" pitchFamily="18" charset="0"/>
                <a:ea typeface="Cambria" panose="02040503050406030204" pitchFamily="18" charset="0"/>
              </a:rPr>
              <a:t>Πόνος</a:t>
            </a:r>
          </a:p>
          <a:p>
            <a:pPr>
              <a:spcBef>
                <a:spcPts val="1200"/>
              </a:spcBef>
            </a:pPr>
            <a:r>
              <a:rPr lang="el-GR" b="1" dirty="0">
                <a:solidFill>
                  <a:schemeClr val="tx1"/>
                </a:solidFill>
                <a:latin typeface="Cambria" panose="02040503050406030204" pitchFamily="18" charset="0"/>
                <a:ea typeface="Cambria" panose="02040503050406030204" pitchFamily="18" charset="0"/>
              </a:rPr>
              <a:t>Διαταραχές ύδατος και ηλεκτρολυτών</a:t>
            </a:r>
          </a:p>
          <a:p>
            <a:pPr>
              <a:spcBef>
                <a:spcPts val="1200"/>
              </a:spcBef>
            </a:pPr>
            <a:r>
              <a:rPr lang="el-GR" b="1" dirty="0">
                <a:solidFill>
                  <a:schemeClr val="tx1"/>
                </a:solidFill>
                <a:latin typeface="Cambria" panose="02040503050406030204" pitchFamily="18" charset="0"/>
                <a:ea typeface="Cambria" panose="02040503050406030204" pitchFamily="18" charset="0"/>
              </a:rPr>
              <a:t>Διαταραχές της </a:t>
            </a:r>
            <a:r>
              <a:rPr lang="el-GR" b="1" dirty="0" err="1">
                <a:solidFill>
                  <a:schemeClr val="tx1"/>
                </a:solidFill>
                <a:latin typeface="Cambria" panose="02040503050406030204" pitchFamily="18" charset="0"/>
                <a:ea typeface="Cambria" panose="02040503050406030204" pitchFamily="18" charset="0"/>
              </a:rPr>
              <a:t>οξεοβασικής</a:t>
            </a:r>
            <a:r>
              <a:rPr lang="el-GR" b="1" dirty="0">
                <a:solidFill>
                  <a:schemeClr val="tx1"/>
                </a:solidFill>
                <a:latin typeface="Cambria" panose="02040503050406030204" pitchFamily="18" charset="0"/>
                <a:ea typeface="Cambria" panose="02040503050406030204" pitchFamily="18" charset="0"/>
              </a:rPr>
              <a:t> ισορροπίας</a:t>
            </a:r>
          </a:p>
          <a:p>
            <a:pPr>
              <a:spcBef>
                <a:spcPts val="1200"/>
              </a:spcBef>
            </a:pPr>
            <a:r>
              <a:rPr lang="el-GR" b="1" dirty="0">
                <a:solidFill>
                  <a:schemeClr val="tx1"/>
                </a:solidFill>
                <a:latin typeface="Cambria" panose="02040503050406030204" pitchFamily="18" charset="0"/>
                <a:ea typeface="Cambria" panose="02040503050406030204" pitchFamily="18" charset="0"/>
              </a:rPr>
              <a:t>Διαταραχές της αναπνευστικής λειτουργίας</a:t>
            </a:r>
          </a:p>
          <a:p>
            <a:pPr lvl="1">
              <a:spcBef>
                <a:spcPts val="1200"/>
              </a:spcBef>
            </a:pPr>
            <a:r>
              <a:rPr lang="el-GR" sz="2400" b="1" dirty="0" err="1">
                <a:solidFill>
                  <a:srgbClr val="7030A0"/>
                </a:solidFill>
                <a:latin typeface="Cambria" panose="02040503050406030204" pitchFamily="18" charset="0"/>
                <a:ea typeface="Cambria" panose="02040503050406030204" pitchFamily="18" charset="0"/>
              </a:rPr>
              <a:t>Υποαερισμός</a:t>
            </a:r>
            <a:endParaRPr lang="el-GR" sz="2400" b="1" dirty="0">
              <a:solidFill>
                <a:srgbClr val="7030A0"/>
              </a:solidFill>
              <a:latin typeface="Cambria" panose="02040503050406030204" pitchFamily="18" charset="0"/>
              <a:ea typeface="Cambria" panose="02040503050406030204" pitchFamily="18" charset="0"/>
            </a:endParaRPr>
          </a:p>
          <a:p>
            <a:pPr lvl="1">
              <a:spcBef>
                <a:spcPts val="1200"/>
              </a:spcBef>
            </a:pPr>
            <a:r>
              <a:rPr lang="el-GR" sz="2400" b="1" dirty="0">
                <a:solidFill>
                  <a:srgbClr val="7030A0"/>
                </a:solidFill>
                <a:latin typeface="Cambria" panose="02040503050406030204" pitchFamily="18" charset="0"/>
                <a:ea typeface="Cambria" panose="02040503050406030204" pitchFamily="18" charset="0"/>
              </a:rPr>
              <a:t>Αναποτελεσματικός τύπος αναπνοών</a:t>
            </a:r>
          </a:p>
          <a:p>
            <a:pPr>
              <a:spcBef>
                <a:spcPts val="1200"/>
              </a:spcBef>
            </a:pPr>
            <a:r>
              <a:rPr lang="el-GR" b="1" dirty="0">
                <a:solidFill>
                  <a:schemeClr val="tx1"/>
                </a:solidFill>
                <a:latin typeface="Cambria" panose="02040503050406030204" pitchFamily="18" charset="0"/>
                <a:ea typeface="Cambria" panose="02040503050406030204" pitchFamily="18" charset="0"/>
              </a:rPr>
              <a:t>Διαταραχές της καρδιακής λειτουργίας</a:t>
            </a:r>
          </a:p>
          <a:p>
            <a:pPr lvl="1">
              <a:spcBef>
                <a:spcPts val="1200"/>
              </a:spcBef>
            </a:pPr>
            <a:r>
              <a:rPr lang="el-GR" sz="2400" b="1" dirty="0">
                <a:solidFill>
                  <a:srgbClr val="7030A0"/>
                </a:solidFill>
                <a:latin typeface="Cambria" panose="02040503050406030204" pitchFamily="18" charset="0"/>
                <a:ea typeface="Cambria" panose="02040503050406030204" pitchFamily="18" charset="0"/>
              </a:rPr>
              <a:t>Μειωμένη καρδιακή παροχή</a:t>
            </a:r>
          </a:p>
          <a:p>
            <a:endParaRPr lang="el-GR" b="1"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82271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78F7DE-3A2B-3C8C-F886-66590C760254}"/>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Ασθενείς με τραύμα - Προβλήματα</a:t>
            </a:r>
          </a:p>
        </p:txBody>
      </p:sp>
      <p:sp>
        <p:nvSpPr>
          <p:cNvPr id="6" name="TextBox 5">
            <a:extLst>
              <a:ext uri="{FF2B5EF4-FFF2-40B4-BE49-F238E27FC236}">
                <a16:creationId xmlns:a16="http://schemas.microsoft.com/office/drawing/2014/main" id="{24687454-3D8D-E228-83B0-64736EE2D9C4}"/>
              </a:ext>
            </a:extLst>
          </p:cNvPr>
          <p:cNvSpPr txBox="1"/>
          <p:nvPr/>
        </p:nvSpPr>
        <p:spPr>
          <a:xfrm>
            <a:off x="677334" y="2692555"/>
            <a:ext cx="8471104" cy="2800767"/>
          </a:xfrm>
          <a:prstGeom prst="rect">
            <a:avLst/>
          </a:prstGeom>
          <a:noFill/>
        </p:spPr>
        <p:txBody>
          <a:bodyPr wrap="square">
            <a:spAutoFit/>
          </a:bodyPr>
          <a:lstStyle/>
          <a:p>
            <a:pPr marL="285750" indent="-285750">
              <a:spcBef>
                <a:spcPts val="1200"/>
              </a:spcBef>
              <a:buClr>
                <a:srgbClr val="92D050"/>
              </a:buClr>
              <a:buFont typeface="Wingdings" panose="05000000000000000000" pitchFamily="2" charset="2"/>
              <a:buChar char="Ø"/>
            </a:pPr>
            <a:r>
              <a:rPr lang="el-GR" b="1" dirty="0">
                <a:latin typeface="Cambria" panose="02040503050406030204" pitchFamily="18" charset="0"/>
                <a:ea typeface="Cambria" panose="02040503050406030204" pitchFamily="18" charset="0"/>
              </a:rPr>
              <a:t>Διαταραχές θρέψης</a:t>
            </a:r>
          </a:p>
          <a:p>
            <a:pPr marL="800100" lvl="1" indent="-342900">
              <a:spcBef>
                <a:spcPts val="1200"/>
              </a:spcBef>
              <a:buClr>
                <a:srgbClr val="92D050"/>
              </a:buClr>
              <a:buFont typeface="Wingdings" panose="05000000000000000000" pitchFamily="2" charset="2"/>
              <a:buChar char="Ø"/>
            </a:pPr>
            <a:r>
              <a:rPr lang="el-GR" sz="2400" b="1" dirty="0">
                <a:solidFill>
                  <a:srgbClr val="7030A0"/>
                </a:solidFill>
                <a:latin typeface="Cambria" panose="02040503050406030204" pitchFamily="18" charset="0"/>
                <a:ea typeface="Cambria" panose="02040503050406030204" pitchFamily="18" charset="0"/>
              </a:rPr>
              <a:t>Καταβολισμός λευκωμάτων</a:t>
            </a:r>
          </a:p>
          <a:p>
            <a:pPr marL="285750" indent="-285750">
              <a:spcBef>
                <a:spcPts val="1200"/>
              </a:spcBef>
              <a:buClr>
                <a:srgbClr val="92D050"/>
              </a:buClr>
              <a:buFont typeface="Wingdings" panose="05000000000000000000" pitchFamily="2" charset="2"/>
              <a:buChar char="Ø"/>
            </a:pPr>
            <a:r>
              <a:rPr lang="el-GR" b="1" dirty="0">
                <a:latin typeface="Cambria" panose="02040503050406030204" pitchFamily="18" charset="0"/>
                <a:ea typeface="Cambria" panose="02040503050406030204" pitchFamily="18" charset="0"/>
              </a:rPr>
              <a:t>Αυξημένος κίνδυνος λοιμώξεων</a:t>
            </a:r>
          </a:p>
          <a:p>
            <a:pPr marL="285750" indent="-285750">
              <a:spcBef>
                <a:spcPts val="1200"/>
              </a:spcBef>
              <a:buClr>
                <a:srgbClr val="92D050"/>
              </a:buClr>
              <a:buFont typeface="Wingdings" panose="05000000000000000000" pitchFamily="2" charset="2"/>
              <a:buChar char="Ø"/>
            </a:pPr>
            <a:r>
              <a:rPr lang="el-GR" b="1" dirty="0">
                <a:latin typeface="Cambria" panose="02040503050406030204" pitchFamily="18" charset="0"/>
                <a:ea typeface="Cambria" panose="02040503050406030204" pitchFamily="18" charset="0"/>
              </a:rPr>
              <a:t>Αυξημένος κίνδυνος επιπλοκών από διάφορα συστήματα</a:t>
            </a:r>
          </a:p>
          <a:p>
            <a:pPr marL="800100" lvl="1" indent="-342900">
              <a:spcBef>
                <a:spcPts val="1200"/>
              </a:spcBef>
              <a:buClr>
                <a:srgbClr val="92D050"/>
              </a:buClr>
              <a:buFont typeface="Wingdings" panose="05000000000000000000" pitchFamily="2" charset="2"/>
              <a:buChar char="Ø"/>
            </a:pPr>
            <a:r>
              <a:rPr lang="el-GR" sz="2400" b="1" dirty="0">
                <a:solidFill>
                  <a:srgbClr val="7030A0"/>
                </a:solidFill>
                <a:latin typeface="Cambria" panose="02040503050406030204" pitchFamily="18" charset="0"/>
                <a:ea typeface="Cambria" panose="02040503050406030204" pitchFamily="18" charset="0"/>
              </a:rPr>
              <a:t>Ο.Ν.Α.</a:t>
            </a:r>
          </a:p>
          <a:p>
            <a:pPr marL="800100" lvl="1" indent="-342900">
              <a:spcBef>
                <a:spcPts val="1200"/>
              </a:spcBef>
              <a:buClr>
                <a:srgbClr val="92D050"/>
              </a:buClr>
              <a:buFont typeface="Wingdings" panose="05000000000000000000" pitchFamily="2" charset="2"/>
              <a:buChar char="Ø"/>
            </a:pPr>
            <a:r>
              <a:rPr lang="el-GR" sz="2400" b="1" dirty="0">
                <a:solidFill>
                  <a:srgbClr val="7030A0"/>
                </a:solidFill>
                <a:latin typeface="Cambria" panose="02040503050406030204" pitchFamily="18" charset="0"/>
                <a:ea typeface="Cambria" panose="02040503050406030204" pitchFamily="18" charset="0"/>
              </a:rPr>
              <a:t>Οξέα έλκη στομάχου</a:t>
            </a:r>
            <a:endParaRPr lang="el-GR" b="1" dirty="0">
              <a:solidFill>
                <a:srgbClr val="7030A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90812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52BC25-B7D4-0F56-2B53-E0489007D56E}"/>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Επούλωση Τραύματος</a:t>
            </a:r>
          </a:p>
        </p:txBody>
      </p:sp>
      <p:pic>
        <p:nvPicPr>
          <p:cNvPr id="4" name="Picture 5" descr="Wound healing. (A) First intention (most surgical incisions). Clean incision, early suturing, hairline scar. (B) Second intention (tissue must granulate in). Irregular wound, granulation, skin grows over scar (C) Third intention (wound edges brought together some time after wound occurs). Open wound, increased granulation. late suturing, wide scar.">
            <a:extLst>
              <a:ext uri="{FF2B5EF4-FFF2-40B4-BE49-F238E27FC236}">
                <a16:creationId xmlns:a16="http://schemas.microsoft.com/office/drawing/2014/main" id="{828A534C-BB58-F43C-6D1D-C8D642510995}"/>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274918" y="1531013"/>
            <a:ext cx="2999084" cy="431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E5C995B1-8612-994B-6531-F966AF47D2E3}"/>
              </a:ext>
            </a:extLst>
          </p:cNvPr>
          <p:cNvSpPr txBox="1"/>
          <p:nvPr/>
        </p:nvSpPr>
        <p:spPr>
          <a:xfrm>
            <a:off x="175960" y="1518559"/>
            <a:ext cx="6098958" cy="4334456"/>
          </a:xfrm>
          <a:prstGeom prst="rect">
            <a:avLst/>
          </a:prstGeom>
          <a:noFill/>
        </p:spPr>
        <p:txBody>
          <a:bodyPr wrap="square">
            <a:spAutoFit/>
          </a:bodyPr>
          <a:lstStyle/>
          <a:p>
            <a:pPr>
              <a:lnSpc>
                <a:spcPct val="110000"/>
              </a:lnSpc>
            </a:pPr>
            <a:r>
              <a:rPr lang="el-GR" b="1" dirty="0">
                <a:solidFill>
                  <a:srgbClr val="7030A0"/>
                </a:solidFill>
                <a:latin typeface="Cambria" panose="02040503050406030204" pitchFamily="18" charset="0"/>
                <a:ea typeface="Cambria" panose="02040503050406030204" pitchFamily="18" charset="0"/>
              </a:rPr>
              <a:t>Κατά </a:t>
            </a:r>
            <a:r>
              <a:rPr lang="el-GR" b="1" dirty="0" err="1">
                <a:solidFill>
                  <a:srgbClr val="7030A0"/>
                </a:solidFill>
                <a:latin typeface="Cambria" panose="02040503050406030204" pitchFamily="18" charset="0"/>
                <a:ea typeface="Cambria" panose="02040503050406030204" pitchFamily="18" charset="0"/>
              </a:rPr>
              <a:t>Α΄σκοπό</a:t>
            </a:r>
            <a:endParaRPr lang="el-GR" b="1" dirty="0">
              <a:solidFill>
                <a:srgbClr val="7030A0"/>
              </a:solidFill>
              <a:latin typeface="Cambria" panose="02040503050406030204" pitchFamily="18" charset="0"/>
              <a:ea typeface="Cambria" panose="02040503050406030204" pitchFamily="18" charset="0"/>
            </a:endParaRPr>
          </a:p>
          <a:p>
            <a:pPr marL="355600" indent="0">
              <a:lnSpc>
                <a:spcPct val="110000"/>
              </a:lnSpc>
              <a:buNone/>
            </a:pPr>
            <a:r>
              <a:rPr lang="el-GR" b="1" dirty="0">
                <a:latin typeface="Cambria" panose="02040503050406030204" pitchFamily="18" charset="0"/>
                <a:ea typeface="Cambria" panose="02040503050406030204" pitchFamily="18" charset="0"/>
              </a:rPr>
              <a:t>Μικρή ή μηδαμινή απώλεια ιστών. Τα χείλη του τραύματος  </a:t>
            </a:r>
            <a:r>
              <a:rPr lang="el-GR" b="1" dirty="0" err="1">
                <a:latin typeface="Cambria" panose="02040503050406030204" pitchFamily="18" charset="0"/>
                <a:ea typeface="Cambria" panose="02040503050406030204" pitchFamily="18" charset="0"/>
              </a:rPr>
              <a:t>συμπλησιάζουν</a:t>
            </a:r>
            <a:r>
              <a:rPr lang="el-GR" b="1" dirty="0">
                <a:latin typeface="Cambria" panose="02040503050406030204" pitchFamily="18" charset="0"/>
                <a:ea typeface="Cambria" panose="02040503050406030204" pitchFamily="18" charset="0"/>
              </a:rPr>
              <a:t> ομαλά. Δε χρειάζεται ανάπτυξη μεγάλης ποσότητας ουλώδους ιστού (πχ χειρουργικό τραύμα).</a:t>
            </a:r>
          </a:p>
          <a:p>
            <a:pPr>
              <a:lnSpc>
                <a:spcPct val="110000"/>
              </a:lnSpc>
            </a:pPr>
            <a:r>
              <a:rPr lang="el-GR" b="1" dirty="0">
                <a:solidFill>
                  <a:srgbClr val="7030A0"/>
                </a:solidFill>
                <a:latin typeface="Cambria" panose="02040503050406030204" pitchFamily="18" charset="0"/>
                <a:ea typeface="Cambria" panose="02040503050406030204" pitchFamily="18" charset="0"/>
              </a:rPr>
              <a:t>Κατά Β΄ σκοπό</a:t>
            </a:r>
          </a:p>
          <a:p>
            <a:pPr marL="355600" indent="0">
              <a:lnSpc>
                <a:spcPct val="110000"/>
              </a:lnSpc>
              <a:buNone/>
            </a:pPr>
            <a:r>
              <a:rPr lang="el-GR" b="1" dirty="0">
                <a:latin typeface="Cambria" panose="02040503050406030204" pitchFamily="18" charset="0"/>
                <a:ea typeface="Cambria" panose="02040503050406030204" pitchFamily="18" charset="0"/>
              </a:rPr>
              <a:t>Σημαντική απώλεια ιστών ή παρουσία ξένων σωμάτων. Το τραύμα παραμένει ανοικτό . Γεμίζει με κοκκιώδη ιστό που στη συνέχεια καλύπτεται από επιθήλιο.</a:t>
            </a:r>
          </a:p>
          <a:p>
            <a:pPr>
              <a:lnSpc>
                <a:spcPct val="110000"/>
              </a:lnSpc>
            </a:pPr>
            <a:r>
              <a:rPr lang="el-GR" b="1" dirty="0">
                <a:solidFill>
                  <a:srgbClr val="7030A0"/>
                </a:solidFill>
                <a:latin typeface="Cambria" panose="02040503050406030204" pitchFamily="18" charset="0"/>
                <a:ea typeface="Cambria" panose="02040503050406030204" pitchFamily="18" charset="0"/>
              </a:rPr>
              <a:t>Κατά Γ΄ σκοπό</a:t>
            </a:r>
          </a:p>
          <a:p>
            <a:pPr marL="355600" indent="0">
              <a:lnSpc>
                <a:spcPct val="110000"/>
              </a:lnSpc>
              <a:buNone/>
            </a:pPr>
            <a:r>
              <a:rPr lang="el-GR" b="1" dirty="0">
                <a:latin typeface="Cambria" panose="02040503050406030204" pitchFamily="18" charset="0"/>
                <a:ea typeface="Cambria" panose="02040503050406030204" pitchFamily="18" charset="0"/>
              </a:rPr>
              <a:t>Παραμένουν ανοικτά για 4-5 ημέρες. Ύστερα συρράπτονται ή καλύπτονται με  μοσχεύματα (Εκτεταμένα  και βαθιά τραύματα, εγκαύματα).</a:t>
            </a:r>
          </a:p>
        </p:txBody>
      </p:sp>
    </p:spTree>
    <p:extLst>
      <p:ext uri="{BB962C8B-B14F-4D97-AF65-F5344CB8AC3E}">
        <p14:creationId xmlns:p14="http://schemas.microsoft.com/office/powerpoint/2010/main" val="163873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45507B-C102-F2EF-3E3F-BC747D8BFC97}"/>
              </a:ext>
            </a:extLst>
          </p:cNvPr>
          <p:cNvSpPr>
            <a:spLocks noGrp="1"/>
          </p:cNvSpPr>
          <p:nvPr>
            <p:ph type="title"/>
          </p:nvPr>
        </p:nvSpPr>
        <p:spPr/>
        <p:txBody>
          <a:bodyPr/>
          <a:lstStyle/>
          <a:p>
            <a:r>
              <a:rPr lang="el-GR" b="1" dirty="0">
                <a:solidFill>
                  <a:srgbClr val="00B050"/>
                </a:solidFill>
                <a:latin typeface="Cambria" panose="02040503050406030204" pitchFamily="18" charset="0"/>
                <a:ea typeface="Cambria" panose="02040503050406030204" pitchFamily="18" charset="0"/>
              </a:rPr>
              <a:t>Επούλωση τραύματος - Φάσεις</a:t>
            </a:r>
          </a:p>
        </p:txBody>
      </p:sp>
      <p:sp>
        <p:nvSpPr>
          <p:cNvPr id="5" name="Θέση περιεχομένου 4">
            <a:extLst>
              <a:ext uri="{FF2B5EF4-FFF2-40B4-BE49-F238E27FC236}">
                <a16:creationId xmlns:a16="http://schemas.microsoft.com/office/drawing/2014/main" id="{7FEE8041-A59C-877F-D324-2B1425D4D4B8}"/>
              </a:ext>
            </a:extLst>
          </p:cNvPr>
          <p:cNvSpPr>
            <a:spLocks noGrp="1"/>
          </p:cNvSpPr>
          <p:nvPr>
            <p:ph idx="1"/>
          </p:nvPr>
        </p:nvSpPr>
        <p:spPr/>
        <p:txBody>
          <a:bodyPr/>
          <a:lstStyle/>
          <a:p>
            <a:pPr marL="457200" indent="-457200">
              <a:buFont typeface="+mj-lt"/>
              <a:buAutoNum type="arabicPeriod"/>
            </a:pPr>
            <a:r>
              <a:rPr lang="el-GR" b="1" dirty="0">
                <a:solidFill>
                  <a:schemeClr val="tx1"/>
                </a:solidFill>
                <a:latin typeface="Cambria" panose="02040503050406030204" pitchFamily="18" charset="0"/>
                <a:ea typeface="Cambria" panose="02040503050406030204" pitchFamily="18" charset="0"/>
              </a:rPr>
              <a:t>Φλεγμονής</a:t>
            </a:r>
          </a:p>
          <a:p>
            <a:pPr marL="457200" indent="-457200">
              <a:buFont typeface="+mj-lt"/>
              <a:buAutoNum type="arabicPeriod"/>
            </a:pPr>
            <a:r>
              <a:rPr lang="el-GR" b="1" dirty="0" err="1">
                <a:solidFill>
                  <a:schemeClr val="tx1"/>
                </a:solidFill>
                <a:latin typeface="Cambria" panose="02040503050406030204" pitchFamily="18" charset="0"/>
                <a:ea typeface="Cambria" panose="02040503050406030204" pitchFamily="18" charset="0"/>
              </a:rPr>
              <a:t>Επιθηλιοποίησης</a:t>
            </a:r>
            <a:endParaRPr lang="el-GR" b="1" dirty="0">
              <a:solidFill>
                <a:schemeClr val="tx1"/>
              </a:solidFill>
              <a:latin typeface="Cambria" panose="02040503050406030204" pitchFamily="18" charset="0"/>
              <a:ea typeface="Cambria" panose="02040503050406030204" pitchFamily="18" charset="0"/>
            </a:endParaRPr>
          </a:p>
          <a:p>
            <a:pPr marL="457200" indent="-457200">
              <a:buFont typeface="+mj-lt"/>
              <a:buAutoNum type="arabicPeriod"/>
            </a:pPr>
            <a:r>
              <a:rPr lang="el-GR" b="1" dirty="0" err="1">
                <a:solidFill>
                  <a:schemeClr val="tx1"/>
                </a:solidFill>
                <a:latin typeface="Cambria" panose="02040503050406030204" pitchFamily="18" charset="0"/>
                <a:ea typeface="Cambria" panose="02040503050406030204" pitchFamily="18" charset="0"/>
              </a:rPr>
              <a:t>Ινοπλασίας</a:t>
            </a:r>
            <a:r>
              <a:rPr lang="el-GR" b="1" dirty="0">
                <a:solidFill>
                  <a:schemeClr val="tx1"/>
                </a:solidFill>
                <a:latin typeface="Cambria" panose="02040503050406030204" pitchFamily="18" charset="0"/>
                <a:ea typeface="Cambria" panose="02040503050406030204" pitchFamily="18" charset="0"/>
              </a:rPr>
              <a:t> και σχηματισμού ουλής</a:t>
            </a:r>
          </a:p>
          <a:p>
            <a:pPr marL="0" indent="0" algn="ctr">
              <a:buNone/>
            </a:pPr>
            <a:r>
              <a:rPr lang="el-GR" b="1" dirty="0">
                <a:solidFill>
                  <a:schemeClr val="tx1"/>
                </a:solidFill>
                <a:latin typeface="Cambria" panose="02040503050406030204" pitchFamily="18" charset="0"/>
                <a:ea typeface="Cambria" panose="02040503050406030204" pitchFamily="18" charset="0"/>
              </a:rPr>
              <a:t>ή</a:t>
            </a:r>
          </a:p>
          <a:p>
            <a:pPr marL="457200" indent="-457200">
              <a:buFont typeface="+mj-lt"/>
              <a:buAutoNum type="arabicPeriod"/>
            </a:pPr>
            <a:r>
              <a:rPr lang="el-GR" b="1" dirty="0">
                <a:solidFill>
                  <a:schemeClr val="tx1"/>
                </a:solidFill>
                <a:latin typeface="Cambria" panose="02040503050406030204" pitchFamily="18" charset="0"/>
                <a:ea typeface="Cambria" panose="02040503050406030204" pitchFamily="18" charset="0"/>
              </a:rPr>
              <a:t>Φλεγμονής</a:t>
            </a:r>
          </a:p>
          <a:p>
            <a:pPr marL="457200" indent="-457200">
              <a:buFont typeface="+mj-lt"/>
              <a:buAutoNum type="arabicPeriod"/>
            </a:pPr>
            <a:r>
              <a:rPr lang="el-GR" b="1" dirty="0">
                <a:solidFill>
                  <a:schemeClr val="tx1"/>
                </a:solidFill>
                <a:latin typeface="Cambria" panose="02040503050406030204" pitchFamily="18" charset="0"/>
                <a:ea typeface="Cambria" panose="02040503050406030204" pitchFamily="18" charset="0"/>
              </a:rPr>
              <a:t>Κοκκιωμάτωσης.</a:t>
            </a:r>
          </a:p>
          <a:p>
            <a:pPr marL="457200" indent="-457200">
              <a:buFont typeface="+mj-lt"/>
              <a:buAutoNum type="arabicPeriod"/>
            </a:pPr>
            <a:r>
              <a:rPr lang="el-GR" b="1" dirty="0" err="1">
                <a:solidFill>
                  <a:schemeClr val="tx1"/>
                </a:solidFill>
                <a:latin typeface="Cambria" panose="02040503050406030204" pitchFamily="18" charset="0"/>
                <a:ea typeface="Cambria" panose="02040503050406030204" pitchFamily="18" charset="0"/>
              </a:rPr>
              <a:t>Επιθηλιοποιήσεως</a:t>
            </a:r>
            <a:endParaRPr lang="el-GR" b="1" dirty="0">
              <a:solidFill>
                <a:schemeClr val="tx1"/>
              </a:solidFill>
              <a:latin typeface="Cambria" panose="02040503050406030204" pitchFamily="18" charset="0"/>
              <a:ea typeface="Cambria" panose="02040503050406030204" pitchFamily="18" charset="0"/>
            </a:endParaRPr>
          </a:p>
          <a:p>
            <a:pPr marL="457200" indent="-457200">
              <a:buFont typeface="+mj-lt"/>
              <a:buAutoNum type="arabicPeriod"/>
            </a:pPr>
            <a:r>
              <a:rPr lang="el-GR" b="1" dirty="0" err="1">
                <a:solidFill>
                  <a:schemeClr val="tx1"/>
                </a:solidFill>
                <a:latin typeface="Cambria" panose="02040503050406030204" pitchFamily="18" charset="0"/>
                <a:ea typeface="Cambria" panose="02040503050406030204" pitchFamily="18" charset="0"/>
              </a:rPr>
              <a:t>Ινοπλασίας</a:t>
            </a:r>
            <a:endParaRPr lang="el-GR" b="1" dirty="0">
              <a:solidFill>
                <a:schemeClr val="tx1"/>
              </a:solidFill>
              <a:latin typeface="Cambria" panose="02040503050406030204" pitchFamily="18" charset="0"/>
              <a:ea typeface="Cambria" panose="02040503050406030204" pitchFamily="18" charset="0"/>
            </a:endParaRPr>
          </a:p>
          <a:p>
            <a:pPr marL="457200" indent="-457200">
              <a:buFont typeface="+mj-lt"/>
              <a:buAutoNum type="arabicPeriod"/>
            </a:pPr>
            <a:r>
              <a:rPr lang="el-GR" b="1" dirty="0">
                <a:solidFill>
                  <a:schemeClr val="tx1"/>
                </a:solidFill>
                <a:latin typeface="Cambria" panose="02040503050406030204" pitchFamily="18" charset="0"/>
                <a:ea typeface="Cambria" panose="02040503050406030204" pitchFamily="18" charset="0"/>
              </a:rPr>
              <a:t>Ρικνώσεως</a:t>
            </a:r>
          </a:p>
        </p:txBody>
      </p:sp>
    </p:spTree>
    <p:extLst>
      <p:ext uri="{BB962C8B-B14F-4D97-AF65-F5344CB8AC3E}">
        <p14:creationId xmlns:p14="http://schemas.microsoft.com/office/powerpoint/2010/main" val="4096727353"/>
      </p:ext>
    </p:extLst>
  </p:cSld>
  <p:clrMapOvr>
    <a:masterClrMapping/>
  </p:clrMapOvr>
</p:sld>
</file>

<file path=ppt/theme/theme1.xml><?xml version="1.0" encoding="utf-8"?>
<a:theme xmlns:a="http://schemas.openxmlformats.org/drawingml/2006/main" name="Όψη">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316</TotalTime>
  <Words>530</Words>
  <Application>Microsoft Office PowerPoint</Application>
  <PresentationFormat>Ευρεία οθόνη</PresentationFormat>
  <Paragraphs>121</Paragraphs>
  <Slides>14</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14</vt:i4>
      </vt:variant>
    </vt:vector>
  </HeadingPairs>
  <TitlesOfParts>
    <vt:vector size="22" baseType="lpstr">
      <vt:lpstr>Arial</vt:lpstr>
      <vt:lpstr>Calibri</vt:lpstr>
      <vt:lpstr>Cambria</vt:lpstr>
      <vt:lpstr>Century Gothic</vt:lpstr>
      <vt:lpstr>Trebuchet MS</vt:lpstr>
      <vt:lpstr>Wingdings</vt:lpstr>
      <vt:lpstr>Wingdings 3</vt:lpstr>
      <vt:lpstr>Όψη</vt:lpstr>
      <vt:lpstr>   ΧΕΙΡΟΥΡΓΙΚΗ ΝΟΣΗΛΕΥΤΙΚΗ  </vt:lpstr>
      <vt:lpstr>ΜΕΤΑΒΟΛΙΣΜΟΣ</vt:lpstr>
      <vt:lpstr>Τραύμα - Stress</vt:lpstr>
      <vt:lpstr>Απάντηση στο τραύμα</vt:lpstr>
      <vt:lpstr> Ασθενείς με αυξημένο κίνδυνο επιπλοκών</vt:lpstr>
      <vt:lpstr>Ασθενείς με τραύμα - Προβλήματα</vt:lpstr>
      <vt:lpstr>Ασθενείς με τραύμα - Προβλήματα</vt:lpstr>
      <vt:lpstr>Επούλωση Τραύματος</vt:lpstr>
      <vt:lpstr>Επούλωση τραύματος - Φάσεις</vt:lpstr>
      <vt:lpstr>Χρόνος επούλωσης ανά ιστό</vt:lpstr>
      <vt:lpstr>Τραύμα</vt:lpstr>
      <vt:lpstr>Απαραίτητα στοιχεία για την επούλωση</vt:lpstr>
      <vt:lpstr>Παράγοντες ανασταλτικοί της επούλωσης</vt:lpstr>
      <vt:lpstr>Συμπέρασμα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DINA ASPROMOURGOU</dc:creator>
  <cp:lastModifiedBy>DINA ASPROMOURGOU</cp:lastModifiedBy>
  <cp:revision>4</cp:revision>
  <dcterms:created xsi:type="dcterms:W3CDTF">2025-02-20T04:47:09Z</dcterms:created>
  <dcterms:modified xsi:type="dcterms:W3CDTF">2025-03-17T04:42:56Z</dcterms:modified>
</cp:coreProperties>
</file>