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67" r:id="rId5"/>
    <p:sldId id="259" r:id="rId6"/>
    <p:sldId id="262" r:id="rId7"/>
    <p:sldId id="261" r:id="rId8"/>
    <p:sldId id="260" r:id="rId9"/>
    <p:sldId id="266" r:id="rId10"/>
    <p:sldId id="265" r:id="rId11"/>
    <p:sldId id="264" r:id="rId12"/>
    <p:sldId id="270" r:id="rId13"/>
    <p:sldId id="269" r:id="rId14"/>
    <p:sldId id="272" r:id="rId15"/>
    <p:sldId id="271" r:id="rId16"/>
    <p:sldId id="268" r:id="rId17"/>
    <p:sldId id="275" r:id="rId18"/>
    <p:sldId id="274" r:id="rId19"/>
    <p:sldId id="276" r:id="rId20"/>
    <p:sldId id="27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1AF0D-5F84-40AE-B6E4-3C30E3A2729B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0E4CA-AEB6-4080-9F06-331D25D44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041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0E4CA-AEB6-4080-9F06-331D25D44DBD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6157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241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722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573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3636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809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06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6959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71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99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92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474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48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72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442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097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979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58000">
              <a:schemeClr val="bg1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884FA-07E0-4EB3-AC95-3EB2E98499C9}" type="datetimeFigureOut">
              <a:rPr lang="el-GR" smtClean="0"/>
              <a:t>24/3/2025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085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8D5927-AB7F-ED5F-B292-471755B2A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2340" y="1357744"/>
            <a:ext cx="7766936" cy="3223491"/>
          </a:xfrm>
        </p:spPr>
        <p:txBody>
          <a:bodyPr/>
          <a:lstStyle/>
          <a:p>
            <a:pPr algn="l"/>
            <a:br>
              <a:rPr lang="el-GR" b="1" dirty="0">
                <a:solidFill>
                  <a:schemeClr val="tx1"/>
                </a:solidFill>
              </a:rPr>
            </a:br>
            <a:br>
              <a:rPr lang="el-GR" b="1" dirty="0">
                <a:solidFill>
                  <a:schemeClr val="tx1"/>
                </a:solidFill>
              </a:rPr>
            </a:br>
            <a:br>
              <a:rPr lang="el-GR" b="1" dirty="0">
                <a:solidFill>
                  <a:schemeClr val="tx1"/>
                </a:solidFill>
              </a:rPr>
            </a:b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ΧΕΙΡΟΥΡΓΙΚΗ ΝΟΣΗΛΕΥΤΙΚΗ </a:t>
            </a:r>
            <a:br>
              <a:rPr lang="el-GR" dirty="0">
                <a:latin typeface="Century Gothic" panose="020B0502020202020204" pitchFamily="34" charset="0"/>
              </a:rPr>
            </a:br>
            <a:endParaRPr lang="el-GR" dirty="0">
              <a:latin typeface="Century Gothic" panose="020B0502020202020204" pitchFamily="34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EF21D58-6ADF-A2E2-6723-D4AC469A62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ΜΕΤΕΓΧΕΙΡΗΤΙΚΗ ΦΡΟΝΤΙΔΑ</a:t>
            </a:r>
          </a:p>
        </p:txBody>
      </p:sp>
    </p:spTree>
    <p:extLst>
      <p:ext uri="{BB962C8B-B14F-4D97-AF65-F5344CB8AC3E}">
        <p14:creationId xmlns:p14="http://schemas.microsoft.com/office/powerpoint/2010/main" val="4244437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B7866A-9290-E649-E717-4785DB06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Μετεγχειρητικές Δυσχέρειες</a:t>
            </a:r>
            <a:b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Νοσηλευτική Αντιμετώπιση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FB29FC-50BC-130D-456F-9BE8CA2DA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70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Συχνή αναρρόφηση, όπου χρειάζεται</a:t>
            </a:r>
          </a:p>
          <a:p>
            <a:pPr>
              <a:lnSpc>
                <a:spcPct val="150000"/>
              </a:lnSpc>
              <a:spcBef>
                <a:spcPts val="70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Εφαρμογή σωλήνα αερίων για 10-20 λεπτά, αν χρειαστεί</a:t>
            </a:r>
          </a:p>
          <a:p>
            <a:pPr>
              <a:lnSpc>
                <a:spcPct val="150000"/>
              </a:lnSpc>
              <a:spcBef>
                <a:spcPts val="70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Ενθάρρυνση για φυσιολογική ούρηση</a:t>
            </a:r>
          </a:p>
          <a:p>
            <a:pPr>
              <a:lnSpc>
                <a:spcPct val="150000"/>
              </a:lnSpc>
              <a:spcBef>
                <a:spcPts val="70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Έλεγχος παροχετεύσεων</a:t>
            </a:r>
          </a:p>
          <a:p>
            <a:pPr>
              <a:lnSpc>
                <a:spcPct val="150000"/>
              </a:lnSpc>
              <a:spcBef>
                <a:spcPts val="70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Προοδευτική χορήγηση τροφής που αυξάνει την </a:t>
            </a:r>
            <a:r>
              <a:rPr lang="el-GR" alt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περισταλτικότητα</a:t>
            </a: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του εντέρου</a:t>
            </a:r>
          </a:p>
          <a:p>
            <a:endParaRPr lang="el-G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974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D64B24-6F78-1EE5-7817-BEAF0099E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Μετεγχειρητικές Επιπλοκές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103B9D-C041-F9DA-140F-3B15CDF91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el-GR" sz="2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Τοπικές</a:t>
            </a:r>
          </a:p>
          <a:p>
            <a:pPr>
              <a:spcBef>
                <a:spcPts val="2400"/>
              </a:spcBef>
            </a:pP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Ορώδης συλλογή</a:t>
            </a:r>
          </a:p>
          <a:p>
            <a:pPr>
              <a:spcBef>
                <a:spcPts val="2400"/>
              </a:spcBef>
            </a:pP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Αιμορραγία-Αιμάτωμα (διαταραχές πηκτικότητας, τεχνική, ΑΠ)</a:t>
            </a:r>
          </a:p>
          <a:p>
            <a:pPr>
              <a:spcBef>
                <a:spcPts val="2400"/>
              </a:spcBef>
            </a:pP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Διαπύηση (τεχνική, </a:t>
            </a:r>
            <a:r>
              <a:rPr lang="el-GR" sz="22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κορτικοστεροειδή</a:t>
            </a: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κακή θρέψη)/</a:t>
            </a:r>
            <a:r>
              <a:rPr lang="el-GR" sz="22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πυρετός,πόνος</a:t>
            </a: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ερυθρότητα</a:t>
            </a:r>
          </a:p>
          <a:p>
            <a:pPr>
              <a:spcBef>
                <a:spcPts val="2400"/>
              </a:spcBef>
            </a:pP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Διάσπαση (αποχωρισμός των στοιβάδων του τραύματος)</a:t>
            </a:r>
          </a:p>
          <a:p>
            <a:pPr>
              <a:spcBef>
                <a:spcPts val="2400"/>
              </a:spcBef>
            </a:pPr>
            <a:r>
              <a:rPr lang="el-GR" sz="22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Εκσπλάγχνωση</a:t>
            </a: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(προβολή </a:t>
            </a:r>
            <a:r>
              <a:rPr lang="el-GR" sz="22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ενδοκοιλιακού</a:t>
            </a:r>
            <a:r>
              <a:rPr lang="el-GR" sz="2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σπλάγχνου)</a:t>
            </a:r>
          </a:p>
          <a:p>
            <a:pPr marL="0" indent="0">
              <a:spcBef>
                <a:spcPts val="1200"/>
              </a:spcBef>
              <a:buNone/>
            </a:pPr>
            <a:endParaRPr lang="el-GR" sz="28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68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96EF97-751A-E9A7-4515-774B72E8E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Διάσπαση / </a:t>
            </a:r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Εκσπλάγχνωση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14CC50-F3D2-724D-3F86-758ACB325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l-GR" sz="18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Αίτια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Ηλικία, κακή θρέψη, μεταβολικές διαταραχές, παχυσαρκία, καρκίνος, λήψη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κορτικοστεροειδών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ανοσοκατασταλτικών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καταστάσεις που αυξάνουν την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ενδοκοιλιακή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πίεση.</a:t>
            </a:r>
          </a:p>
          <a:p>
            <a:pPr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l-GR" sz="18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Κλινικές Εκδηλώσεις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Εκροή </a:t>
            </a:r>
            <a:r>
              <a:rPr lang="el-GR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οροαιματηρού</a:t>
            </a: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υγρού από το τραύμα μετά το 1ο ΜΤΧ 24ωρο. Συνήθως η επιπλοκή εκδηλώνεται μεταξύ 5ης-8ης ΜΤΧ ημέρας.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1888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CBB553-9EE2-195A-9781-0B2B40FA8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Γενικές μετεγχειρητικές επιπλοκές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8796F9-182E-443C-E461-156427378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26" y="1819923"/>
            <a:ext cx="8688076" cy="4221440"/>
          </a:xfrm>
        </p:spPr>
        <p:txBody>
          <a:bodyPr>
            <a:normAutofit/>
          </a:bodyPr>
          <a:lstStyle/>
          <a:p>
            <a:pPr marL="0" indent="0" algn="l" rtl="0" eaLnBrk="1" fontAlgn="t" latinLnBrk="0" hangingPunct="1">
              <a:buNone/>
            </a:pPr>
            <a:endParaRPr lang="el-GR" sz="18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sz="24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Αναπνευστικό σύστημα</a:t>
            </a:r>
          </a:p>
          <a:p>
            <a:pPr>
              <a:spcBef>
                <a:spcPts val="1800"/>
              </a:spcBef>
            </a:pP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Υποαερισμός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(πόνος, ρηχές αναπνοές)</a:t>
            </a:r>
          </a:p>
          <a:p>
            <a:pPr>
              <a:spcBef>
                <a:spcPts val="1800"/>
              </a:spcBef>
            </a:pP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Ατελεκτασία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(σύμπτωση κυψελίδων, εκκρίσεις, επιπόλαιες αναπνοές)</a:t>
            </a:r>
          </a:p>
          <a:p>
            <a:pPr>
              <a:spcBef>
                <a:spcPts val="1800"/>
              </a:spcBef>
            </a:pP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Εισρόφηση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(γαστρικό υγρό στο </a:t>
            </a: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αναπ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κο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)</a:t>
            </a:r>
          </a:p>
          <a:p>
            <a:pPr>
              <a:spcBef>
                <a:spcPts val="1800"/>
              </a:spcBef>
            </a:pP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Πνευμονία (από </a:t>
            </a: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εισρόφηση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πυρετός, δύσπνοια, βήχας)</a:t>
            </a:r>
          </a:p>
          <a:p>
            <a:pPr>
              <a:spcBef>
                <a:spcPts val="1800"/>
              </a:spcBef>
            </a:pP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Πνευμονικό οίδημα (υπερφόρτωση της κυκλοφορίας)</a:t>
            </a:r>
          </a:p>
          <a:p>
            <a:pPr>
              <a:spcBef>
                <a:spcPts val="1800"/>
              </a:spcBef>
            </a:pP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Πνευμονική εμβολή (εν τω </a:t>
            </a: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βάθει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φλεβοθρόμβωση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των κάτω άκρων)</a:t>
            </a: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484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27DBD4-980B-5E8C-EEA8-CFF23968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Γενικές μετεγχειρητικές επιπλοκές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26BFD0-5B52-34FE-E19B-4B20CCE2B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Αναπνευστικό σύστημα / Αντιμετώπιση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Αναλγησία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Πρώιμη κινητοποίηση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Ρευστοποίηση εκκρίσεων / φυσικοθεραπεία, αναρροφήσεις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Κατάλληλη θέση ασθενή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Αντιβιοτική αγωγή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Προοδευτική σίτιση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Ασκήσεις κάτω άκρων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Ελαστικές κάλτσες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l-GR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72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6F4598-4783-060C-EC03-F8F9D202A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Γενικές μετεγχειρητικές επιπλοκές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AF584D-8FD3-BA24-332E-28E380656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4000"/>
              </a:lnSpc>
              <a:spcBef>
                <a:spcPts val="3600"/>
              </a:spcBef>
              <a:buNone/>
            </a:pPr>
            <a:r>
              <a:rPr lang="el-GR" sz="24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Καρδιαγγειακό  Σύστημα</a:t>
            </a:r>
          </a:p>
          <a:p>
            <a:pPr>
              <a:spcBef>
                <a:spcPts val="3600"/>
              </a:spcBef>
            </a:pPr>
            <a:r>
              <a:rPr lang="el-G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Αρρυθμίες</a:t>
            </a:r>
          </a:p>
          <a:p>
            <a:pPr>
              <a:spcBef>
                <a:spcPts val="3600"/>
              </a:spcBef>
            </a:pPr>
            <a:r>
              <a:rPr lang="el-G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Έμφραγμα του μυοκαρδίου</a:t>
            </a:r>
          </a:p>
          <a:p>
            <a:pPr>
              <a:spcBef>
                <a:spcPts val="3600"/>
              </a:spcBef>
            </a:pPr>
            <a:r>
              <a:rPr lang="el-G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Καρδιακή ανακοπή</a:t>
            </a:r>
          </a:p>
          <a:p>
            <a:pPr>
              <a:spcBef>
                <a:spcPts val="3600"/>
              </a:spcBef>
            </a:pPr>
            <a:r>
              <a:rPr lang="el-G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 τω </a:t>
            </a:r>
            <a:r>
              <a:rPr lang="el-GR" sz="24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βάθει</a:t>
            </a:r>
            <a:r>
              <a:rPr lang="el-G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φλεβική θρόμβωση</a:t>
            </a:r>
          </a:p>
          <a:p>
            <a:pPr marL="0" indent="0">
              <a:lnSpc>
                <a:spcPct val="114000"/>
              </a:lnSpc>
              <a:spcBef>
                <a:spcPts val="3600"/>
              </a:spcBef>
              <a:buNone/>
            </a:pPr>
            <a:endParaRPr lang="el-GR" sz="24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0669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3B204E-191D-6CAC-24FE-E724C187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Γενικές μετεγχειρητικές επιπλοκές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2746C6-25AF-1004-6E32-109B38273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1562470"/>
            <a:ext cx="8714709" cy="447889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l-GR" sz="24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Πεπτικό Σύστημα</a:t>
            </a:r>
          </a:p>
          <a:p>
            <a:pPr>
              <a:spcBef>
                <a:spcPts val="3000"/>
              </a:spcBef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Διαταραχές γαστρικής κινητικότητας</a:t>
            </a:r>
          </a:p>
          <a:p>
            <a:pPr>
              <a:spcBef>
                <a:spcPts val="3000"/>
              </a:spcBef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Πρώιμη ΜΤΧ εντερική απόφραξη</a:t>
            </a:r>
          </a:p>
          <a:p>
            <a:pPr>
              <a:spcBef>
                <a:spcPts val="3000"/>
              </a:spcBef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ΜΤΧ ίκτερος</a:t>
            </a:r>
          </a:p>
          <a:p>
            <a:pPr>
              <a:spcBef>
                <a:spcPts val="3000"/>
              </a:spcBef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Οξείες αλλοιώσεις του γαστρικού βλεννογόνου</a:t>
            </a:r>
          </a:p>
          <a:p>
            <a:pPr>
              <a:spcBef>
                <a:spcPts val="3000"/>
              </a:spcBef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Οξεία ΜΤΧ χολοκυστίτιδα - παγκρεατίτιδα</a:t>
            </a:r>
          </a:p>
          <a:p>
            <a:pPr>
              <a:spcBef>
                <a:spcPts val="3000"/>
              </a:spcBef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Παραλυτικός ειλεός</a:t>
            </a:r>
          </a:p>
          <a:p>
            <a:pPr marL="0" indent="0">
              <a:buNone/>
            </a:pPr>
            <a:endParaRPr lang="el-GR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98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3C2B32-1A78-3F93-3074-71CD0DB1D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Γενικές μετεγχειρητικές επιπλοκές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8304A6-0191-E2FE-596B-292446EE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Παραλυτικός Ειλεός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Όταν μετά από 72 ώρες δεν έχει κινητοποιηθεί το πεπτικό τότε πρόκειται για μετεγχειρητικό ειλεό.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Συνηθέστερα σε: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Χειρουργεία κοιλιάς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Σε </a:t>
            </a:r>
            <a:r>
              <a:rPr 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μυοχάλαση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κατά τη νάρκωση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Κίνδυνος για:</a:t>
            </a:r>
            <a:endParaRPr lang="el-GR" sz="2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Διάσπαση του τραύματος λόγω αυξημένης πίεσης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Υποαερισμό</a:t>
            </a:r>
            <a:r>
              <a:rPr lang="el-GR" sz="2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των πνευμόνων</a:t>
            </a:r>
          </a:p>
        </p:txBody>
      </p:sp>
    </p:spTree>
    <p:extLst>
      <p:ext uri="{BB962C8B-B14F-4D97-AF65-F5344CB8AC3E}">
        <p14:creationId xmlns:p14="http://schemas.microsoft.com/office/powerpoint/2010/main" val="165487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809254-157D-E109-0268-53971740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Γενικές μετεγχειρητικές επιπλοκές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3C71FD-DB26-FE6B-ADA3-4217803A0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Παραλυτικός Ειλεός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Κλινική εικόνα 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 μετεωρισμός κοιλίας, απουσία εντερικών ήχων, μη αποβολή αερίων, δυσφορία στην αναπνοή, ναυτία, έμετοι.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Αντιμετώπιση 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l-GR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Διακοπή σίτισης,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ρινογαστρικός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σωλήνας, σωλήνας αερίων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Πρόληψη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: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Νήστις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/ σταδιακή σίτιση, καθαρτικός υποκλυσμός, τακτικός έλεγχος λειτουργίας εντέρου</a:t>
            </a:r>
            <a:endParaRPr lang="el-GR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628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011174-2659-EE58-BA20-4FCEF1EBC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Γενικές μετεγχειρητικές επιπλοκές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72D12C-25F9-DCC9-1999-B29D53520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59" y="1930401"/>
            <a:ext cx="8661443" cy="4124170"/>
          </a:xfrm>
        </p:spPr>
        <p:txBody>
          <a:bodyPr>
            <a:normAutofit lnSpcReduction="10000"/>
          </a:bodyPr>
          <a:lstStyle/>
          <a:p>
            <a:pPr>
              <a:spcBef>
                <a:spcPts val="4200"/>
              </a:spcBef>
            </a:pPr>
            <a:endParaRPr lang="el-GR" sz="18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l-GR" sz="24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Ουροποιητικό σύστημα</a:t>
            </a:r>
          </a:p>
          <a:p>
            <a:r>
              <a:rPr lang="el-GR" sz="19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Επίσχεση ούρων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Αδυναμία </a:t>
            </a: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κύστεως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να αποβάλλει τα ούρα.</a:t>
            </a:r>
          </a:p>
          <a:p>
            <a:pPr>
              <a:spcBef>
                <a:spcPts val="1800"/>
              </a:spcBef>
            </a:pPr>
            <a:r>
              <a:rPr lang="el-GR" sz="19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Ουρολοίμωξη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Φλεγμονή του ουροποιητικού,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Ουρηθρίτιδα, κυστίτιδα, </a:t>
            </a: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πυελονεφρίτιδα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νεφρίτιδα. </a:t>
            </a:r>
          </a:p>
          <a:p>
            <a:pPr>
              <a:spcBef>
                <a:spcPts val="1800"/>
              </a:spcBef>
            </a:pPr>
            <a:r>
              <a:rPr lang="el-GR" sz="19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Οξεία νεφρική ανεπάρκεια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Αιφνίδια διαταραχή στην νεφρική λειτουργία που συνήθως, χαρακτηρίζεται από μειωμένη παραγωγή ούρων.</a:t>
            </a: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6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1E64A4-2207-0FB4-A2BC-AC8A3C5ED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Μετεγχειρητική Φροντίδα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043C6B-38B3-87F6-E420-57444B8C2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Ξεκινά από την ώρα που θα βγει ο ασθενής από τη χειρουργική αίθουσα μέχρι την πλήρη αποκατάστασή του.</a:t>
            </a:r>
          </a:p>
          <a:p>
            <a:pPr>
              <a:buFont typeface="Wingdings" panose="05000000000000000000" pitchFamily="2" charset="2"/>
              <a:buChar char="v"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Δωμάτιο ανάνηψης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Χειρουργικό τμήμα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Μονάδα αυξημένης φροντίδας (ΜΑΦ)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Μονάδα εντατικής θεραπείας (ΜΕΘ)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Μονάδα βραχείας νοσηλείας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Εξιτήριο</a:t>
            </a:r>
          </a:p>
        </p:txBody>
      </p:sp>
    </p:spTree>
    <p:extLst>
      <p:ext uri="{BB962C8B-B14F-4D97-AF65-F5344CB8AC3E}">
        <p14:creationId xmlns:p14="http://schemas.microsoft.com/office/powerpoint/2010/main" val="4188598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4972FD-29F3-A942-7926-F61018984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Γενικές μετεγχειρητικές επιπλοκές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A4B95D-5BF0-4A6A-786C-5DC960E69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22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Πρόληψη ουρολοίμωξης</a:t>
            </a:r>
          </a:p>
          <a:p>
            <a:r>
              <a:rPr lang="el-GR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Προεγχειρητικά,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Θεραπεία </a:t>
            </a:r>
            <a:r>
              <a:rPr lang="el-GR" sz="21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προϋπάρχουσας</a:t>
            </a: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φλεγμονής,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Άφθονα υγρά ⟹ Διούρηση,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Κένωση κύστης ή καθετηριασμός (χειρουργείο),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1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Άσηπτη τεχνική καθετηριασμού.</a:t>
            </a:r>
          </a:p>
          <a:p>
            <a:pPr>
              <a:spcBef>
                <a:spcPts val="1200"/>
              </a:spcBef>
            </a:pPr>
            <a:r>
              <a:rPr lang="el-GR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Μετεγχειρητικά,</a:t>
            </a:r>
          </a:p>
          <a:p>
            <a:pPr lvl="1"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1900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Ουροκαθετήρας</a:t>
            </a:r>
            <a:r>
              <a:rPr lang="el-GR" sz="19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lvl="2">
              <a:spcBef>
                <a:spcPts val="600"/>
              </a:spcBef>
              <a:buClr>
                <a:srgbClr val="004A82"/>
              </a:buClr>
              <a:buFont typeface="Wingdings" panose="05000000000000000000" pitchFamily="2" charset="2"/>
              <a:buChar char="ú"/>
            </a:pP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Συχνή αλλαγή </a:t>
            </a:r>
            <a:r>
              <a:rPr lang="el-GR" sz="19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ουροσυλλέκτη</a:t>
            </a: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 lvl="2">
              <a:buClr>
                <a:srgbClr val="004A82"/>
              </a:buClr>
              <a:buFont typeface="Wingdings" panose="05000000000000000000" pitchFamily="2" charset="2"/>
              <a:buChar char="ú"/>
            </a:pP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Σωστή θέση ⟹ Αποφυγή παλινδρόμησης ούρων, </a:t>
            </a:r>
          </a:p>
          <a:p>
            <a:pPr lvl="2">
              <a:buClr>
                <a:srgbClr val="004A82"/>
              </a:buClr>
              <a:buFont typeface="Wingdings" panose="05000000000000000000" pitchFamily="2" charset="2"/>
              <a:buChar char="ú"/>
            </a:pPr>
            <a:r>
              <a:rPr lang="el-GR" sz="19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Υγιεινή της περιοχής εισόδου.</a:t>
            </a: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84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29188A-6E1D-F2C0-CDE7-09E7EF4B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Ανάνηψη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215831-7BB4-554B-12A7-8315706E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771683" cy="389398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l-GR" sz="18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Αξιολογούνται:</a:t>
            </a:r>
          </a:p>
          <a:p>
            <a:pPr>
              <a:spcBef>
                <a:spcPts val="12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Αλλεργίες, φάρμακα που λαμβάνει, υποκείμενα νοσήματα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Αναισθησία, φάρμακα και υγρά που έλαβε, μεταγγίσεις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Αναπνευστική λειτουργία, καρδιακή λειτουργία (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monitoring)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ζωτικά σημεία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Επίπεδο συνείδησης, θερμοκρασία</a:t>
            </a:r>
          </a:p>
          <a:p>
            <a:pPr>
              <a:spcBef>
                <a:spcPts val="12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Κατάσταση τραύματος</a:t>
            </a:r>
          </a:p>
          <a:p>
            <a:pPr marL="0" indent="0">
              <a:buNone/>
            </a:pPr>
            <a:endParaRPr lang="el-G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5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1413D1-DA24-82D6-14B8-6C322BEBD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Χειρουργικός θάλαμος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D8FEBD-F88C-2969-B949-709E5812EE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392613" indent="-4392613" eaLnBrk="1" hangingPunct="1">
              <a:buFont typeface="Wingdings" panose="05000000000000000000" pitchFamily="2" charset="2"/>
              <a:buNone/>
              <a:defRPr/>
            </a:pPr>
            <a:endParaRPr lang="el-GR" dirty="0"/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Ετοιμασία χειρουργικού κρεβατιού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Προσεκτική μεταφορά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Θέση ασθενούς -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παροχετευσεις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Έλεγχος τραύματος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Καταγραφή ζωτικών σημείων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Φροντίδα του πόνου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392613" indent="-4392613" eaLnBrk="1" hangingPunct="1">
              <a:buFont typeface="Wingdings" panose="05000000000000000000" pitchFamily="2" charset="2"/>
              <a:buNone/>
              <a:defRPr/>
            </a:pP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0CCC5DB-6198-7042-8DD3-F158D73BF8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Clr>
                <a:srgbClr val="004A82"/>
              </a:buClr>
              <a:buFont typeface="Arial" panose="020B0604020202020204" pitchFamily="34" charset="0"/>
              <a:buChar char="•"/>
            </a:pPr>
            <a:endParaRPr lang="el-GR" sz="1800" dirty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Μέτρηση προσλαμβανόμενων/αποβαλλόμενων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Θερμοκρασία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Φαρμακευτική αγωγή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Αναπνευστικές ασκήσεις</a:t>
            </a:r>
          </a:p>
          <a:p>
            <a:pPr>
              <a:spcBef>
                <a:spcPts val="1200"/>
              </a:spcBef>
              <a:buClr>
                <a:srgbClr val="004A82"/>
              </a:buClr>
              <a:buFont typeface="Wingdings" panose="05000000000000000000" pitchFamily="2" charset="2"/>
              <a:buChar char="Ø"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Νεφροειδές, κουδούνι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078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C87EA0-CDB1-6A44-BFD4-BC63AEB8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Θρέψη  Ασθενούς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448752-F633-B5F3-5919-B1C2CB2FD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l-GR" alt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1313" indent="-339725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IV </a:t>
            </a:r>
            <a:r>
              <a:rPr lang="el-GR" alt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διαλύματα γλυκόζης και λήψη ηλεκτρολυτών</a:t>
            </a:r>
          </a:p>
          <a:p>
            <a:pPr indent="-341313">
              <a:buClrTx/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l-GR" alt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Προοδευτική θρέψη ανάλογα με το είδος της επέμβασης και τη γενική κατάσταση του αρρώστου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149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5C00D8-D671-1D97-98FF-2912FE1E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Παροχετεύσεις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BC94E7-06A9-AB09-C1A5-CA67EFA75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0327"/>
            <a:ext cx="8679102" cy="4231035"/>
          </a:xfrm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rgbClr val="004A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Μπορεί να υπάρχουν</a:t>
            </a:r>
          </a:p>
          <a:p>
            <a:pPr lvl="1">
              <a:lnSpc>
                <a:spcPct val="150000"/>
              </a:lnSpc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Παροχετεύσεις τραύματος</a:t>
            </a:r>
          </a:p>
          <a:p>
            <a:pPr lvl="1">
              <a:lnSpc>
                <a:spcPct val="150000"/>
              </a:lnSpc>
              <a:buClr>
                <a:srgbClr val="004A82"/>
              </a:buClr>
              <a:buFontTx/>
              <a:buChar char="-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Σωστή θέση, αναδιπλώσεις, χρώμα και ποσότητα υγρών</a:t>
            </a:r>
            <a:endParaRPr lang="el-GR" sz="1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lnSpc>
                <a:spcPct val="150000"/>
              </a:lnSpc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Ουροκαθετήρας</a:t>
            </a:r>
            <a:endParaRPr lang="el-GR" sz="2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lnSpc>
                <a:spcPct val="150000"/>
              </a:lnSpc>
              <a:buClr>
                <a:srgbClr val="004A82"/>
              </a:buClr>
              <a:buFontTx/>
              <a:buChar char="-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Σωστή θέση, ποσότητα ούρων, χρώμα, χροιά (καταγραφή)</a:t>
            </a:r>
            <a:endParaRPr lang="el-GR" sz="1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lnSpc>
                <a:spcPct val="150000"/>
              </a:lnSpc>
              <a:buClr>
                <a:srgbClr val="004A82"/>
              </a:buClr>
              <a:buFont typeface="Courier New" panose="02070309020205020404" pitchFamily="49" charset="0"/>
              <a:buChar char="o"/>
            </a:pPr>
            <a:r>
              <a:rPr 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Ρινογαστρικός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σωλήνας</a:t>
            </a:r>
          </a:p>
          <a:p>
            <a:pPr marL="457200" lvl="1" indent="0">
              <a:lnSpc>
                <a:spcPct val="150000"/>
              </a:lnSpc>
              <a:buClr>
                <a:srgbClr val="004A82"/>
              </a:buClr>
              <a:buNone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     Χροιά γαστρικών υγρών, θέση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σάκκου</a:t>
            </a:r>
            <a:endParaRPr lang="el-GR" b="1" dirty="0">
              <a:solidFill>
                <a:srgbClr val="004A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Clr>
                <a:srgbClr val="004A82"/>
              </a:buClr>
              <a:buNone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271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78F7DE-3A2B-3C8C-F886-66590C76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Έγερση ασθενούς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87454-3D8D-E228-83B0-64736EE2D9C4}"/>
              </a:ext>
            </a:extLst>
          </p:cNvPr>
          <p:cNvSpPr txBox="1"/>
          <p:nvPr/>
        </p:nvSpPr>
        <p:spPr>
          <a:xfrm>
            <a:off x="597435" y="2017852"/>
            <a:ext cx="847110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1313" indent="-339725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latin typeface="Cambria" panose="02040503050406030204" pitchFamily="18" charset="0"/>
                <a:ea typeface="Cambria" panose="02040503050406030204" pitchFamily="18" charset="0"/>
              </a:rPr>
              <a:t>Προσπάθεια για έγερση του αρρώστου από το πρώτου 24ωρο ή 48ωρο για την πρόληψη επιπλοκών από:</a:t>
            </a:r>
          </a:p>
          <a:p>
            <a:pPr marL="341313" indent="-339725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altLang="el-GR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4488" indent="-342900">
              <a:buClrTx/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αναπνευστικό σύστημα</a:t>
            </a:r>
          </a:p>
          <a:p>
            <a:pPr marL="344488" indent="-342900">
              <a:buClrTx/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πεπτικό σύστημα</a:t>
            </a:r>
          </a:p>
          <a:p>
            <a:pPr marL="344488" indent="-342900">
              <a:buClrTx/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κυκλοφορικό σύστημα</a:t>
            </a:r>
          </a:p>
          <a:p>
            <a:pPr marL="344488" indent="-342900">
              <a:buClrTx/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μείωση μετεγχειρητικού πόνου</a:t>
            </a:r>
          </a:p>
          <a:p>
            <a:pPr marL="344488" indent="-342900">
              <a:buClrTx/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ταχύτερη ανάρρωση και συντόμευση του χρόνου επιστροφής στην πλήρη δίαιτα</a:t>
            </a:r>
          </a:p>
          <a:p>
            <a:pPr marL="341313" indent="-339725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altLang="el-GR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1313" indent="-339725" algn="ctr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2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 η έγκαιρη έγερση δεν είναι εφικτή, τότε γίνονται ασκήσεις στο κρεβάτι</a:t>
            </a:r>
          </a:p>
        </p:txBody>
      </p:sp>
    </p:spTree>
    <p:extLst>
      <p:ext uri="{BB962C8B-B14F-4D97-AF65-F5344CB8AC3E}">
        <p14:creationId xmlns:p14="http://schemas.microsoft.com/office/powerpoint/2010/main" val="369081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52BC25-B7D4-0F56-2B53-E0489007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Μετεγχειρητικές Δυσχέρειες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CEB3BC-8BCB-8DDB-D718-9F527C300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8849"/>
            <a:ext cx="8596668" cy="4311233"/>
          </a:xfrm>
        </p:spPr>
        <p:txBody>
          <a:bodyPr>
            <a:normAutofit/>
          </a:bodyPr>
          <a:lstStyle/>
          <a:p>
            <a:pPr marL="344488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Πόνος</a:t>
            </a:r>
          </a:p>
          <a:p>
            <a:pPr marL="344488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Δίψα</a:t>
            </a:r>
          </a:p>
          <a:p>
            <a:pPr marL="344488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Δυσφορία, διάταση εντέρου</a:t>
            </a:r>
          </a:p>
          <a:p>
            <a:pPr marL="344488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Ναυτία-έμετος</a:t>
            </a:r>
          </a:p>
          <a:p>
            <a:pPr marL="344488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Δυσκοιλιότητα</a:t>
            </a:r>
          </a:p>
          <a:p>
            <a:pPr marL="344488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l-GR" alt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Επίσχεση ούρων</a:t>
            </a:r>
          </a:p>
          <a:p>
            <a:pPr>
              <a:spcBef>
                <a:spcPts val="2400"/>
              </a:spcBef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3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45507B-C102-F2EF-3E3F-BC747D8BF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Μετεγχειρητικές Δυσχέρειες</a:t>
            </a:r>
            <a:b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Νοσηλευτική Αντιμετώπιση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7FEE8041-A59C-877F-D324-2B1425D4D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15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Εξασφάλιση ήρεμου και άνετου περιβάλλοντος</a:t>
            </a:r>
          </a:p>
          <a:p>
            <a:pPr marL="341313" indent="-341313">
              <a:lnSpc>
                <a:spcPct val="15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αναλγητικών</a:t>
            </a:r>
          </a:p>
          <a:p>
            <a:pPr marL="341313" indent="-341313">
              <a:lnSpc>
                <a:spcPct val="15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Αναπαυτική θέση</a:t>
            </a:r>
          </a:p>
          <a:p>
            <a:pPr marL="341313" indent="-341313">
              <a:lnSpc>
                <a:spcPct val="15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Χαλάρωση περίδεσης τραύματος, αν είναι σφικτή</a:t>
            </a:r>
          </a:p>
          <a:p>
            <a:pPr marL="341313" indent="-341313">
              <a:lnSpc>
                <a:spcPct val="15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Ενθάρρυνση για βαθιές αναπνοές</a:t>
            </a:r>
          </a:p>
          <a:p>
            <a:pPr marL="341313" indent="-341313">
              <a:lnSpc>
                <a:spcPct val="15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Χορήγηση αντιεμετικών</a:t>
            </a:r>
          </a:p>
          <a:p>
            <a:pPr marL="341313" indent="-341313">
              <a:lnSpc>
                <a:spcPct val="15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alt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Κεφάλι αρρώστου στο πλάι, αν κάνει εμετό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6727353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356</TotalTime>
  <Words>718</Words>
  <Application>Microsoft Office PowerPoint</Application>
  <PresentationFormat>Ευρεία οθόνη</PresentationFormat>
  <Paragraphs>160</Paragraphs>
  <Slides>20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</vt:lpstr>
      <vt:lpstr>Century Gothic</vt:lpstr>
      <vt:lpstr>Courier New</vt:lpstr>
      <vt:lpstr>Trebuchet MS</vt:lpstr>
      <vt:lpstr>Wingdings</vt:lpstr>
      <vt:lpstr>Wingdings 3</vt:lpstr>
      <vt:lpstr>Όψη</vt:lpstr>
      <vt:lpstr>   ΧΕΙΡΟΥΡΓΙΚΗ ΝΟΣΗΛΕΥΤΙΚΗ  </vt:lpstr>
      <vt:lpstr>Μετεγχειρητική Φροντίδα</vt:lpstr>
      <vt:lpstr>Ανάνηψη</vt:lpstr>
      <vt:lpstr>Χειρουργικός θάλαμος</vt:lpstr>
      <vt:lpstr>Θρέψη  Ασθενούς</vt:lpstr>
      <vt:lpstr>Παροχετεύσεις</vt:lpstr>
      <vt:lpstr>Έγερση ασθενούς</vt:lpstr>
      <vt:lpstr>Μετεγχειρητικές Δυσχέρειες</vt:lpstr>
      <vt:lpstr>Μετεγχειρητικές Δυσχέρειες Νοσηλευτική Αντιμετώπιση</vt:lpstr>
      <vt:lpstr>Μετεγχειρητικές Δυσχέρειες Νοσηλευτική Αντιμετώπιση</vt:lpstr>
      <vt:lpstr>Μετεγχειρητικές Επιπλοκές </vt:lpstr>
      <vt:lpstr>Διάσπαση / Εκσπλάγχνωση</vt:lpstr>
      <vt:lpstr>Γενικές μετεγχειρητικές επιπλοκές</vt:lpstr>
      <vt:lpstr>Γενικές μετεγχειρητικές επιπλοκές</vt:lpstr>
      <vt:lpstr>Γενικές μετεγχειρητικές επιπλοκές</vt:lpstr>
      <vt:lpstr>Γενικές μετεγχειρητικές επιπλοκές</vt:lpstr>
      <vt:lpstr>Γενικές μετεγχειρητικές επιπλοκές</vt:lpstr>
      <vt:lpstr>Γενικές μετεγχειρητικές επιπλοκές</vt:lpstr>
      <vt:lpstr>Γενικές μετεγχειρητικές επιπλοκές</vt:lpstr>
      <vt:lpstr>Γενικές μετεγχειρητικές επιπλοκές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DINA ASPROMOURGOU</dc:creator>
  <cp:lastModifiedBy>DINA ASPROMOURGOU</cp:lastModifiedBy>
  <cp:revision>4</cp:revision>
  <dcterms:created xsi:type="dcterms:W3CDTF">2025-02-20T04:47:09Z</dcterms:created>
  <dcterms:modified xsi:type="dcterms:W3CDTF">2025-03-24T12:41:42Z</dcterms:modified>
</cp:coreProperties>
</file>