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notesSlides/notesSlide7.xml" ContentType="application/vnd.openxmlformats-officedocument.presentationml.notesSlide+xml"/>
  <Override PartName="/ppt/charts/chart13.xml" ContentType="application/vnd.openxmlformats-officedocument.drawingml.chart+xml"/>
  <Override PartName="/ppt/notesSlides/notesSlide8.xml" ContentType="application/vnd.openxmlformats-officedocument.presentationml.notesSlide+xml"/>
  <Override PartName="/ppt/charts/chart14.xml" ContentType="application/vnd.openxmlformats-officedocument.drawingml.chart+xml"/>
  <Override PartName="/ppt/notesSlides/notesSlide9.xml" ContentType="application/vnd.openxmlformats-officedocument.presentationml.notesSlid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74" r:id="rId3"/>
    <p:sldId id="275" r:id="rId4"/>
    <p:sldId id="259" r:id="rId5"/>
    <p:sldId id="277" r:id="rId6"/>
    <p:sldId id="276" r:id="rId7"/>
    <p:sldId id="257" r:id="rId8"/>
    <p:sldId id="258" r:id="rId9"/>
    <p:sldId id="278" r:id="rId10"/>
    <p:sldId id="286" r:id="rId11"/>
    <p:sldId id="287" r:id="rId12"/>
    <p:sldId id="279" r:id="rId13"/>
    <p:sldId id="280" r:id="rId14"/>
    <p:sldId id="281" r:id="rId15"/>
    <p:sldId id="284" r:id="rId16"/>
    <p:sldId id="285" r:id="rId17"/>
    <p:sldId id="282" r:id="rId18"/>
    <p:sldId id="307" r:id="rId19"/>
    <p:sldId id="283" r:id="rId20"/>
    <p:sldId id="288" r:id="rId21"/>
    <p:sldId id="289" r:id="rId22"/>
    <p:sldId id="290" r:id="rId23"/>
    <p:sldId id="291" r:id="rId24"/>
    <p:sldId id="292" r:id="rId25"/>
    <p:sldId id="293" r:id="rId26"/>
    <p:sldId id="294" r:id="rId27"/>
    <p:sldId id="306" r:id="rId28"/>
    <p:sldId id="295" r:id="rId29"/>
    <p:sldId id="296" r:id="rId30"/>
    <p:sldId id="297" r:id="rId31"/>
    <p:sldId id="299" r:id="rId32"/>
    <p:sldId id="298" r:id="rId33"/>
    <p:sldId id="300" r:id="rId34"/>
    <p:sldId id="302" r:id="rId35"/>
    <p:sldId id="301" r:id="rId36"/>
    <p:sldId id="303" r:id="rId37"/>
    <p:sldId id="305" r:id="rId38"/>
    <p:sldId id="304" r:id="rId39"/>
    <p:sldId id="273" r:id="rId40"/>
    <p:sldId id="308" r:id="rId4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_________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>
              <a:solidFill>
                <a:prstClr val="white"/>
              </a:solidFill>
            </a:ln>
          </c:spPr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6297680"/>
        <c:axId val="340427280"/>
      </c:scatterChart>
      <c:valAx>
        <c:axId val="31629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0427280"/>
        <c:crosses val="autoZero"/>
        <c:crossBetween val="midCat"/>
      </c:valAx>
      <c:valAx>
        <c:axId val="340427280"/>
        <c:scaling>
          <c:orientation val="minMax"/>
          <c:max val="4.5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16297680"/>
        <c:crosses val="autoZero"/>
        <c:crossBetween val="midCat"/>
        <c:majorUnit val="0.5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Sheet1!$A$2:$A$3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-10</c:v>
                </c:pt>
                <c:pt idx="1">
                  <c:v>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193952"/>
        <c:axId val="339194512"/>
      </c:scatterChart>
      <c:valAx>
        <c:axId val="339193952"/>
        <c:scaling>
          <c:orientation val="minMax"/>
          <c:max val="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39194512"/>
        <c:crosses val="autoZero"/>
        <c:crossBetween val="midCat"/>
        <c:majorUnit val="1"/>
      </c:valAx>
      <c:valAx>
        <c:axId val="33919451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391939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Sheet1!$A$2:$A$3</c:f>
              <c:numCache>
                <c:formatCode>General</c:formatCode>
                <c:ptCount val="2"/>
                <c:pt idx="0">
                  <c:v>-4</c:v>
                </c:pt>
                <c:pt idx="1">
                  <c:v>0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1882032"/>
        <c:axId val="341882592"/>
      </c:scatterChart>
      <c:valAx>
        <c:axId val="341882032"/>
        <c:scaling>
          <c:orientation val="minMax"/>
          <c:max val="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1882592"/>
        <c:crosses val="autoZero"/>
        <c:crossBetween val="midCat"/>
        <c:majorUnit val="1"/>
      </c:valAx>
      <c:valAx>
        <c:axId val="34188259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188203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0758208"/>
        <c:axId val="340758768"/>
      </c:scatterChart>
      <c:valAx>
        <c:axId val="34075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0758768"/>
        <c:crosses val="autoZero"/>
        <c:crossBetween val="midCat"/>
      </c:valAx>
      <c:valAx>
        <c:axId val="34075876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075820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0761008"/>
        <c:axId val="328520640"/>
      </c:scatterChart>
      <c:valAx>
        <c:axId val="34076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8520640"/>
        <c:crosses val="autoZero"/>
        <c:crossBetween val="midCat"/>
      </c:valAx>
      <c:valAx>
        <c:axId val="328520640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076100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614768"/>
        <c:axId val="323613088"/>
      </c:scatterChart>
      <c:valAx>
        <c:axId val="323614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3613088"/>
        <c:crosses val="autoZero"/>
        <c:crossBetween val="midCat"/>
      </c:valAx>
      <c:valAx>
        <c:axId val="32361308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2361476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29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8451504"/>
        <c:axId val="318452064"/>
      </c:scatterChart>
      <c:valAx>
        <c:axId val="318451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18452064"/>
        <c:crosses val="autoZero"/>
        <c:crossBetween val="midCat"/>
      </c:valAx>
      <c:valAx>
        <c:axId val="31845206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18451504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60</c:v>
                </c:pt>
                <c:pt idx="4">
                  <c:v>96</c:v>
                </c:pt>
                <c:pt idx="5">
                  <c:v>140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7004064"/>
        <c:axId val="347004624"/>
      </c:scatterChart>
      <c:valAx>
        <c:axId val="347004064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7004624"/>
        <c:crosses val="autoZero"/>
        <c:crossBetween val="midCat"/>
        <c:majorUnit val="2"/>
      </c:valAx>
      <c:valAx>
        <c:axId val="34700462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70040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60</c:v>
                </c:pt>
                <c:pt idx="4">
                  <c:v>96</c:v>
                </c:pt>
                <c:pt idx="5">
                  <c:v>140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7006864"/>
        <c:axId val="347007424"/>
      </c:scatterChart>
      <c:valAx>
        <c:axId val="347006864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7007424"/>
        <c:crosses val="autoZero"/>
        <c:crossBetween val="midCat"/>
        <c:majorUnit val="2"/>
      </c:valAx>
      <c:valAx>
        <c:axId val="34700742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70068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60</c:v>
                </c:pt>
                <c:pt idx="4">
                  <c:v>96</c:v>
                </c:pt>
                <c:pt idx="5">
                  <c:v>140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7009664"/>
        <c:axId val="347010224"/>
      </c:scatterChart>
      <c:valAx>
        <c:axId val="347009664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7010224"/>
        <c:crosses val="autoZero"/>
        <c:crossBetween val="midCat"/>
        <c:majorUnit val="2"/>
      </c:valAx>
      <c:valAx>
        <c:axId val="347010224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70096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10</c:v>
                </c:pt>
              </c:numCache>
            </c:numRef>
          </c:xVal>
          <c:y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12</c:v>
                </c:pt>
                <c:pt idx="2">
                  <c:v>32</c:v>
                </c:pt>
                <c:pt idx="3">
                  <c:v>60</c:v>
                </c:pt>
                <c:pt idx="4">
                  <c:v>96</c:v>
                </c:pt>
                <c:pt idx="5">
                  <c:v>140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521760"/>
        <c:axId val="323615328"/>
      </c:scatterChart>
      <c:valAx>
        <c:axId val="328521760"/>
        <c:scaling>
          <c:orientation val="minMax"/>
          <c:max val="12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23615328"/>
        <c:crosses val="autoZero"/>
        <c:crossBetween val="midCat"/>
        <c:majorUnit val="2"/>
      </c:valAx>
      <c:valAx>
        <c:axId val="323615328"/>
        <c:scaling>
          <c:orientation val="minMax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8521760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4</c:v>
                </c:pt>
                <c:pt idx="1">
                  <c:v>4</c:v>
                </c:pt>
                <c:pt idx="2">
                  <c:v>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662624"/>
        <c:axId val="319912064"/>
      </c:scatterChart>
      <c:valAx>
        <c:axId val="33966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19912064"/>
        <c:crosses val="autoZero"/>
        <c:crossBetween val="midCat"/>
      </c:valAx>
      <c:valAx>
        <c:axId val="31991206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3966262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9843938426825"/>
          <c:y val="0.15119736793464195"/>
          <c:w val="0.58123146768816114"/>
          <c:h val="0.590766330265043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44450">
              <a:solidFill>
                <a:srgbClr val="FF0000"/>
              </a:solidFill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1"/>
            <c:trendlineLbl>
              <c:layout>
                <c:manualLayout>
                  <c:x val="-6.4190962616159494E-3"/>
                  <c:y val="-7.47255184651214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x = 10 m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10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661792"/>
        <c:axId val="328662912"/>
      </c:scatterChart>
      <c:valAx>
        <c:axId val="328661792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28662912"/>
        <c:crosses val="autoZero"/>
        <c:crossBetween val="midCat"/>
        <c:majorUnit val="5"/>
      </c:valAx>
      <c:valAx>
        <c:axId val="328662912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28661792"/>
        <c:crosses val="autoZero"/>
        <c:crossBetween val="midCat"/>
        <c:majorUnit val="10"/>
        <c:min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9843938427325"/>
          <c:y val="0.15119736793464195"/>
          <c:w val="0.5812314676881607"/>
          <c:h val="0.5907663302650431"/>
        </c:manualLayout>
      </c:layout>
      <c:scatterChart>
        <c:scatterStyle val="lineMarker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41275">
                <a:solidFill>
                  <a:srgbClr val="FFC00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6.4190962616159494E-3"/>
                  <c:y val="-7.47255184651214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v = 2 m/s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665712"/>
        <c:axId val="328666272"/>
      </c:scatterChart>
      <c:valAx>
        <c:axId val="328665712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28666272"/>
        <c:crosses val="autoZero"/>
        <c:crossBetween val="midCat"/>
        <c:majorUnit val="5"/>
      </c:valAx>
      <c:valAx>
        <c:axId val="328666272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28665712"/>
        <c:crosses val="autoZero"/>
        <c:crossBetween val="midCat"/>
        <c:majorUnit val="1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7141235724044"/>
          <c:y val="0.14180769657313971"/>
          <c:w val="0.5812314676881607"/>
          <c:h val="0.5907663302650431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38100">
                <a:solidFill>
                  <a:srgbClr val="FF000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0.12326594310846417"/>
                  <c:y val="3.659605929540497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x = 2t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522880"/>
        <c:axId val="317842880"/>
      </c:scatterChart>
      <c:valAx>
        <c:axId val="328522880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17842880"/>
        <c:crosses val="autoZero"/>
        <c:crossBetween val="midCat"/>
        <c:majorUnit val="5"/>
      </c:valAx>
      <c:valAx>
        <c:axId val="317842880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28522880"/>
        <c:crosses val="autoZero"/>
        <c:crossBetween val="midCat"/>
        <c:majorUnit val="10"/>
        <c:min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9843938427341"/>
          <c:y val="0.15119736793464195"/>
          <c:w val="0.5812314676881607"/>
          <c:h val="0.59076633026504288"/>
        </c:manualLayout>
      </c:layout>
      <c:scatterChart>
        <c:scatterStyle val="lineMarker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44450">
                <a:solidFill>
                  <a:srgbClr val="92D05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6.4190962616159494E-3"/>
                  <c:y val="-7.47255184651214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l-GR" baseline="0"/>
                      <a:t>α</a:t>
                    </a:r>
                    <a:r>
                      <a:rPr lang="en-US" baseline="0"/>
                      <a:t> = 2 m/s</a:t>
                    </a:r>
                    <a:r>
                      <a:rPr lang="el-GR" baseline="30000"/>
                      <a:t>2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2</c:v>
                </c:pt>
                <c:pt idx="2">
                  <c:v>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845680"/>
        <c:axId val="317846240"/>
      </c:scatterChart>
      <c:valAx>
        <c:axId val="317845680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17846240"/>
        <c:crosses val="autoZero"/>
        <c:crossBetween val="midCat"/>
        <c:majorUnit val="5"/>
      </c:valAx>
      <c:valAx>
        <c:axId val="317846240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17845680"/>
        <c:crosses val="autoZero"/>
        <c:crossBetween val="midCat"/>
        <c:majorUnit val="1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spPr>
              <a:ln w="38100">
                <a:solidFill>
                  <a:srgbClr val="FF0000"/>
                </a:solidFill>
              </a:ln>
            </c:spPr>
            <c:trendlineType val="poly"/>
            <c:order val="2"/>
            <c:dispRSqr val="0"/>
            <c:dispEq val="0"/>
          </c:trendline>
          <c:xVal>
            <c:numRef>
              <c:f>Sheet1!$A$2:$A$12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</c:numCache>
            </c:numRef>
          </c:xVal>
          <c:yVal>
            <c:numRef>
              <c:f>Sheet1!$B$2:$B$12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9</c:v>
                </c:pt>
                <c:pt idx="4">
                  <c:v>16</c:v>
                </c:pt>
                <c:pt idx="5">
                  <c:v>25</c:v>
                </c:pt>
                <c:pt idx="6">
                  <c:v>36</c:v>
                </c:pt>
                <c:pt idx="7">
                  <c:v>49</c:v>
                </c:pt>
                <c:pt idx="8">
                  <c:v>64</c:v>
                </c:pt>
                <c:pt idx="9">
                  <c:v>81</c:v>
                </c:pt>
                <c:pt idx="10">
                  <c:v>100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7848480"/>
        <c:axId val="317849040"/>
      </c:scatterChart>
      <c:valAx>
        <c:axId val="317848480"/>
        <c:scaling>
          <c:orientation val="minMax"/>
          <c:max val="10"/>
        </c:scaling>
        <c:delete val="0"/>
        <c:axPos val="b"/>
        <c:numFmt formatCode="General" sourceLinked="1"/>
        <c:majorTickMark val="cross"/>
        <c:minorTickMark val="out"/>
        <c:tickLblPos val="nextTo"/>
        <c:crossAx val="317849040"/>
        <c:crosses val="autoZero"/>
        <c:crossBetween val="midCat"/>
        <c:majorUnit val="5"/>
        <c:minorUnit val="1"/>
      </c:valAx>
      <c:valAx>
        <c:axId val="317849040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bg1"/>
              </a:solidFill>
            </a:ln>
          </c:spPr>
        </c:majorGridlines>
        <c:numFmt formatCode="General" sourceLinked="1"/>
        <c:majorTickMark val="cross"/>
        <c:minorTickMark val="out"/>
        <c:tickLblPos val="nextTo"/>
        <c:crossAx val="317848480"/>
        <c:crosses val="autoZero"/>
        <c:crossBetween val="midCat"/>
        <c:majorUnit val="50"/>
        <c:minorUnit val="10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08300904280641"/>
          <c:y val="0.14180769657313971"/>
          <c:w val="0.74913133688575362"/>
          <c:h val="0.70952427909934268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38100">
                <a:solidFill>
                  <a:srgbClr val="FFC00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0.12326594310846425"/>
                  <c:y val="3.6596059295404978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v = 2t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6</c:v>
                </c:pt>
                <c:pt idx="4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524288"/>
        <c:axId val="339524848"/>
      </c:scatterChart>
      <c:valAx>
        <c:axId val="339524288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39524848"/>
        <c:crosses val="autoZero"/>
        <c:crossBetween val="midCat"/>
        <c:majorUnit val="5"/>
      </c:valAx>
      <c:valAx>
        <c:axId val="339524848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39524288"/>
        <c:crosses val="autoZero"/>
        <c:crossBetween val="midCat"/>
        <c:majorUnit val="10"/>
        <c:min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401645740228431"/>
          <c:y val="0.15119736793464195"/>
          <c:w val="0.5812314676881607"/>
          <c:h val="0.59076633026504177"/>
        </c:manualLayout>
      </c:layout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104775">
              <a:solidFill>
                <a:srgbClr val="F79646"/>
              </a:solidFill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spPr>
              <a:ln w="28575"/>
            </c:spPr>
            <c:trendlineType val="linear"/>
            <c:dispRSqr val="0"/>
            <c:dispEq val="0"/>
          </c:trendline>
          <c:trendline>
            <c:spPr>
              <a:ln w="38100"/>
            </c:spPr>
            <c:trendlineType val="linear"/>
            <c:dispRSqr val="0"/>
            <c:dispEq val="0"/>
          </c:trendline>
          <c:trendline>
            <c:trendlineType val="linear"/>
            <c:dispRSqr val="0"/>
            <c:dispEq val="1"/>
            <c:trendlineLbl>
              <c:layout>
                <c:manualLayout>
                  <c:x val="1.5535220259629721E-3"/>
                  <c:y val="-7.337177923182142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v = 0 m/s</a:t>
                    </a:r>
                    <a:endParaRPr lang="en-US"/>
                  </a:p>
                </c:rich>
              </c:tx>
              <c:numFmt formatCode="General" sourceLinked="0"/>
            </c:trendlineLbl>
          </c:trendline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63500">
                <a:solidFill>
                  <a:srgbClr val="FFC00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527088"/>
        <c:axId val="339527648"/>
      </c:scatterChart>
      <c:valAx>
        <c:axId val="339527088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39527648"/>
        <c:crosses val="autoZero"/>
        <c:crossBetween val="midCat"/>
        <c:majorUnit val="5"/>
      </c:valAx>
      <c:valAx>
        <c:axId val="339527648"/>
        <c:scaling>
          <c:orientation val="minMax"/>
          <c:max val="20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39527088"/>
        <c:crosses val="autoZero"/>
        <c:crossBetween val="midCat"/>
        <c:majorUnit val="10"/>
        <c:minorUnit val="2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9843938427408"/>
          <c:y val="0.15119736793464195"/>
          <c:w val="0.5812314676881607"/>
          <c:h val="0.59076633026504177"/>
        </c:manualLayout>
      </c:layout>
      <c:scatterChart>
        <c:scatterStyle val="lineMarker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yVal>
          <c:smooth val="0"/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44450">
                <a:solidFill>
                  <a:srgbClr val="92D05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6.4190962616159494E-3"/>
                  <c:y val="-7.47255184651214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l-GR" baseline="0" dirty="0"/>
                      <a:t>α</a:t>
                    </a:r>
                    <a:r>
                      <a:rPr lang="en-US" baseline="0" dirty="0"/>
                      <a:t> = </a:t>
                    </a:r>
                    <a:r>
                      <a:rPr lang="en-US" baseline="0" dirty="0" smtClean="0"/>
                      <a:t>0 </a:t>
                    </a:r>
                    <a:r>
                      <a:rPr lang="en-US" baseline="0" dirty="0"/>
                      <a:t>m/s</a:t>
                    </a:r>
                    <a:r>
                      <a:rPr lang="el-GR" baseline="30000" dirty="0"/>
                      <a:t>2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trendline>
            <c:spPr>
              <a:ln w="69850">
                <a:solidFill>
                  <a:srgbClr val="92D05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530448"/>
        <c:axId val="339531008"/>
      </c:scatterChart>
      <c:valAx>
        <c:axId val="339530448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339531008"/>
        <c:crosses val="autoZero"/>
        <c:crossBetween val="midCat"/>
        <c:majorUnit val="5"/>
      </c:valAx>
      <c:valAx>
        <c:axId val="339531008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339530448"/>
        <c:crosses val="autoZero"/>
        <c:crossBetween val="midCat"/>
        <c:majorUnit val="1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99843938427425"/>
          <c:y val="0.15119736793464195"/>
          <c:w val="0.5812314676881607"/>
          <c:h val="0.59076633026504155"/>
        </c:manualLayout>
      </c:layout>
      <c:scatterChart>
        <c:scatterStyle val="lineMarker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yVal>
          <c:smooth val="0"/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trendline>
            <c:spPr>
              <a:ln w="44450">
                <a:solidFill>
                  <a:srgbClr val="92D050"/>
                </a:solidFill>
              </a:ln>
            </c:spPr>
            <c:trendlineType val="linear"/>
            <c:dispRSqr val="0"/>
            <c:dispEq val="1"/>
            <c:trendlineLbl>
              <c:layout>
                <c:manualLayout>
                  <c:x val="-6.4190962616159494E-3"/>
                  <c:y val="-7.472551846512143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l-GR" baseline="0" dirty="0"/>
                      <a:t>α</a:t>
                    </a:r>
                    <a:r>
                      <a:rPr lang="en-US" baseline="0" dirty="0"/>
                      <a:t> = </a:t>
                    </a:r>
                    <a:r>
                      <a:rPr lang="en-US" baseline="0" dirty="0" smtClean="0"/>
                      <a:t>0 </a:t>
                    </a:r>
                    <a:r>
                      <a:rPr lang="en-US" baseline="0" dirty="0"/>
                      <a:t>m/s</a:t>
                    </a:r>
                    <a:r>
                      <a:rPr lang="el-GR" baseline="30000" dirty="0"/>
                      <a:t>2</a:t>
                    </a:r>
                    <a:endParaRPr lang="en-US" dirty="0"/>
                  </a:p>
                </c:rich>
              </c:tx>
              <c:numFmt formatCode="General" sourceLinked="0"/>
            </c:trendlineLbl>
          </c:trendline>
          <c:trendline>
            <c:spPr>
              <a:ln w="69850">
                <a:solidFill>
                  <a:srgbClr val="92D050"/>
                </a:solidFill>
              </a:ln>
            </c:spPr>
            <c:trendlineType val="linear"/>
            <c:dispRSqr val="0"/>
            <c:dispEq val="0"/>
          </c:trendline>
          <c:xVal>
            <c:numRef>
              <c:f>Sheet1!$A$2:$A$11</c:f>
              <c:numCache>
                <c:formatCode>General</c:formatCode>
                <c:ptCount val="10"/>
                <c:pt idx="0">
                  <c:v>0</c:v>
                </c:pt>
                <c:pt idx="1">
                  <c:v>5</c:v>
                </c:pt>
                <c:pt idx="2">
                  <c:v>10</c:v>
                </c:pt>
              </c:numCache>
            </c:numRef>
          </c:xVal>
          <c:yVal>
            <c:numRef>
              <c:f>Sheet1!$B$2:$B$11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50542064"/>
        <c:axId val="250542624"/>
      </c:scatterChart>
      <c:valAx>
        <c:axId val="250542064"/>
        <c:scaling>
          <c:orientation val="minMax"/>
          <c:max val="10"/>
        </c:scaling>
        <c:delete val="0"/>
        <c:axPos val="b"/>
        <c:numFmt formatCode="General" sourceLinked="0"/>
        <c:majorTickMark val="cross"/>
        <c:minorTickMark val="out"/>
        <c:tickLblPos val="nextTo"/>
        <c:crossAx val="250542624"/>
        <c:crosses val="autoZero"/>
        <c:crossBetween val="midCat"/>
        <c:majorUnit val="5"/>
      </c:valAx>
      <c:valAx>
        <c:axId val="250542624"/>
        <c:scaling>
          <c:orientation val="minMax"/>
          <c:max val="4"/>
        </c:scaling>
        <c:delete val="0"/>
        <c:axPos val="l"/>
        <c:numFmt formatCode="General" sourceLinked="1"/>
        <c:majorTickMark val="none"/>
        <c:minorTickMark val="cross"/>
        <c:tickLblPos val="nextTo"/>
        <c:spPr>
          <a:noFill/>
        </c:spPr>
        <c:crossAx val="250542064"/>
        <c:crosses val="autoZero"/>
        <c:crossBetween val="midCat"/>
        <c:majorUnit val="1"/>
        <c:minorUnit val="0.5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>
              <a:solidFill>
                <a:prstClr val="white"/>
              </a:solidFill>
            </a:ln>
          </c:spPr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9914304"/>
        <c:axId val="319914864"/>
      </c:scatterChart>
      <c:valAx>
        <c:axId val="31991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19914864"/>
        <c:crosses val="autoZero"/>
        <c:crossBetween val="midCat"/>
      </c:valAx>
      <c:valAx>
        <c:axId val="319914864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1991430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482928"/>
        <c:axId val="323483488"/>
      </c:scatterChart>
      <c:valAx>
        <c:axId val="323482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3483488"/>
        <c:crosses val="autoZero"/>
        <c:crossBetween val="midCat"/>
      </c:valAx>
      <c:valAx>
        <c:axId val="32348348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2348292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624816"/>
        <c:axId val="323625376"/>
      </c:scatterChart>
      <c:valAx>
        <c:axId val="32362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3625376"/>
        <c:crosses val="autoZero"/>
        <c:crossBetween val="midCat"/>
      </c:valAx>
      <c:valAx>
        <c:axId val="323625376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236248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Sheet1!$A$2:$A$4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6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3627616"/>
        <c:axId val="323628176"/>
      </c:scatterChart>
      <c:valAx>
        <c:axId val="323627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23628176"/>
        <c:crosses val="autoZero"/>
        <c:crossBetween val="midCat"/>
      </c:valAx>
      <c:valAx>
        <c:axId val="323628176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2362761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0</c:v>
                </c:pt>
                <c:pt idx="1">
                  <c:v>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13563552"/>
        <c:axId val="340843328"/>
      </c:scatterChart>
      <c:valAx>
        <c:axId val="313563552"/>
        <c:scaling>
          <c:orientation val="minMax"/>
          <c:max val="3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0843328"/>
        <c:crosses val="autoZero"/>
        <c:crossBetween val="midCat"/>
        <c:majorUnit val="1"/>
      </c:valAx>
      <c:valAx>
        <c:axId val="34084332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135635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Sheet1!$A$2:$A$3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41817968"/>
        <c:axId val="341818528"/>
      </c:scatterChart>
      <c:valAx>
        <c:axId val="341817968"/>
        <c:scaling>
          <c:orientation val="minMax"/>
          <c:max val="5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44450">
            <a:solidFill>
              <a:srgbClr val="F79646">
                <a:lumMod val="50000"/>
              </a:srgbClr>
            </a:solidFill>
          </a:ln>
        </c:spPr>
        <c:crossAx val="341818528"/>
        <c:crosses val="autoZero"/>
        <c:crossBetween val="midCat"/>
        <c:majorUnit val="1"/>
      </c:valAx>
      <c:valAx>
        <c:axId val="341818528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4181796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l-G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marker>
            <c:symbol val="none"/>
          </c:marker>
          <c:xVal>
            <c:numRef>
              <c:f>Sheet1!$A$2:$A$3</c:f>
              <c:numCache>
                <c:formatCode>General</c:formatCode>
                <c:ptCount val="2"/>
                <c:pt idx="0">
                  <c:v>0</c:v>
                </c:pt>
                <c:pt idx="1">
                  <c:v>4</c:v>
                </c:pt>
              </c:numCache>
            </c:numRef>
          </c:xVal>
          <c:yVal>
            <c:numRef>
              <c:f>Sheet1!$B$2:$B$3</c:f>
              <c:numCache>
                <c:formatCode>General</c:formatCode>
                <c:ptCount val="2"/>
                <c:pt idx="0">
                  <c:v>-5</c:v>
                </c:pt>
                <c:pt idx="1">
                  <c:v>-20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9191152"/>
        <c:axId val="339191712"/>
      </c:scatterChart>
      <c:valAx>
        <c:axId val="339191152"/>
        <c:scaling>
          <c:orientation val="minMax"/>
          <c:max val="5"/>
        </c:scaling>
        <c:delete val="0"/>
        <c:axPos val="b"/>
        <c:numFmt formatCode="General" sourceLinked="1"/>
        <c:majorTickMark val="out"/>
        <c:minorTickMark val="none"/>
        <c:tickLblPos val="high"/>
        <c:spPr>
          <a:ln w="44450">
            <a:solidFill>
              <a:srgbClr val="F79646">
                <a:lumMod val="50000"/>
              </a:srgbClr>
            </a:solidFill>
          </a:ln>
        </c:spPr>
        <c:crossAx val="339191712"/>
        <c:crosses val="autoZero"/>
        <c:crossBetween val="midCat"/>
        <c:majorUnit val="1"/>
      </c:valAx>
      <c:valAx>
        <c:axId val="339191712"/>
        <c:scaling>
          <c:orientation val="minMax"/>
        </c:scaling>
        <c:delete val="0"/>
        <c:axPos val="l"/>
        <c:majorGridlines>
          <c:spPr>
            <a:ln>
              <a:solidFill>
                <a:schemeClr val="bg1"/>
              </a:solidFill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spPr>
          <a:ln w="44450">
            <a:solidFill>
              <a:schemeClr val="accent6">
                <a:lumMod val="50000"/>
              </a:schemeClr>
            </a:solidFill>
          </a:ln>
        </c:spPr>
        <c:crossAx val="3391911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l-GR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A1CE2-DB67-45F6-8E28-73BE3E820C16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93A63-7AF0-412C-AFDB-D6AE470426E4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5382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Η</a:t>
            </a:r>
            <a:r>
              <a:rPr lang="el-GR" baseline="0" smtClean="0"/>
              <a:t> αρνητική επιτάχυνση είναι επιβράδυνση; Τί  είναι η θετική επιβράδινση;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22106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Βρίσκουμε τις εξισώσεις που περιέχουν τους αγνώστους μας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7986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Μας λείπει μια σχέση.</a:t>
            </a:r>
            <a:r>
              <a:rPr lang="el-GR" baseline="0" smtClean="0"/>
              <a:t> Συνήθως αυτή μπορεί να κρύβεται στη διατύπωση και έτσι να τη βρούμε στο σχημα (στις αποστάσεις ή σε κάποια δομή του σχήματος που μας δίνει παραπάνω πληροφορίες)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7202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Πόσο μεταβλήθηκε η ταχύτητα μεταξύ</a:t>
            </a:r>
            <a:r>
              <a:rPr lang="el-GR" baseline="0" smtClean="0"/>
              <a:t> 2 και 4 </a:t>
            </a:r>
            <a:r>
              <a:rPr lang="en-US" baseline="0" smtClean="0"/>
              <a:t>s </a:t>
            </a:r>
            <a:r>
              <a:rPr lang="el-GR" baseline="0" smtClean="0"/>
              <a:t>και πόσο σε όλη την κίνηση;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3023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Αρκούν</a:t>
            </a:r>
            <a:r>
              <a:rPr lang="el-GR" baseline="0" smtClean="0"/>
              <a:t> 2 σημεία. Αλλά καλύτερα δύο σημεία που απέχουν όσο το δυνατόν περισσότερο μεταξύ τους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16845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85952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858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mtClean="0"/>
              <a:t>Ποιό</a:t>
            </a:r>
            <a:r>
              <a:rPr lang="el-GR" baseline="0" smtClean="0"/>
              <a:t> να βάλουμε όμως; Αν η φέτα εμβαδού είναι πολύ λεπτή τότε η τιμή της ταχύτητας είναι ουσιαστικά μία και δεν προλαβαίνει να αλλάξει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4071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6340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412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293A63-7AF0-412C-AFDB-D6AE470426E4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6703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B5478-49A2-466B-9640-4FB0359AB17D}" type="datetimeFigureOut">
              <a:rPr lang="el-GR" smtClean="0"/>
              <a:pPr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26877-6537-4A89-BEAE-5AE58C860B2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chart" Target="../charts/chart1.xml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chart" Target="../charts/chart2.xml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28.png"/><Relationship Id="rId4" Type="http://schemas.openxmlformats.org/officeDocument/2006/relationships/chart" Target="../charts/chart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chart" Target="../charts/chart5.xml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11" Type="http://schemas.openxmlformats.org/officeDocument/2006/relationships/image" Target="../media/image38.png"/><Relationship Id="rId5" Type="http://schemas.openxmlformats.org/officeDocument/2006/relationships/image" Target="../media/image33.png"/><Relationship Id="rId10" Type="http://schemas.openxmlformats.org/officeDocument/2006/relationships/image" Target="../media/image37.png"/><Relationship Id="rId4" Type="http://schemas.openxmlformats.org/officeDocument/2006/relationships/image" Target="../media/image28.png"/><Relationship Id="rId9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chart" Target="../charts/chart12.xml"/><Relationship Id="rId7" Type="http://schemas.openxmlformats.org/officeDocument/2006/relationships/image" Target="../media/image4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23.png"/><Relationship Id="rId9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chart" Target="../charts/chart13.xml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chart" Target="../charts/chart14.xml"/><Relationship Id="rId7" Type="http://schemas.openxmlformats.org/officeDocument/2006/relationships/image" Target="../media/image5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chart" Target="../charts/chart15.xml"/><Relationship Id="rId7" Type="http://schemas.openxmlformats.org/officeDocument/2006/relationships/image" Target="../media/image4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Relationship Id="rId9" Type="http://schemas.openxmlformats.org/officeDocument/2006/relationships/image" Target="../media/image5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7" Type="http://schemas.openxmlformats.org/officeDocument/2006/relationships/image" Target="../media/image60.pn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4" Type="http://schemas.openxmlformats.org/officeDocument/2006/relationships/image" Target="../media/image5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49.png"/><Relationship Id="rId4" Type="http://schemas.openxmlformats.org/officeDocument/2006/relationships/image" Target="../media/image6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image" Target="../media/image69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49.png"/><Relationship Id="rId4" Type="http://schemas.openxmlformats.org/officeDocument/2006/relationships/image" Target="../media/image67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49.png"/><Relationship Id="rId4" Type="http://schemas.openxmlformats.org/officeDocument/2006/relationships/image" Target="../media/image67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6.png"/><Relationship Id="rId7" Type="http://schemas.openxmlformats.org/officeDocument/2006/relationships/image" Target="../media/image71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8.png"/><Relationship Id="rId5" Type="http://schemas.openxmlformats.org/officeDocument/2006/relationships/image" Target="../media/image49.png"/><Relationship Id="rId4" Type="http://schemas.openxmlformats.org/officeDocument/2006/relationships/image" Target="../media/image67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66.png"/><Relationship Id="rId7" Type="http://schemas.openxmlformats.org/officeDocument/2006/relationships/image" Target="../media/image74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3.png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8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9.png"/><Relationship Id="rId4" Type="http://schemas.openxmlformats.org/officeDocument/2006/relationships/image" Target="../media/image78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9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13" Type="http://schemas.openxmlformats.org/officeDocument/2006/relationships/image" Target="../media/image84.wmf"/><Relationship Id="rId3" Type="http://schemas.openxmlformats.org/officeDocument/2006/relationships/image" Target="../media/image76.png"/><Relationship Id="rId7" Type="http://schemas.openxmlformats.org/officeDocument/2006/relationships/image" Target="../media/image85.png"/><Relationship Id="rId12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9.png"/><Relationship Id="rId11" Type="http://schemas.openxmlformats.org/officeDocument/2006/relationships/image" Target="../media/image89.png"/><Relationship Id="rId5" Type="http://schemas.openxmlformats.org/officeDocument/2006/relationships/image" Target="../media/image78.png"/><Relationship Id="rId10" Type="http://schemas.openxmlformats.org/officeDocument/2006/relationships/image" Target="../media/image88.png"/><Relationship Id="rId4" Type="http://schemas.openxmlformats.org/officeDocument/2006/relationships/image" Target="../media/image77.png"/><Relationship Id="rId9" Type="http://schemas.openxmlformats.org/officeDocument/2006/relationships/image" Target="../media/image87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13" Type="http://schemas.openxmlformats.org/officeDocument/2006/relationships/chart" Target="../charts/chart23.xml"/><Relationship Id="rId18" Type="http://schemas.openxmlformats.org/officeDocument/2006/relationships/chart" Target="../charts/chart28.xml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12" Type="http://schemas.openxmlformats.org/officeDocument/2006/relationships/chart" Target="../charts/chart22.xml"/><Relationship Id="rId17" Type="http://schemas.openxmlformats.org/officeDocument/2006/relationships/chart" Target="../charts/chart27.xml"/><Relationship Id="rId2" Type="http://schemas.openxmlformats.org/officeDocument/2006/relationships/image" Target="../media/image90.png"/><Relationship Id="rId16" Type="http://schemas.openxmlformats.org/officeDocument/2006/relationships/chart" Target="../charts/chart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4.png"/><Relationship Id="rId11" Type="http://schemas.openxmlformats.org/officeDocument/2006/relationships/chart" Target="../charts/chart21.xml"/><Relationship Id="rId5" Type="http://schemas.openxmlformats.org/officeDocument/2006/relationships/image" Target="../media/image93.png"/><Relationship Id="rId15" Type="http://schemas.openxmlformats.org/officeDocument/2006/relationships/chart" Target="../charts/chart25.xml"/><Relationship Id="rId10" Type="http://schemas.openxmlformats.org/officeDocument/2006/relationships/chart" Target="../charts/chart20.xml"/><Relationship Id="rId4" Type="http://schemas.openxmlformats.org/officeDocument/2006/relationships/image" Target="../media/image92.png"/><Relationship Id="rId9" Type="http://schemas.openxmlformats.org/officeDocument/2006/relationships/image" Target="../media/image97.png"/><Relationship Id="rId14" Type="http://schemas.openxmlformats.org/officeDocument/2006/relationships/chart" Target="../charts/char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9.png"/><Relationship Id="rId2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13.wmf"/><Relationship Id="rId4" Type="http://schemas.openxmlformats.org/officeDocument/2006/relationships/image" Target="../media/image15.png"/><Relationship Id="rId9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7166"/>
            <a:ext cx="9144000" cy="400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l-GR" sz="2400" b="1" u="sng">
                <a:solidFill>
                  <a:schemeClr val="accent6">
                    <a:lumMod val="75000"/>
                  </a:schemeClr>
                </a:solidFill>
              </a:rPr>
              <a:t>Στόχοι μαθήματος</a:t>
            </a:r>
          </a:p>
          <a:p>
            <a:pPr lvl="0" algn="ctr">
              <a:spcBef>
                <a:spcPct val="20000"/>
              </a:spcBef>
              <a:defRPr/>
            </a:pPr>
            <a:endParaRPr lang="el-GR" sz="2400" u="sng">
              <a:solidFill>
                <a:srgbClr val="00B050"/>
              </a:solidFill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l-GR" sz="2400"/>
              <a:t>Ποιά </a:t>
            </a:r>
            <a:r>
              <a:rPr lang="el-GR" sz="2400" smtClean="0"/>
              <a:t>η </a:t>
            </a:r>
            <a:r>
              <a:rPr lang="el-GR" sz="2400" b="1" smtClean="0"/>
              <a:t>σημασία της επιτάχυνσης</a:t>
            </a:r>
            <a:r>
              <a:rPr lang="el-GR" sz="2400" smtClean="0"/>
              <a:t>;</a:t>
            </a:r>
            <a:endParaRPr lang="el-GR" sz="2400"/>
          </a:p>
          <a:p>
            <a:pPr lvl="0" algn="ctr">
              <a:spcBef>
                <a:spcPct val="20000"/>
              </a:spcBef>
              <a:defRPr/>
            </a:pPr>
            <a:endParaRPr lang="el-GR" sz="2400"/>
          </a:p>
          <a:p>
            <a:pPr lvl="0" algn="ctr">
              <a:spcBef>
                <a:spcPct val="20000"/>
              </a:spcBef>
              <a:defRPr/>
            </a:pPr>
            <a:r>
              <a:rPr lang="el-GR" sz="2400" smtClean="0"/>
              <a:t>Τί είναι η </a:t>
            </a:r>
            <a:r>
              <a:rPr lang="el-GR" sz="2400" b="1" smtClean="0"/>
              <a:t>ευθύγραμμη ομαλά μεταβαλλόμενη κίνηση</a:t>
            </a:r>
            <a:r>
              <a:rPr lang="el-GR" sz="2400" smtClean="0"/>
              <a:t>;</a:t>
            </a:r>
            <a:endParaRPr lang="el-GR" sz="2400"/>
          </a:p>
          <a:p>
            <a:pPr lvl="0" algn="ctr">
              <a:spcBef>
                <a:spcPct val="20000"/>
              </a:spcBef>
              <a:defRPr/>
            </a:pPr>
            <a:endParaRPr lang="el-GR" sz="2400"/>
          </a:p>
          <a:p>
            <a:pPr lvl="0" algn="ctr">
              <a:spcBef>
                <a:spcPct val="20000"/>
              </a:spcBef>
              <a:defRPr/>
            </a:pPr>
            <a:r>
              <a:rPr lang="el-GR" sz="2400" smtClean="0"/>
              <a:t>Ποιές είναι οι </a:t>
            </a:r>
            <a:r>
              <a:rPr lang="el-GR" sz="2400" b="1" smtClean="0"/>
              <a:t>εξισώσεις</a:t>
            </a:r>
            <a:r>
              <a:rPr lang="el-GR" sz="2400" smtClean="0"/>
              <a:t> αυτής της κίνησης;</a:t>
            </a:r>
            <a:endParaRPr lang="en-US" sz="2400" smtClean="0"/>
          </a:p>
          <a:p>
            <a:pPr lvl="0" algn="ctr">
              <a:spcBef>
                <a:spcPct val="20000"/>
              </a:spcBef>
              <a:defRPr/>
            </a:pPr>
            <a:endParaRPr lang="en-US" sz="2400"/>
          </a:p>
          <a:p>
            <a:pPr algn="ctr">
              <a:spcBef>
                <a:spcPct val="20000"/>
              </a:spcBef>
              <a:defRPr/>
            </a:pPr>
            <a:r>
              <a:rPr lang="el-GR" sz="2400" smtClean="0"/>
              <a:t>Ποιές είναι οι </a:t>
            </a:r>
            <a:r>
              <a:rPr lang="el-GR" sz="2400" b="1" smtClean="0"/>
              <a:t>γραφικές παραστάσεις</a:t>
            </a:r>
            <a:r>
              <a:rPr lang="el-GR" sz="2400" smtClean="0"/>
              <a:t> αυτής της κίνησης;</a:t>
            </a:r>
            <a:endParaRPr 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01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Α. Η εξίσωση της επιτάχυνσης</a:t>
            </a:r>
            <a:endParaRPr lang="el-GR" sz="2400">
              <a:solidFill>
                <a:srgbClr val="FF0000"/>
              </a:solidFill>
            </a:endParaRPr>
          </a:p>
        </p:txBody>
      </p:sp>
      <p:pic>
        <p:nvPicPr>
          <p:cNvPr id="6144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500174"/>
            <a:ext cx="2432215" cy="571504"/>
          </a:xfrm>
          <a:prstGeom prst="rect">
            <a:avLst/>
          </a:prstGeom>
          <a:noFill/>
        </p:spPr>
      </p:pic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285860"/>
            <a:ext cx="1307865" cy="1000132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28596" y="4643446"/>
            <a:ext cx="4143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Άρα πώς είναι το διάγραμμα της επιτάχυνσης;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016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Α. Η εξίσωση της επιτάχυνσης</a:t>
            </a:r>
            <a:endParaRPr lang="el-GR" sz="2400">
              <a:solidFill>
                <a:srgbClr val="FF0000"/>
              </a:solidFill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285860"/>
            <a:ext cx="1307865" cy="1000132"/>
          </a:xfrm>
          <a:prstGeom prst="rect">
            <a:avLst/>
          </a:prstGeom>
          <a:noFill/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0" y="2857496"/>
          <a:ext cx="2643206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1603"/>
                <a:gridCol w="132160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t (s)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α</a:t>
                      </a:r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 (m/s</a:t>
                      </a:r>
                      <a:r>
                        <a:rPr lang="el-GR" sz="2400" baseline="30000" smtClean="0">
                          <a:solidFill>
                            <a:srgbClr val="0070C0"/>
                          </a:solidFill>
                        </a:rPr>
                        <a:t>2</a:t>
                      </a:r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 rot="5400000" flipH="1" flipV="1">
            <a:off x="3286116" y="4286256"/>
            <a:ext cx="300039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0430" y="2928934"/>
            <a:ext cx="428628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786314" y="285749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Oval 14"/>
          <p:cNvSpPr/>
          <p:nvPr/>
        </p:nvSpPr>
        <p:spPr>
          <a:xfrm>
            <a:off x="3428992" y="285749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785918" y="3429000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1785918" y="3929066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3286116" y="2071678"/>
            <a:ext cx="1203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</a:rPr>
              <a:t>α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</a:t>
            </a:r>
            <a:r>
              <a:rPr lang="el-GR" sz="2400" baseline="3000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6257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7" y="1428736"/>
            <a:ext cx="2108215" cy="571504"/>
          </a:xfrm>
          <a:prstGeom prst="rect">
            <a:avLst/>
          </a:prstGeom>
          <a:noFill/>
        </p:spPr>
      </p:pic>
      <p:sp>
        <p:nvSpPr>
          <p:cNvPr id="23" name="Rectangle 22"/>
          <p:cNvSpPr/>
          <p:nvPr/>
        </p:nvSpPr>
        <p:spPr>
          <a:xfrm>
            <a:off x="1714480" y="4357694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4" name="Rectangle 23"/>
          <p:cNvSpPr/>
          <p:nvPr/>
        </p:nvSpPr>
        <p:spPr>
          <a:xfrm>
            <a:off x="1785918" y="4786322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4644232" y="4285462"/>
            <a:ext cx="300039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5930116" y="4285462"/>
            <a:ext cx="300039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143636" y="285749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Oval 29"/>
          <p:cNvSpPr/>
          <p:nvPr/>
        </p:nvSpPr>
        <p:spPr>
          <a:xfrm>
            <a:off x="7429520" y="285749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1" name="Rectangle 30"/>
          <p:cNvSpPr/>
          <p:nvPr/>
        </p:nvSpPr>
        <p:spPr>
          <a:xfrm>
            <a:off x="0" y="5643578"/>
            <a:ext cx="32861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εκφράζει το σκιασμένο εμβαδό εδώ;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857752" y="3000372"/>
            <a:ext cx="1214446" cy="271464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AutoShape 13"/>
          <p:cNvSpPr>
            <a:spLocks/>
          </p:cNvSpPr>
          <p:nvPr/>
        </p:nvSpPr>
        <p:spPr bwMode="auto">
          <a:xfrm rot="5400000">
            <a:off x="5357818" y="5357826"/>
            <a:ext cx="214314" cy="1357322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4" name="AutoShape 13"/>
          <p:cNvSpPr>
            <a:spLocks/>
          </p:cNvSpPr>
          <p:nvPr/>
        </p:nvSpPr>
        <p:spPr bwMode="auto">
          <a:xfrm>
            <a:off x="6215074" y="3000372"/>
            <a:ext cx="214314" cy="2714644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6215082"/>
            <a:ext cx="333375" cy="409575"/>
          </a:xfrm>
          <a:prstGeom prst="rect">
            <a:avLst/>
          </a:prstGeom>
          <a:noFill/>
        </p:spPr>
      </p:pic>
      <p:pic>
        <p:nvPicPr>
          <p:cNvPr id="96262" name="Picture 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143380"/>
            <a:ext cx="190500" cy="409575"/>
          </a:xfrm>
          <a:prstGeom prst="rect">
            <a:avLst/>
          </a:prstGeom>
          <a:noFill/>
        </p:spPr>
      </p:pic>
      <p:pic>
        <p:nvPicPr>
          <p:cNvPr id="96264" name="Picture 8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43702" y="3286124"/>
            <a:ext cx="2139817" cy="571504"/>
          </a:xfrm>
          <a:prstGeom prst="rect">
            <a:avLst/>
          </a:prstGeom>
          <a:noFill/>
        </p:spPr>
      </p:pic>
      <p:pic>
        <p:nvPicPr>
          <p:cNvPr id="96266" name="Picture 10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714752"/>
            <a:ext cx="817384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9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96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96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96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Graphic spid="10" grpId="0">
        <p:bldAsOne/>
      </p:bldGraphic>
      <p:bldP spid="14" grpId="0" animBg="1"/>
      <p:bldP spid="16" grpId="0" animBg="1"/>
      <p:bldP spid="17" grpId="0" animBg="1"/>
      <p:bldP spid="18" grpId="0"/>
      <p:bldP spid="19" grpId="0"/>
      <p:bldP spid="23" grpId="0" animBg="1"/>
      <p:bldP spid="24" grpId="0" animBg="1"/>
      <p:bldP spid="29" grpId="0" animBg="1"/>
      <p:bldP spid="30" grpId="0" animBg="1"/>
      <p:bldP spid="31" grpId="0"/>
      <p:bldP spid="32" grpId="0" animBg="1"/>
      <p:bldP spid="33" grpId="0" animBg="1"/>
      <p:bldP spid="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785794"/>
            <a:ext cx="37177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Β. Η εξίσωση της ταχύτητας</a:t>
            </a:r>
            <a:endParaRPr lang="el-GR" sz="240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04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57290" y="1285860"/>
            <a:ext cx="1307865" cy="1000132"/>
          </a:xfrm>
          <a:prstGeom prst="rect">
            <a:avLst/>
          </a:prstGeom>
          <a:noFill/>
        </p:spPr>
      </p:pic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2428868"/>
            <a:ext cx="2139817" cy="571504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3500430" y="2285992"/>
            <a:ext cx="52863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>
                <a:solidFill>
                  <a:srgbClr val="7030A0"/>
                </a:solidFill>
              </a:rPr>
              <a:t>ισχύει μόνο στην ΕΟΜΚ όπου η επιτάχυνση είναι σταθερή</a:t>
            </a:r>
            <a:endParaRPr lang="el-GR" sz="2400">
              <a:solidFill>
                <a:srgbClr val="7030A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407194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>
                <a:solidFill>
                  <a:srgbClr val="002060"/>
                </a:solidFill>
              </a:rPr>
              <a:t>Αν τη χρονική στιγμή μηδέν, η (αρχική) ταχύτητα του κινητού είναι υ</a:t>
            </a:r>
            <a:r>
              <a:rPr lang="el-GR" sz="2400" baseline="-25000" smtClean="0">
                <a:solidFill>
                  <a:srgbClr val="002060"/>
                </a:solidFill>
              </a:rPr>
              <a:t>0</a:t>
            </a:r>
            <a:r>
              <a:rPr lang="el-GR" sz="2400" smtClean="0">
                <a:solidFill>
                  <a:srgbClr val="002060"/>
                </a:solidFill>
              </a:rPr>
              <a:t> και τη χρονική στιγμή t είναι υ, τότε</a:t>
            </a:r>
            <a:endParaRPr lang="el-GR" sz="2400">
              <a:solidFill>
                <a:srgbClr val="002060"/>
              </a:solidFill>
            </a:endParaRPr>
          </a:p>
        </p:txBody>
      </p:sp>
      <p:pic>
        <p:nvPicPr>
          <p:cNvPr id="60431" name="Picture 1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143512"/>
            <a:ext cx="2963846" cy="571504"/>
          </a:xfrm>
          <a:prstGeom prst="rect">
            <a:avLst/>
          </a:prstGeom>
          <a:noFill/>
        </p:spPr>
      </p:pic>
      <p:pic>
        <p:nvPicPr>
          <p:cNvPr id="60437" name="Picture 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5143512"/>
            <a:ext cx="2525250" cy="571504"/>
          </a:xfrm>
          <a:prstGeom prst="rect">
            <a:avLst/>
          </a:prstGeom>
          <a:noFill/>
        </p:spPr>
      </p:pic>
      <p:sp>
        <p:nvSpPr>
          <p:cNvPr id="29" name="Right Arrow 28"/>
          <p:cNvSpPr/>
          <p:nvPr/>
        </p:nvSpPr>
        <p:spPr>
          <a:xfrm>
            <a:off x="4000496" y="5286388"/>
            <a:ext cx="642942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99329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3357562"/>
            <a:ext cx="3697985" cy="5000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0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282" y="785794"/>
            <a:ext cx="89297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Β. Η εξίσωση της ταχύτητας</a:t>
            </a:r>
          </a:p>
          <a:p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AutoNum type="arabicParenR"/>
            </a:pPr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 </a:t>
            </a:r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αν η επιτάχυνση είναι θετική</a:t>
            </a:r>
          </a:p>
          <a:p>
            <a:pPr marL="457200" indent="-457200">
              <a:buAutoNum type="arabicParenR"/>
            </a:pPr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/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            ή                                                    με αρχική ταχύτητα</a:t>
            </a: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  </a:t>
            </a:r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en-US" sz="2400" b="1" baseline="-2500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US" sz="2400" b="1" smtClean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  <a:p>
            <a:pPr marL="457200" indent="-457200">
              <a:buAutoNum type="arabicParenR"/>
            </a:pPr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AutoNum type="arabicParenR"/>
            </a:pPr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AutoNum type="arabicParenR"/>
            </a:pPr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         αν η επιτάχυνση είναι αρνητική</a:t>
            </a:r>
          </a:p>
          <a:p>
            <a:pPr marL="457200" indent="-457200">
              <a:buAutoNum type="arabicParenR" startAt="2"/>
            </a:pPr>
            <a:endParaRPr lang="el-GR" sz="2400" b="1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/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            ή</a:t>
            </a: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                                                  </a:t>
            </a:r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2400" smtClean="0">
                <a:solidFill>
                  <a:schemeClr val="accent6">
                    <a:lumMod val="50000"/>
                  </a:schemeClr>
                </a:solidFill>
              </a:rPr>
              <a:t>με αρχική ταχύτητα</a:t>
            </a:r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2400" b="1" smtClean="0">
                <a:solidFill>
                  <a:schemeClr val="accent6">
                    <a:lumMod val="50000"/>
                  </a:schemeClr>
                </a:solidFill>
              </a:rPr>
              <a:t>  v</a:t>
            </a:r>
            <a:r>
              <a:rPr lang="en-US" sz="2400" b="1" baseline="-2500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en-US" sz="2400" b="1" smtClean="0">
                <a:solidFill>
                  <a:schemeClr val="accent6">
                    <a:lumMod val="50000"/>
                  </a:schemeClr>
                </a:solidFill>
              </a:rPr>
              <a:t>= </a:t>
            </a:r>
            <a:r>
              <a:rPr lang="el-GR" sz="2400" b="1" smtClean="0">
                <a:solidFill>
                  <a:schemeClr val="accent6">
                    <a:lumMod val="50000"/>
                  </a:schemeClr>
                </a:solidFill>
              </a:rPr>
              <a:t>0</a:t>
            </a:r>
          </a:p>
        </p:txBody>
      </p:sp>
      <p:pic>
        <p:nvPicPr>
          <p:cNvPr id="8601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1285860"/>
            <a:ext cx="2124075" cy="409575"/>
          </a:xfrm>
          <a:prstGeom prst="rect">
            <a:avLst/>
          </a:prstGeom>
          <a:noFill/>
        </p:spPr>
      </p:pic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214554"/>
            <a:ext cx="2525250" cy="571504"/>
          </a:xfrm>
          <a:prstGeom prst="rect">
            <a:avLst/>
          </a:prstGeom>
          <a:noFill/>
        </p:spPr>
      </p:pic>
      <p:pic>
        <p:nvPicPr>
          <p:cNvPr id="8602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4357694"/>
            <a:ext cx="2525250" cy="571504"/>
          </a:xfrm>
          <a:prstGeom prst="rect">
            <a:avLst/>
          </a:prstGeom>
          <a:noFill/>
        </p:spPr>
      </p:pic>
      <p:pic>
        <p:nvPicPr>
          <p:cNvPr id="8602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928934"/>
            <a:ext cx="1555023" cy="571504"/>
          </a:xfrm>
          <a:prstGeom prst="rect">
            <a:avLst/>
          </a:prstGeom>
          <a:noFill/>
        </p:spPr>
      </p:pic>
      <p:pic>
        <p:nvPicPr>
          <p:cNvPr id="8602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23106" y="5143512"/>
            <a:ext cx="1874001" cy="571504"/>
          </a:xfrm>
          <a:prstGeom prst="rect">
            <a:avLst/>
          </a:prstGeom>
          <a:noFill/>
        </p:spPr>
      </p:pic>
      <p:sp>
        <p:nvSpPr>
          <p:cNvPr id="33" name="Rectangle 32"/>
          <p:cNvSpPr/>
          <p:nvPr/>
        </p:nvSpPr>
        <p:spPr>
          <a:xfrm>
            <a:off x="785786" y="6143644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Πώς μοιάζουν τα διαγράμματα αυτών των εξισώσεων;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hart 17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85720" y="1928802"/>
          <a:ext cx="221457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7289"/>
                <a:gridCol w="1107289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t (s)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v (m/s)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142984"/>
            <a:ext cx="1809750" cy="4095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/>
              <a:t>Ένα αυτοκίνητο ξεκινά έχοντας αρχική ταχύτητα 2 </a:t>
            </a:r>
            <a:r>
              <a:rPr lang="en-US" sz="2400" smtClean="0"/>
              <a:t>m/s, </a:t>
            </a:r>
          </a:p>
          <a:p>
            <a:pPr algn="ctr"/>
            <a:r>
              <a:rPr lang="el-GR" sz="2400" smtClean="0"/>
              <a:t>και εκτελεί ΕΟΜΚ με σταθερή επιτάχυνση 4 </a:t>
            </a:r>
            <a:r>
              <a:rPr lang="en-US" sz="2400" smtClean="0"/>
              <a:t>m/s</a:t>
            </a:r>
            <a:r>
              <a:rPr lang="en-US" sz="2400" baseline="30000" smtClean="0"/>
              <a:t>2</a:t>
            </a:r>
            <a:r>
              <a:rPr lang="en-US" sz="2400" smtClean="0"/>
              <a:t>  </a:t>
            </a:r>
            <a:endParaRPr lang="el-GR" sz="2400"/>
          </a:p>
        </p:txBody>
      </p:sp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643050"/>
            <a:ext cx="3105150" cy="428625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 rot="5400000" flipH="1" flipV="1">
            <a:off x="4179091" y="5179231"/>
            <a:ext cx="121444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0430" y="4714884"/>
            <a:ext cx="150019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786314" y="464344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Oval 16"/>
          <p:cNvSpPr/>
          <p:nvPr/>
        </p:nvSpPr>
        <p:spPr>
          <a:xfrm>
            <a:off x="3428992" y="550070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785918" y="2428868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1785918" y="2928934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3286116" y="207167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Graphic spid="11" grpId="0">
        <p:bldAsOne/>
      </p:bldGraphic>
      <p:bldP spid="14" grpId="0" animBg="1"/>
      <p:bldP spid="19" grpId="0" animBg="1"/>
      <p:bldP spid="20" grpId="0" animBg="1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ight Triangle 25"/>
          <p:cNvSpPr/>
          <p:nvPr/>
        </p:nvSpPr>
        <p:spPr>
          <a:xfrm flipH="1">
            <a:off x="4857752" y="3929066"/>
            <a:ext cx="1214446" cy="785818"/>
          </a:xfrm>
          <a:prstGeom prst="rt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aphicFrame>
        <p:nvGraphicFramePr>
          <p:cNvPr id="11" name="Chart 10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142984"/>
            <a:ext cx="1809750" cy="4095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/>
              <a:t>Ένα αυτοκίνητο ξεκινά έχοντας αρχική ταχύτητα 2 </a:t>
            </a:r>
            <a:r>
              <a:rPr lang="en-US" sz="2400" smtClean="0"/>
              <a:t>m/s, </a:t>
            </a:r>
          </a:p>
          <a:p>
            <a:pPr algn="ctr"/>
            <a:r>
              <a:rPr lang="el-GR" sz="2400" smtClean="0"/>
              <a:t>και εκτελεί ΕΟΜΚ με σταθερή επιτάχυνση 4 </a:t>
            </a:r>
            <a:r>
              <a:rPr lang="en-US" sz="2400" smtClean="0"/>
              <a:t>m/s</a:t>
            </a:r>
            <a:r>
              <a:rPr lang="en-US" sz="2400" baseline="30000" smtClean="0"/>
              <a:t>2</a:t>
            </a:r>
            <a:r>
              <a:rPr lang="en-US" sz="2400" smtClean="0"/>
              <a:t>  </a:t>
            </a:r>
            <a:endParaRPr lang="el-GR" sz="2400"/>
          </a:p>
        </p:txBody>
      </p:sp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643050"/>
            <a:ext cx="3105150" cy="428625"/>
          </a:xfrm>
          <a:prstGeom prst="rect">
            <a:avLst/>
          </a:prstGeom>
          <a:noFill/>
        </p:spPr>
      </p:pic>
      <p:cxnSp>
        <p:nvCxnSpPr>
          <p:cNvPr id="12" name="Straight Connector 11"/>
          <p:cNvCxnSpPr/>
          <p:nvPr/>
        </p:nvCxnSpPr>
        <p:spPr>
          <a:xfrm rot="5400000" flipH="1" flipV="1">
            <a:off x="4179091" y="5179231"/>
            <a:ext cx="121444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0430" y="4714884"/>
            <a:ext cx="150019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786314" y="464344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Oval 16"/>
          <p:cNvSpPr/>
          <p:nvPr/>
        </p:nvSpPr>
        <p:spPr>
          <a:xfrm>
            <a:off x="6072198" y="3786190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3286116" y="207167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5036400" y="4714884"/>
            <a:ext cx="214314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500430" y="3816000"/>
            <a:ext cx="271464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"/>
          <p:cNvSpPr>
            <a:spLocks/>
          </p:cNvSpPr>
          <p:nvPr/>
        </p:nvSpPr>
        <p:spPr bwMode="auto">
          <a:xfrm>
            <a:off x="4929190" y="4429132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29" name="Straight Connector 28"/>
          <p:cNvCxnSpPr/>
          <p:nvPr/>
        </p:nvCxnSpPr>
        <p:spPr>
          <a:xfrm>
            <a:off x="4500562" y="4714884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286256"/>
            <a:ext cx="285752" cy="43961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1357298"/>
            <a:ext cx="3714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Ποιά η σημασία της κλήσης σε αυτή τη γραφική παράσταση;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34" name="AutoShape 13"/>
          <p:cNvSpPr>
            <a:spLocks/>
          </p:cNvSpPr>
          <p:nvPr/>
        </p:nvSpPr>
        <p:spPr bwMode="auto">
          <a:xfrm rot="5400000">
            <a:off x="5322099" y="4250537"/>
            <a:ext cx="214314" cy="1285884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35" name="AutoShape 13"/>
          <p:cNvSpPr>
            <a:spLocks/>
          </p:cNvSpPr>
          <p:nvPr/>
        </p:nvSpPr>
        <p:spPr bwMode="auto">
          <a:xfrm>
            <a:off x="6143636" y="3857628"/>
            <a:ext cx="214314" cy="857256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4993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4071942"/>
            <a:ext cx="390525" cy="409575"/>
          </a:xfrm>
          <a:prstGeom prst="rect">
            <a:avLst/>
          </a:prstGeom>
          <a:noFill/>
        </p:spPr>
      </p:pic>
      <p:pic>
        <p:nvPicPr>
          <p:cNvPr id="84995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000636"/>
            <a:ext cx="333375" cy="409575"/>
          </a:xfrm>
          <a:prstGeom prst="rect">
            <a:avLst/>
          </a:prstGeom>
          <a:noFill/>
        </p:spPr>
      </p:pic>
      <p:pic>
        <p:nvPicPr>
          <p:cNvPr id="84997" name="Picture 5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143248"/>
            <a:ext cx="971550" cy="742950"/>
          </a:xfrm>
          <a:prstGeom prst="rect">
            <a:avLst/>
          </a:prstGeom>
          <a:noFill/>
        </p:spPr>
      </p:pic>
      <p:pic>
        <p:nvPicPr>
          <p:cNvPr id="84999" name="Picture 7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143248"/>
            <a:ext cx="1400175" cy="742950"/>
          </a:xfrm>
          <a:prstGeom prst="rect">
            <a:avLst/>
          </a:prstGeom>
          <a:noFill/>
        </p:spPr>
      </p:pic>
      <p:sp>
        <p:nvSpPr>
          <p:cNvPr id="37" name="AutoShape 13"/>
          <p:cNvSpPr>
            <a:spLocks/>
          </p:cNvSpPr>
          <p:nvPr/>
        </p:nvSpPr>
        <p:spPr bwMode="auto">
          <a:xfrm rot="5400000">
            <a:off x="1357290" y="3143248"/>
            <a:ext cx="285752" cy="2000264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85001" name="Picture 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500570"/>
            <a:ext cx="1200150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5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/>
          <p:nvPr/>
        </p:nvGraphicFramePr>
        <p:xfrm>
          <a:off x="2857488" y="23574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4810" y="1142984"/>
            <a:ext cx="1809750" cy="409575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0" y="14285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/>
              <a:t>Ένα αυτοκίνητο ξεκινά έχοντας αρχική ταχύτητα 2 </a:t>
            </a:r>
            <a:r>
              <a:rPr lang="en-US" sz="2400" smtClean="0"/>
              <a:t>m/s, </a:t>
            </a:r>
          </a:p>
          <a:p>
            <a:pPr algn="ctr"/>
            <a:r>
              <a:rPr lang="el-GR" sz="2400" smtClean="0"/>
              <a:t>και εκτελεί ΕΟΜΚ με σταθερή επιτάχυνση 4 </a:t>
            </a:r>
            <a:r>
              <a:rPr lang="en-US" sz="2400" smtClean="0"/>
              <a:t>m/s</a:t>
            </a:r>
            <a:r>
              <a:rPr lang="en-US" sz="2400" baseline="30000" smtClean="0"/>
              <a:t>2</a:t>
            </a:r>
            <a:r>
              <a:rPr lang="en-US" sz="2400" smtClean="0"/>
              <a:t>  </a:t>
            </a:r>
            <a:endParaRPr lang="el-GR" sz="2400"/>
          </a:p>
        </p:txBody>
      </p:sp>
      <p:pic>
        <p:nvPicPr>
          <p:cNvPr id="8704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643050"/>
            <a:ext cx="3105150" cy="428625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4786314" y="4643446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Oval 16"/>
          <p:cNvSpPr/>
          <p:nvPr/>
        </p:nvSpPr>
        <p:spPr>
          <a:xfrm>
            <a:off x="6500826" y="3500438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3286116" y="207167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Arc 2"/>
          <p:cNvSpPr>
            <a:spLocks/>
          </p:cNvSpPr>
          <p:nvPr/>
        </p:nvSpPr>
        <p:spPr bwMode="auto">
          <a:xfrm>
            <a:off x="4929190" y="4429132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29" name="Straight Connector 28"/>
          <p:cNvCxnSpPr/>
          <p:nvPr/>
        </p:nvCxnSpPr>
        <p:spPr>
          <a:xfrm>
            <a:off x="4500562" y="4714884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4286256"/>
            <a:ext cx="285752" cy="439618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0" y="1357298"/>
            <a:ext cx="3714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Αφού οι γωνίες είναι όλες ίδιες, τί συμπέρασμα βγάζω;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36" name="Arc 2"/>
          <p:cNvSpPr>
            <a:spLocks/>
          </p:cNvSpPr>
          <p:nvPr/>
        </p:nvSpPr>
        <p:spPr bwMode="auto">
          <a:xfrm>
            <a:off x="4214810" y="4929198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38" name="Straight Connector 37"/>
          <p:cNvCxnSpPr/>
          <p:nvPr/>
        </p:nvCxnSpPr>
        <p:spPr>
          <a:xfrm>
            <a:off x="3786182" y="5214950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786322"/>
            <a:ext cx="285752" cy="439618"/>
          </a:xfrm>
          <a:prstGeom prst="rect">
            <a:avLst/>
          </a:prstGeom>
          <a:noFill/>
        </p:spPr>
      </p:pic>
      <p:sp>
        <p:nvSpPr>
          <p:cNvPr id="40" name="Arc 2"/>
          <p:cNvSpPr>
            <a:spLocks/>
          </p:cNvSpPr>
          <p:nvPr/>
        </p:nvSpPr>
        <p:spPr bwMode="auto">
          <a:xfrm>
            <a:off x="3643306" y="5286388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41" name="Straight Connector 40"/>
          <p:cNvCxnSpPr/>
          <p:nvPr/>
        </p:nvCxnSpPr>
        <p:spPr>
          <a:xfrm>
            <a:off x="3214678" y="5572140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5143512"/>
            <a:ext cx="285752" cy="439618"/>
          </a:xfrm>
          <a:prstGeom prst="rect">
            <a:avLst/>
          </a:prstGeom>
          <a:noFill/>
        </p:spPr>
      </p:pic>
      <p:sp>
        <p:nvSpPr>
          <p:cNvPr id="43" name="Arc 2"/>
          <p:cNvSpPr>
            <a:spLocks/>
          </p:cNvSpPr>
          <p:nvPr/>
        </p:nvSpPr>
        <p:spPr bwMode="auto">
          <a:xfrm>
            <a:off x="5715008" y="3929066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44" name="Straight Connector 43"/>
          <p:cNvCxnSpPr/>
          <p:nvPr/>
        </p:nvCxnSpPr>
        <p:spPr>
          <a:xfrm>
            <a:off x="5286380" y="4214818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3636" y="3786190"/>
            <a:ext cx="285752" cy="439618"/>
          </a:xfrm>
          <a:prstGeom prst="rect">
            <a:avLst/>
          </a:prstGeom>
          <a:noFill/>
        </p:spPr>
      </p:pic>
      <p:sp>
        <p:nvSpPr>
          <p:cNvPr id="46" name="Arc 2"/>
          <p:cNvSpPr>
            <a:spLocks/>
          </p:cNvSpPr>
          <p:nvPr/>
        </p:nvSpPr>
        <p:spPr bwMode="auto">
          <a:xfrm>
            <a:off x="6715140" y="3286124"/>
            <a:ext cx="428628" cy="285752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47" name="Straight Connector 46"/>
          <p:cNvCxnSpPr/>
          <p:nvPr/>
        </p:nvCxnSpPr>
        <p:spPr>
          <a:xfrm>
            <a:off x="6286512" y="3571876"/>
            <a:ext cx="2000264" cy="1588"/>
          </a:xfrm>
          <a:prstGeom prst="line">
            <a:avLst/>
          </a:prstGeom>
          <a:ln w="28575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768" y="3143248"/>
            <a:ext cx="285752" cy="439618"/>
          </a:xfrm>
          <a:prstGeom prst="rect">
            <a:avLst/>
          </a:prstGeom>
          <a:noFill/>
        </p:spPr>
      </p:pic>
      <p:sp>
        <p:nvSpPr>
          <p:cNvPr id="49" name="Oval 48"/>
          <p:cNvSpPr/>
          <p:nvPr/>
        </p:nvSpPr>
        <p:spPr>
          <a:xfrm>
            <a:off x="5500694" y="4143380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0" name="Oval 49"/>
          <p:cNvSpPr/>
          <p:nvPr/>
        </p:nvSpPr>
        <p:spPr>
          <a:xfrm>
            <a:off x="4000496" y="514351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Oval 50"/>
          <p:cNvSpPr/>
          <p:nvPr/>
        </p:nvSpPr>
        <p:spPr>
          <a:xfrm>
            <a:off x="3428992" y="550070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/>
          <p:nvPr/>
        </p:nvGraphicFramePr>
        <p:xfrm>
          <a:off x="428596" y="857232"/>
          <a:ext cx="250033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857224" y="214290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κινήσεις περιγράφουν τα παρακάτω διαγράμματα;</a:t>
            </a:r>
            <a:endParaRPr lang="el-GR" sz="2400" b="1">
              <a:solidFill>
                <a:srgbClr val="00B05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500430" y="857232"/>
          <a:ext cx="250033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500034" y="571480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8860" y="2786058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43306" y="571480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572132" y="271462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6357950" y="642918"/>
          <a:ext cx="250033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Chart 9"/>
          <p:cNvGraphicFramePr/>
          <p:nvPr/>
        </p:nvGraphicFramePr>
        <p:xfrm>
          <a:off x="1214414" y="3857628"/>
          <a:ext cx="2500330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" name="Chart 10"/>
          <p:cNvGraphicFramePr/>
          <p:nvPr/>
        </p:nvGraphicFramePr>
        <p:xfrm>
          <a:off x="4500562" y="3786190"/>
          <a:ext cx="3500462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6881589" y="2643182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476830" y="1357298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286512" y="3571876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786710" y="5072074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71604" y="3643314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7554" y="450057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7" grpId="0"/>
      <p:bldP spid="8" grpId="0"/>
      <p:bldGraphic spid="9" grpId="0">
        <p:bldAsOne/>
      </p:bldGraphic>
      <p:bldGraphic spid="10" grpId="0">
        <p:bldAsOne/>
      </p:bldGraphic>
      <p:bldGraphic spid="11" grpId="0">
        <p:bldAsOne/>
      </p:bldGraphic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786058"/>
            <a:ext cx="70723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/>
            <a:r>
              <a:rPr lang="el-GR" sz="2400" b="1" smtClean="0"/>
              <a:t>27. </a:t>
            </a:r>
            <a:r>
              <a:rPr lang="el-GR" sz="2400" smtClean="0"/>
              <a:t>Ένα αυτοκίνητο κάνει ευθύγραμμη κίνηση και η ταχύτητά του μεταβάλλεται. Γιατί η κίνηση δεν είναι ομαλά επιταχυνόμενη; Σε ποια από τις χρονικές στιγμές t</a:t>
            </a:r>
            <a:r>
              <a:rPr lang="el-GR" sz="2400" baseline="-25000" smtClean="0"/>
              <a:t>1</a:t>
            </a:r>
            <a:r>
              <a:rPr lang="el-GR" sz="2400" smtClean="0"/>
              <a:t> και t</a:t>
            </a:r>
            <a:r>
              <a:rPr lang="el-GR" sz="2400" baseline="-25000" smtClean="0"/>
              <a:t>2</a:t>
            </a:r>
            <a:r>
              <a:rPr lang="el-GR" sz="2400" smtClean="0"/>
              <a:t> η επιτάχυνση είναι μεγαλύτερη;</a:t>
            </a:r>
            <a:endParaRPr lang="el-GR" sz="2400"/>
          </a:p>
        </p:txBody>
      </p:sp>
      <p:pic>
        <p:nvPicPr>
          <p:cNvPr id="1218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71463" y="2500306"/>
            <a:ext cx="2172537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642918"/>
            <a:ext cx="67865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125" indent="-365125"/>
            <a:r>
              <a:rPr lang="el-GR" sz="2400" b="1" smtClean="0"/>
              <a:t>14. </a:t>
            </a:r>
            <a:r>
              <a:rPr lang="el-GR" sz="2400" smtClean="0"/>
              <a:t>Στην εικόνα φαίνεται πώς μεταβάλλεται η ταχύτητα δύο κινητών σε συνάρτηση με το χρόνο</a:t>
            </a:r>
          </a:p>
          <a:p>
            <a:pPr marL="717550" indent="-365125"/>
            <a:r>
              <a:rPr lang="el-GR" sz="2400" b="1" smtClean="0"/>
              <a:t>Α. </a:t>
            </a:r>
            <a:r>
              <a:rPr lang="el-GR" sz="2400" smtClean="0"/>
              <a:t>Να συγκρίνετε τις επιταχύνσεις τους</a:t>
            </a:r>
          </a:p>
          <a:p>
            <a:pPr marL="717550" indent="-365125"/>
            <a:r>
              <a:rPr lang="el-GR" sz="2400" b="1" smtClean="0"/>
              <a:t>Β. </a:t>
            </a:r>
            <a:r>
              <a:rPr lang="el-GR" sz="2400" smtClean="0"/>
              <a:t>Ποιο από τα δύο κινητά διανύει μεγαλύτερη απόσταση; </a:t>
            </a:r>
            <a:endParaRPr lang="el-GR" sz="2400"/>
          </a:p>
        </p:txBody>
      </p:sp>
      <p:pic>
        <p:nvPicPr>
          <p:cNvPr id="12185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714356"/>
            <a:ext cx="1928826" cy="1792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4929198"/>
            <a:ext cx="67865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/>
            <a:r>
              <a:rPr lang="el-GR" sz="2400" b="1" smtClean="0"/>
              <a:t>21</a:t>
            </a:r>
            <a:r>
              <a:rPr lang="el-GR" sz="2400" smtClean="0"/>
              <a:t>. Στην εικόνα φαίνεται πως μεταβάλλεται η ταχύτητα ενός κινητού σε συνάρτηση με το χρόνο, σε μια ευθύγραμμη κίνηση. Τι κίνηση που κάνει το σώμα;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pic>
        <p:nvPicPr>
          <p:cNvPr id="12186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49645" y="4500570"/>
            <a:ext cx="2594356" cy="2200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6242949" y="142852"/>
            <a:ext cx="290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Ερωτήσεις</a:t>
            </a:r>
            <a:r>
              <a:rPr lang="el-GR" sz="2400" smtClean="0">
                <a:solidFill>
                  <a:srgbClr val="FF0000"/>
                </a:solidFill>
              </a:rPr>
              <a:t>: 24, 31, 39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rgbClr val="7030A0"/>
                </a:solidFill>
              </a:rPr>
              <a:t>Ερωτήσεις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4429124" y="3429000"/>
            <a:ext cx="3286148" cy="2357454"/>
            <a:chOff x="4429124" y="3429000"/>
            <a:chExt cx="3286148" cy="235745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38" name="Rectangle 37"/>
            <p:cNvSpPr/>
            <p:nvPr/>
          </p:nvSpPr>
          <p:spPr>
            <a:xfrm>
              <a:off x="4429124" y="5429264"/>
              <a:ext cx="3286148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Right Triangle 39"/>
            <p:cNvSpPr/>
            <p:nvPr/>
          </p:nvSpPr>
          <p:spPr>
            <a:xfrm flipH="1">
              <a:off x="4429124" y="3429000"/>
              <a:ext cx="3286148" cy="200026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6357950" y="4143380"/>
            <a:ext cx="214314" cy="16430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37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εξίσωση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3857620" y="2714620"/>
          <a:ext cx="5095868" cy="370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8"/>
          <p:cNvSpPr/>
          <p:nvPr/>
        </p:nvSpPr>
        <p:spPr>
          <a:xfrm>
            <a:off x="4214810" y="242886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357298"/>
            <a:ext cx="37147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εκφράζει το σκιασμένο εμβαδό;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286512" y="4143380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6001554" y="5785660"/>
            <a:ext cx="142876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6284853" y="5789701"/>
            <a:ext cx="149370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572264" y="4000504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7" name="Straight Connector 36"/>
          <p:cNvCxnSpPr/>
          <p:nvPr/>
        </p:nvCxnSpPr>
        <p:spPr>
          <a:xfrm rot="5400000" flipH="1" flipV="1">
            <a:off x="5572132" y="4786322"/>
            <a:ext cx="200026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 flipH="1" flipV="1">
            <a:off x="5394331" y="4822041"/>
            <a:ext cx="1928032" cy="794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29124" y="4071942"/>
            <a:ext cx="271464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429124" y="4214818"/>
            <a:ext cx="200026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AutoShape 13"/>
          <p:cNvSpPr>
            <a:spLocks/>
          </p:cNvSpPr>
          <p:nvPr/>
        </p:nvSpPr>
        <p:spPr bwMode="auto">
          <a:xfrm rot="5400000">
            <a:off x="6393669" y="5893611"/>
            <a:ext cx="142876" cy="214314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9" name="AutoShape 13"/>
          <p:cNvSpPr>
            <a:spLocks/>
          </p:cNvSpPr>
          <p:nvPr/>
        </p:nvSpPr>
        <p:spPr bwMode="auto">
          <a:xfrm>
            <a:off x="6643702" y="4071942"/>
            <a:ext cx="214314" cy="1643074"/>
          </a:xfrm>
          <a:prstGeom prst="rightBrace">
            <a:avLst>
              <a:gd name="adj1" fmla="val 25862"/>
              <a:gd name="adj2" fmla="val 50000"/>
            </a:avLst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74" y="6143644"/>
            <a:ext cx="333375" cy="409575"/>
          </a:xfrm>
          <a:prstGeom prst="rect">
            <a:avLst/>
          </a:prstGeom>
          <a:noFill/>
        </p:spPr>
      </p:pic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1921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4714884"/>
            <a:ext cx="180975" cy="409575"/>
          </a:xfrm>
          <a:prstGeom prst="rect">
            <a:avLst/>
          </a:prstGeom>
          <a:noFill/>
        </p:spPr>
      </p:pic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1923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30764" y="3929066"/>
            <a:ext cx="2113236" cy="571504"/>
          </a:xfrm>
          <a:prstGeom prst="rect">
            <a:avLst/>
          </a:prstGeom>
          <a:noFill/>
        </p:spPr>
      </p:pic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1925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86512" y="4714884"/>
            <a:ext cx="381000" cy="409575"/>
          </a:xfrm>
          <a:prstGeom prst="rect">
            <a:avLst/>
          </a:prstGeom>
          <a:noFill/>
        </p:spPr>
      </p:pic>
      <p:sp>
        <p:nvSpPr>
          <p:cNvPr id="27" name="Rectangle 26"/>
          <p:cNvSpPr/>
          <p:nvPr/>
        </p:nvSpPr>
        <p:spPr>
          <a:xfrm>
            <a:off x="0" y="2571744"/>
            <a:ext cx="3714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εκφράζει αυτό το </a:t>
            </a:r>
            <a:r>
              <a:rPr lang="el-GR" sz="2400" b="1" smtClean="0">
                <a:solidFill>
                  <a:schemeClr val="accent2">
                    <a:lumMod val="75000"/>
                  </a:schemeClr>
                </a:solidFill>
              </a:rPr>
              <a:t>Δ</a:t>
            </a:r>
            <a:r>
              <a:rPr lang="en-US" sz="2400" b="1" smtClean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el-GR" sz="2400" b="1" smtClean="0">
                <a:solidFill>
                  <a:srgbClr val="00B050"/>
                </a:solidFill>
              </a:rPr>
              <a:t>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3786190"/>
            <a:ext cx="37147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Κι αν θέλω τη συνολική απόσταση που διένυσα στα 6 </a:t>
            </a:r>
            <a:r>
              <a:rPr lang="en-US" sz="2400" b="1" smtClean="0">
                <a:solidFill>
                  <a:srgbClr val="00B050"/>
                </a:solidFill>
              </a:rPr>
              <a:t>s</a:t>
            </a:r>
            <a:r>
              <a:rPr lang="el-GR" sz="2400" b="1" smtClean="0">
                <a:solidFill>
                  <a:srgbClr val="00B050"/>
                </a:solidFill>
              </a:rPr>
              <a:t>, τί πρέπει να υπολογισω;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1927" name="Picture 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714884"/>
            <a:ext cx="1357322" cy="858307"/>
          </a:xfrm>
          <a:prstGeom prst="rect">
            <a:avLst/>
          </a:prstGeom>
          <a:noFill/>
        </p:spPr>
      </p:pic>
      <p:sp>
        <p:nvSpPr>
          <p:cNvPr id="819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1929" name="Picture 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714488"/>
            <a:ext cx="3105150" cy="428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1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7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357166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Όταν λέμε ότι ένα αυτοκίνητο φτάνει από τα 0 </a:t>
            </a:r>
            <a:r>
              <a:rPr lang="en-US" sz="2400" b="1" smtClean="0">
                <a:solidFill>
                  <a:srgbClr val="00B050"/>
                </a:solidFill>
              </a:rPr>
              <a:t>km/h </a:t>
            </a:r>
            <a:r>
              <a:rPr lang="el-GR" sz="2400" b="1" smtClean="0">
                <a:solidFill>
                  <a:srgbClr val="00B050"/>
                </a:solidFill>
              </a:rPr>
              <a:t>στα 100</a:t>
            </a:r>
            <a:r>
              <a:rPr lang="en-US" sz="2400" b="1" smtClean="0">
                <a:solidFill>
                  <a:srgbClr val="00B050"/>
                </a:solidFill>
              </a:rPr>
              <a:t> km/h </a:t>
            </a:r>
            <a:r>
              <a:rPr lang="el-GR" sz="2400" b="1" smtClean="0">
                <a:solidFill>
                  <a:srgbClr val="00B050"/>
                </a:solidFill>
              </a:rPr>
              <a:t>σε 9 </a:t>
            </a:r>
            <a:r>
              <a:rPr lang="en-US" sz="2400" b="1" smtClean="0">
                <a:solidFill>
                  <a:srgbClr val="00B050"/>
                </a:solidFill>
              </a:rPr>
              <a:t>s </a:t>
            </a:r>
            <a:r>
              <a:rPr lang="el-GR" sz="2400" b="1" smtClean="0">
                <a:solidFill>
                  <a:srgbClr val="00B050"/>
                </a:solidFill>
              </a:rPr>
              <a:t>τί εννοούμε;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37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εξίσωση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85860"/>
            <a:ext cx="3714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Πόσο είναι το ολικό Δ</a:t>
            </a:r>
            <a:r>
              <a:rPr lang="en-US" sz="2400" b="1" smtClean="0">
                <a:solidFill>
                  <a:srgbClr val="00B050"/>
                </a:solidFill>
              </a:rPr>
              <a:t>x</a:t>
            </a:r>
            <a:r>
              <a:rPr lang="el-GR" sz="2400" b="1" smtClean="0">
                <a:solidFill>
                  <a:srgbClr val="00B050"/>
                </a:solidFill>
              </a:rPr>
              <a:t>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5" name="Group 34"/>
          <p:cNvGrpSpPr/>
          <p:nvPr/>
        </p:nvGrpSpPr>
        <p:grpSpPr>
          <a:xfrm>
            <a:off x="4429124" y="3429000"/>
            <a:ext cx="3286148" cy="2357454"/>
            <a:chOff x="4429124" y="3429000"/>
            <a:chExt cx="3286148" cy="235745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1" name="Rectangle 40"/>
            <p:cNvSpPr/>
            <p:nvPr/>
          </p:nvSpPr>
          <p:spPr>
            <a:xfrm>
              <a:off x="4429124" y="5429264"/>
              <a:ext cx="3286148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Right Triangle 41"/>
            <p:cNvSpPr/>
            <p:nvPr/>
          </p:nvSpPr>
          <p:spPr>
            <a:xfrm flipH="1">
              <a:off x="4429124" y="3429000"/>
              <a:ext cx="3286148" cy="200026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6" name="Chart 45"/>
          <p:cNvGraphicFramePr/>
          <p:nvPr/>
        </p:nvGraphicFramePr>
        <p:xfrm>
          <a:off x="3857620" y="2714620"/>
          <a:ext cx="5095868" cy="370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" name="Rectangle 46"/>
          <p:cNvSpPr/>
          <p:nvPr/>
        </p:nvSpPr>
        <p:spPr>
          <a:xfrm>
            <a:off x="4214810" y="242886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6284853" y="5789701"/>
            <a:ext cx="149370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714884"/>
            <a:ext cx="1357322" cy="858307"/>
          </a:xfrm>
          <a:prstGeom prst="rect">
            <a:avLst/>
          </a:prstGeom>
          <a:noFill/>
        </p:spPr>
      </p:pic>
      <p:pic>
        <p:nvPicPr>
          <p:cNvPr id="64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714488"/>
            <a:ext cx="3105150" cy="428625"/>
          </a:xfrm>
          <a:prstGeom prst="rect">
            <a:avLst/>
          </a:prstGeom>
          <a:noFill/>
        </p:spPr>
      </p:pic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2305050" cy="714375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6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785926"/>
            <a:ext cx="4210050" cy="762000"/>
          </a:xfrm>
          <a:prstGeom prst="rect">
            <a:avLst/>
          </a:prstGeom>
          <a:noFill/>
        </p:spPr>
      </p:pic>
      <p:sp>
        <p:nvSpPr>
          <p:cNvPr id="75" name="Rectangle 74"/>
          <p:cNvSpPr/>
          <p:nvPr/>
        </p:nvSpPr>
        <p:spPr>
          <a:xfrm>
            <a:off x="500034" y="3071810"/>
            <a:ext cx="71438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6" name="Rectangle 75"/>
          <p:cNvSpPr/>
          <p:nvPr/>
        </p:nvSpPr>
        <p:spPr>
          <a:xfrm>
            <a:off x="1214414" y="2857496"/>
            <a:ext cx="1143008" cy="7143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7" name="Rectangle 76"/>
          <p:cNvSpPr/>
          <p:nvPr/>
        </p:nvSpPr>
        <p:spPr>
          <a:xfrm>
            <a:off x="1928794" y="2857496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8" name="Rectangle 77"/>
          <p:cNvSpPr/>
          <p:nvPr/>
        </p:nvSpPr>
        <p:spPr>
          <a:xfrm>
            <a:off x="2357422" y="3071810"/>
            <a:ext cx="50006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9" name="Rectangle 78"/>
          <p:cNvSpPr/>
          <p:nvPr/>
        </p:nvSpPr>
        <p:spPr>
          <a:xfrm>
            <a:off x="357158" y="3786190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smtClean="0">
                <a:solidFill>
                  <a:srgbClr val="FFC000"/>
                </a:solidFill>
              </a:rPr>
              <a:t>Όμως</a:t>
            </a:r>
            <a:endParaRPr lang="el-GR"/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71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786190"/>
            <a:ext cx="1952625" cy="409575"/>
          </a:xfrm>
          <a:prstGeom prst="rect">
            <a:avLst/>
          </a:prstGeom>
          <a:noFill/>
        </p:spPr>
      </p:pic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73" name="Picture 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714884"/>
            <a:ext cx="3190875" cy="714375"/>
          </a:xfrm>
          <a:prstGeom prst="rect">
            <a:avLst/>
          </a:prstGeom>
          <a:noFill/>
        </p:spPr>
      </p:pic>
      <p:sp>
        <p:nvSpPr>
          <p:cNvPr id="84" name="Right Brace 83"/>
          <p:cNvSpPr/>
          <p:nvPr/>
        </p:nvSpPr>
        <p:spPr>
          <a:xfrm>
            <a:off x="3357554" y="2857496"/>
            <a:ext cx="214314" cy="128588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Right Arrow 84"/>
          <p:cNvSpPr/>
          <p:nvPr/>
        </p:nvSpPr>
        <p:spPr>
          <a:xfrm>
            <a:off x="3643306" y="335756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Right Arrow 85"/>
          <p:cNvSpPr/>
          <p:nvPr/>
        </p:nvSpPr>
        <p:spPr>
          <a:xfrm>
            <a:off x="0" y="5000636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0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00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6" grpId="0" animBg="1"/>
      <p:bldP spid="77" grpId="0" animBg="1"/>
      <p:bldP spid="78" grpId="0" animBg="1"/>
      <p:bldP spid="79" grpId="0"/>
      <p:bldP spid="84" grpId="0" animBg="1"/>
      <p:bldP spid="85" grpId="0" animBg="1"/>
      <p:bldP spid="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37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εξίσωση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85860"/>
            <a:ext cx="3714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Πόσο είναι το ολικό Δ</a:t>
            </a:r>
            <a:r>
              <a:rPr lang="en-US" sz="2400" b="1" smtClean="0">
                <a:solidFill>
                  <a:srgbClr val="00B050"/>
                </a:solidFill>
              </a:rPr>
              <a:t>x</a:t>
            </a:r>
            <a:r>
              <a:rPr lang="el-GR" sz="2400" b="1" smtClean="0">
                <a:solidFill>
                  <a:srgbClr val="00B050"/>
                </a:solidFill>
              </a:rPr>
              <a:t>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4" name="Group 34"/>
          <p:cNvGrpSpPr/>
          <p:nvPr/>
        </p:nvGrpSpPr>
        <p:grpSpPr>
          <a:xfrm>
            <a:off x="4429124" y="3429000"/>
            <a:ext cx="3286148" cy="2357454"/>
            <a:chOff x="4429124" y="3429000"/>
            <a:chExt cx="3286148" cy="235745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1" name="Rectangle 40"/>
            <p:cNvSpPr/>
            <p:nvPr/>
          </p:nvSpPr>
          <p:spPr>
            <a:xfrm>
              <a:off x="4429124" y="5429264"/>
              <a:ext cx="3286148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Right Triangle 41"/>
            <p:cNvSpPr/>
            <p:nvPr/>
          </p:nvSpPr>
          <p:spPr>
            <a:xfrm flipH="1">
              <a:off x="4429124" y="3429000"/>
              <a:ext cx="3286148" cy="200026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6" name="Chart 45"/>
          <p:cNvGraphicFramePr/>
          <p:nvPr/>
        </p:nvGraphicFramePr>
        <p:xfrm>
          <a:off x="3857620" y="2714620"/>
          <a:ext cx="5095868" cy="370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" name="Rectangle 46"/>
          <p:cNvSpPr/>
          <p:nvPr/>
        </p:nvSpPr>
        <p:spPr>
          <a:xfrm>
            <a:off x="4214810" y="242886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6284853" y="5789701"/>
            <a:ext cx="149370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714884"/>
            <a:ext cx="1357322" cy="858307"/>
          </a:xfrm>
          <a:prstGeom prst="rect">
            <a:avLst/>
          </a:prstGeom>
          <a:noFill/>
        </p:spPr>
      </p:pic>
      <p:pic>
        <p:nvPicPr>
          <p:cNvPr id="64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714488"/>
            <a:ext cx="3105150" cy="428625"/>
          </a:xfrm>
          <a:prstGeom prst="rect">
            <a:avLst/>
          </a:prstGeom>
          <a:noFill/>
        </p:spPr>
      </p:pic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2305050" cy="714375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63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714884"/>
            <a:ext cx="2686050" cy="742950"/>
          </a:xfrm>
          <a:prstGeom prst="rect">
            <a:avLst/>
          </a:prstGeom>
          <a:noFill/>
        </p:spPr>
      </p:pic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69" name="Picture 1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785926"/>
            <a:ext cx="4210050" cy="762000"/>
          </a:xfrm>
          <a:prstGeom prst="rect">
            <a:avLst/>
          </a:prstGeom>
          <a:noFill/>
        </p:spPr>
      </p:pic>
      <p:sp>
        <p:nvSpPr>
          <p:cNvPr id="79" name="Rectangle 78"/>
          <p:cNvSpPr/>
          <p:nvPr/>
        </p:nvSpPr>
        <p:spPr>
          <a:xfrm>
            <a:off x="357158" y="3786190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smtClean="0">
                <a:solidFill>
                  <a:srgbClr val="FFC000"/>
                </a:solidFill>
              </a:rPr>
              <a:t>Όμως</a:t>
            </a:r>
            <a:endParaRPr lang="el-GR"/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71" name="Picture 1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786190"/>
            <a:ext cx="1952625" cy="409575"/>
          </a:xfrm>
          <a:prstGeom prst="rect">
            <a:avLst/>
          </a:prstGeom>
          <a:noFill/>
        </p:spPr>
      </p:pic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4" name="Right Brace 83"/>
          <p:cNvSpPr/>
          <p:nvPr/>
        </p:nvSpPr>
        <p:spPr>
          <a:xfrm>
            <a:off x="3357554" y="2857496"/>
            <a:ext cx="214314" cy="128588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Right Arrow 84"/>
          <p:cNvSpPr/>
          <p:nvPr/>
        </p:nvSpPr>
        <p:spPr>
          <a:xfrm>
            <a:off x="3643306" y="335756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Right Arrow 85"/>
          <p:cNvSpPr/>
          <p:nvPr/>
        </p:nvSpPr>
        <p:spPr>
          <a:xfrm>
            <a:off x="0" y="5000636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43700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εξίσωση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1285860"/>
            <a:ext cx="3714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Πόσο είναι το ολικό Δ</a:t>
            </a:r>
            <a:r>
              <a:rPr lang="en-US" sz="2400" b="1" smtClean="0">
                <a:solidFill>
                  <a:srgbClr val="00B050"/>
                </a:solidFill>
              </a:rPr>
              <a:t>x</a:t>
            </a:r>
            <a:r>
              <a:rPr lang="el-GR" sz="2400" b="1" smtClean="0">
                <a:solidFill>
                  <a:srgbClr val="00B050"/>
                </a:solidFill>
              </a:rPr>
              <a:t>;</a:t>
            </a:r>
            <a:endParaRPr lang="el-GR" sz="2400" b="1" dirty="0" smtClean="0">
              <a:solidFill>
                <a:srgbClr val="00B050"/>
              </a:solidFill>
            </a:endParaRPr>
          </a:p>
        </p:txBody>
      </p:sp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19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4" name="Group 34"/>
          <p:cNvGrpSpPr/>
          <p:nvPr/>
        </p:nvGrpSpPr>
        <p:grpSpPr>
          <a:xfrm>
            <a:off x="4429124" y="3429000"/>
            <a:ext cx="3286148" cy="2357454"/>
            <a:chOff x="4429124" y="3429000"/>
            <a:chExt cx="3286148" cy="2357454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41" name="Rectangle 40"/>
            <p:cNvSpPr/>
            <p:nvPr/>
          </p:nvSpPr>
          <p:spPr>
            <a:xfrm>
              <a:off x="4429124" y="5429264"/>
              <a:ext cx="3286148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Right Triangle 41"/>
            <p:cNvSpPr/>
            <p:nvPr/>
          </p:nvSpPr>
          <p:spPr>
            <a:xfrm flipH="1">
              <a:off x="4429124" y="3429000"/>
              <a:ext cx="3286148" cy="2000264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aphicFrame>
        <p:nvGraphicFramePr>
          <p:cNvPr id="46" name="Chart 45"/>
          <p:cNvGraphicFramePr/>
          <p:nvPr/>
        </p:nvGraphicFramePr>
        <p:xfrm>
          <a:off x="3857620" y="2714620"/>
          <a:ext cx="5095868" cy="3706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7" name="Rectangle 46"/>
          <p:cNvSpPr/>
          <p:nvPr/>
        </p:nvSpPr>
        <p:spPr>
          <a:xfrm>
            <a:off x="4214810" y="2428868"/>
            <a:ext cx="1063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(m/s)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001024" y="5929330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 rot="5400000">
            <a:off x="6284853" y="5789701"/>
            <a:ext cx="149370" cy="1588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4714884"/>
            <a:ext cx="1357322" cy="858307"/>
          </a:xfrm>
          <a:prstGeom prst="rect">
            <a:avLst/>
          </a:prstGeom>
          <a:noFill/>
        </p:spPr>
      </p:pic>
      <p:pic>
        <p:nvPicPr>
          <p:cNvPr id="64" name="Picture 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1714488"/>
            <a:ext cx="3105150" cy="428625"/>
          </a:xfrm>
          <a:prstGeom prst="rect">
            <a:avLst/>
          </a:prstGeom>
          <a:noFill/>
        </p:spPr>
      </p:pic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857496"/>
            <a:ext cx="2305050" cy="714375"/>
          </a:xfrm>
          <a:prstGeom prst="rect">
            <a:avLst/>
          </a:prstGeom>
          <a:noFill/>
        </p:spPr>
      </p:pic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69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785926"/>
            <a:ext cx="4210050" cy="762000"/>
          </a:xfrm>
          <a:prstGeom prst="rect">
            <a:avLst/>
          </a:prstGeom>
          <a:noFill/>
        </p:spPr>
      </p:pic>
      <p:sp>
        <p:nvSpPr>
          <p:cNvPr id="79" name="Rectangle 78"/>
          <p:cNvSpPr/>
          <p:nvPr/>
        </p:nvSpPr>
        <p:spPr>
          <a:xfrm>
            <a:off x="357158" y="3786190"/>
            <a:ext cx="7296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smtClean="0">
                <a:solidFill>
                  <a:srgbClr val="FFC000"/>
                </a:solidFill>
              </a:rPr>
              <a:t>Όμως</a:t>
            </a:r>
            <a:endParaRPr lang="el-GR"/>
          </a:p>
        </p:txBody>
      </p:sp>
      <p:sp>
        <p:nvSpPr>
          <p:cNvPr id="10037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0371" name="Picture 1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3786190"/>
            <a:ext cx="1952625" cy="409575"/>
          </a:xfrm>
          <a:prstGeom prst="rect">
            <a:avLst/>
          </a:prstGeom>
          <a:noFill/>
        </p:spPr>
      </p:pic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4" name="Right Brace 83"/>
          <p:cNvSpPr/>
          <p:nvPr/>
        </p:nvSpPr>
        <p:spPr>
          <a:xfrm>
            <a:off x="3357554" y="2857496"/>
            <a:ext cx="214314" cy="128588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5" name="Right Arrow 84"/>
          <p:cNvSpPr/>
          <p:nvPr/>
        </p:nvSpPr>
        <p:spPr>
          <a:xfrm>
            <a:off x="3643306" y="3357562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6" name="Right Arrow 85"/>
          <p:cNvSpPr/>
          <p:nvPr/>
        </p:nvSpPr>
        <p:spPr>
          <a:xfrm>
            <a:off x="0" y="5000636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4643446"/>
            <a:ext cx="3143272" cy="953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785794"/>
            <a:ext cx="892971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εξίσωση της κίνησης (θέσης)</a:t>
            </a:r>
            <a:endParaRPr lang="el-GR" sz="2400" smtClean="0">
              <a:solidFill>
                <a:srgbClr val="FFC000"/>
              </a:solidFill>
            </a:endParaRPr>
          </a:p>
          <a:p>
            <a:endParaRPr lang="el-GR" sz="2400" b="1" smtClean="0">
              <a:solidFill>
                <a:srgbClr val="FFC000"/>
              </a:solidFill>
            </a:endParaRPr>
          </a:p>
          <a:p>
            <a:endParaRPr lang="el-GR" sz="2400" b="1" smtClean="0">
              <a:solidFill>
                <a:srgbClr val="FFC000"/>
              </a:solidFill>
            </a:endParaRPr>
          </a:p>
          <a:p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>
              <a:buAutoNum type="arabicParenR"/>
            </a:pPr>
            <a:r>
              <a:rPr lang="el-GR" sz="2400" b="1" smtClean="0">
                <a:solidFill>
                  <a:srgbClr val="FFC000"/>
                </a:solidFill>
              </a:rPr>
              <a:t>                                                            αν η επιτάχυνση είναι θετική</a:t>
            </a:r>
          </a:p>
          <a:p>
            <a:pPr marL="457200" indent="-457200">
              <a:buAutoNum type="arabicParenR"/>
            </a:pPr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/>
            <a:r>
              <a:rPr lang="el-GR" sz="2400" b="1" smtClean="0">
                <a:solidFill>
                  <a:srgbClr val="FFC000"/>
                </a:solidFill>
              </a:rPr>
              <a:t>            ή                                                    με αρχική ταχύτητα</a:t>
            </a:r>
            <a:r>
              <a:rPr lang="en-US" sz="2400" b="1" smtClean="0">
                <a:solidFill>
                  <a:srgbClr val="FFC000"/>
                </a:solidFill>
              </a:rPr>
              <a:t>  </a:t>
            </a:r>
            <a:r>
              <a:rPr lang="el-GR" sz="2400" b="1" smtClean="0">
                <a:solidFill>
                  <a:srgbClr val="FFC000"/>
                </a:solidFill>
              </a:rPr>
              <a:t> </a:t>
            </a:r>
            <a:r>
              <a:rPr lang="en-US" sz="2400" b="1" smtClean="0">
                <a:solidFill>
                  <a:srgbClr val="FFC000"/>
                </a:solidFill>
              </a:rPr>
              <a:t>v</a:t>
            </a:r>
            <a:r>
              <a:rPr lang="en-US" sz="2400" b="1" baseline="-25000" smtClean="0">
                <a:solidFill>
                  <a:srgbClr val="FFC000"/>
                </a:solidFill>
              </a:rPr>
              <a:t>o</a:t>
            </a:r>
            <a:r>
              <a:rPr lang="en-US" sz="2400" b="1" smtClean="0">
                <a:solidFill>
                  <a:srgbClr val="FFC000"/>
                </a:solidFill>
              </a:rPr>
              <a:t>= </a:t>
            </a:r>
            <a:r>
              <a:rPr lang="el-GR" sz="2400" b="1" smtClean="0">
                <a:solidFill>
                  <a:srgbClr val="FFC000"/>
                </a:solidFill>
              </a:rPr>
              <a:t>0</a:t>
            </a:r>
          </a:p>
          <a:p>
            <a:pPr marL="457200" indent="-457200">
              <a:buAutoNum type="arabicParenR"/>
            </a:pPr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>
              <a:buAutoNum type="arabicParenR"/>
            </a:pPr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>
              <a:buAutoNum type="arabicParenR"/>
            </a:pPr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>
              <a:buFont typeface="+mj-lt"/>
              <a:buAutoNum type="arabicParenR" startAt="2"/>
            </a:pPr>
            <a:r>
              <a:rPr lang="el-GR" sz="2400" b="1" smtClean="0">
                <a:solidFill>
                  <a:srgbClr val="FFC000"/>
                </a:solidFill>
              </a:rPr>
              <a:t>                                                           αν η επιτάχυνση είναι αρνητική</a:t>
            </a:r>
          </a:p>
          <a:p>
            <a:pPr marL="457200" indent="-457200">
              <a:buAutoNum type="arabicParenR" startAt="2"/>
            </a:pPr>
            <a:endParaRPr lang="el-GR" sz="2400" b="1" smtClean="0">
              <a:solidFill>
                <a:srgbClr val="FFC000"/>
              </a:solidFill>
            </a:endParaRPr>
          </a:p>
          <a:p>
            <a:pPr marL="457200" indent="-457200"/>
            <a:r>
              <a:rPr lang="el-GR" sz="2400" b="1" smtClean="0">
                <a:solidFill>
                  <a:srgbClr val="FFC000"/>
                </a:solidFill>
              </a:rPr>
              <a:t>            ή</a:t>
            </a:r>
            <a:r>
              <a:rPr lang="en-US" sz="2400" b="1" smtClean="0">
                <a:solidFill>
                  <a:srgbClr val="FFC000"/>
                </a:solidFill>
              </a:rPr>
              <a:t>                                                  </a:t>
            </a:r>
            <a:r>
              <a:rPr lang="el-GR" sz="2400" b="1" smtClean="0">
                <a:solidFill>
                  <a:srgbClr val="FFC000"/>
                </a:solidFill>
              </a:rPr>
              <a:t> </a:t>
            </a:r>
            <a:r>
              <a:rPr lang="en-US" sz="2400" b="1" smtClean="0">
                <a:solidFill>
                  <a:srgbClr val="FFC000"/>
                </a:solidFill>
              </a:rPr>
              <a:t> </a:t>
            </a:r>
            <a:r>
              <a:rPr lang="el-GR" sz="2400" b="1" smtClean="0">
                <a:solidFill>
                  <a:srgbClr val="FFC000"/>
                </a:solidFill>
              </a:rPr>
              <a:t>με αρχική ταχύτητα </a:t>
            </a:r>
            <a:r>
              <a:rPr lang="en-US" sz="2400" b="1" smtClean="0">
                <a:solidFill>
                  <a:srgbClr val="FFC000"/>
                </a:solidFill>
              </a:rPr>
              <a:t>  v</a:t>
            </a:r>
            <a:r>
              <a:rPr lang="en-US" sz="2400" b="1" baseline="-25000" smtClean="0">
                <a:solidFill>
                  <a:srgbClr val="FFC000"/>
                </a:solidFill>
              </a:rPr>
              <a:t>o</a:t>
            </a:r>
            <a:r>
              <a:rPr lang="en-US" sz="2400" b="1" smtClean="0">
                <a:solidFill>
                  <a:srgbClr val="FFC000"/>
                </a:solidFill>
              </a:rPr>
              <a:t>= </a:t>
            </a:r>
            <a:r>
              <a:rPr lang="el-GR" sz="2400" b="1" smtClean="0">
                <a:solidFill>
                  <a:srgbClr val="FFC000"/>
                </a:solidFill>
              </a:rPr>
              <a:t>0</a:t>
            </a:r>
          </a:p>
        </p:txBody>
      </p:sp>
      <p:sp>
        <p:nvSpPr>
          <p:cNvPr id="8" name="Rectangle 7"/>
          <p:cNvSpPr/>
          <p:nvPr/>
        </p:nvSpPr>
        <p:spPr>
          <a:xfrm>
            <a:off x="785786" y="6143644"/>
            <a:ext cx="75009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Πώς μοιάζουν τα διαγράμματα αυτών των εξισώσεων;</a:t>
            </a:r>
            <a:endParaRPr lang="el-GR" sz="2400" b="1">
              <a:solidFill>
                <a:srgbClr val="00B050"/>
              </a:solidFill>
            </a:endParaRPr>
          </a:p>
        </p:txBody>
      </p:sp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" name="Rectangle 1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1054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4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4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4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54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5485" name="Picture 1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214422"/>
            <a:ext cx="2390775" cy="742950"/>
          </a:xfrm>
          <a:prstGeom prst="rect">
            <a:avLst/>
          </a:prstGeom>
          <a:noFill/>
        </p:spPr>
      </p:pic>
      <p:sp>
        <p:nvSpPr>
          <p:cNvPr id="10548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5487" name="Picture 1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00166" y="2071678"/>
            <a:ext cx="2406912" cy="857256"/>
          </a:xfrm>
          <a:prstGeom prst="rect">
            <a:avLst/>
          </a:prstGeom>
          <a:noFill/>
        </p:spPr>
      </p:pic>
      <p:sp>
        <p:nvSpPr>
          <p:cNvPr id="10549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5489" name="Picture 1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143380"/>
            <a:ext cx="2406911" cy="857256"/>
          </a:xfrm>
          <a:prstGeom prst="rect">
            <a:avLst/>
          </a:prstGeom>
          <a:noFill/>
        </p:spPr>
      </p:pic>
      <p:sp>
        <p:nvSpPr>
          <p:cNvPr id="10549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5491" name="Picture 19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5000636"/>
            <a:ext cx="1857388" cy="894298"/>
          </a:xfrm>
          <a:prstGeom prst="rect">
            <a:avLst/>
          </a:prstGeom>
          <a:noFill/>
        </p:spPr>
      </p:pic>
      <p:sp>
        <p:nvSpPr>
          <p:cNvPr id="10549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5493" name="Picture 2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857496"/>
            <a:ext cx="1428728" cy="837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5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5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/>
          <p:nvPr/>
        </p:nvGraphicFramePr>
        <p:xfrm>
          <a:off x="4071934" y="2857496"/>
          <a:ext cx="4691074" cy="367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6044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 γραφική παράσταση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214422"/>
            <a:ext cx="2390775" cy="742950"/>
          </a:xfrm>
          <a:prstGeom prst="rect">
            <a:avLst/>
          </a:prstGeom>
          <a:noFill/>
        </p:spPr>
      </p:pic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928802"/>
            <a:ext cx="1562100" cy="428625"/>
          </a:xfrm>
          <a:prstGeom prst="rect">
            <a:avLst/>
          </a:prstGeom>
          <a:noFill/>
        </p:spPr>
      </p:pic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285860"/>
            <a:ext cx="1552575" cy="409575"/>
          </a:xfrm>
          <a:prstGeom prst="rect">
            <a:avLst/>
          </a:prstGeom>
          <a:noFill/>
        </p:spPr>
      </p:pic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928802"/>
            <a:ext cx="3686175" cy="742950"/>
          </a:xfrm>
          <a:prstGeom prst="rect">
            <a:avLst/>
          </a:prstGeom>
          <a:noFill/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85720" y="2214554"/>
          <a:ext cx="204786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934"/>
                <a:gridCol w="10239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t (s)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x (m)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32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96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140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643042" y="2786058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1714480" y="3214686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643042" y="3643314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Rectangle 19"/>
          <p:cNvSpPr/>
          <p:nvPr/>
        </p:nvSpPr>
        <p:spPr>
          <a:xfrm>
            <a:off x="1643042" y="4143380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643042" y="4572008"/>
            <a:ext cx="357190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2" name="Rectangle 21"/>
          <p:cNvSpPr/>
          <p:nvPr/>
        </p:nvSpPr>
        <p:spPr>
          <a:xfrm>
            <a:off x="1571604" y="5000636"/>
            <a:ext cx="500066" cy="2857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3" name="Rectangle 22"/>
          <p:cNvSpPr/>
          <p:nvPr/>
        </p:nvSpPr>
        <p:spPr>
          <a:xfrm>
            <a:off x="4572000" y="2643182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76830" y="5786454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6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6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6" grpId="0">
        <p:bldAsOne/>
      </p:bldGraphic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Chart 15"/>
          <p:cNvGraphicFramePr/>
          <p:nvPr/>
        </p:nvGraphicFramePr>
        <p:xfrm>
          <a:off x="4071934" y="2857496"/>
          <a:ext cx="4691074" cy="367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4071934" y="2857496"/>
          <a:ext cx="4691074" cy="367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6044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 γραφική παράσταση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214422"/>
            <a:ext cx="2390775" cy="742950"/>
          </a:xfrm>
          <a:prstGeom prst="rect">
            <a:avLst/>
          </a:prstGeom>
          <a:noFill/>
        </p:spPr>
      </p:pic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928802"/>
            <a:ext cx="1562100" cy="428625"/>
          </a:xfrm>
          <a:prstGeom prst="rect">
            <a:avLst/>
          </a:prstGeom>
          <a:noFill/>
        </p:spPr>
      </p:pic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285860"/>
            <a:ext cx="1552575" cy="409575"/>
          </a:xfrm>
          <a:prstGeom prst="rect">
            <a:avLst/>
          </a:prstGeom>
          <a:noFill/>
        </p:spPr>
      </p:pic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3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928802"/>
            <a:ext cx="3686175" cy="742950"/>
          </a:xfrm>
          <a:prstGeom prst="rect">
            <a:avLst/>
          </a:prstGeom>
          <a:noFill/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85720" y="2214554"/>
          <a:ext cx="204786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934"/>
                <a:gridCol w="10239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t (s)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x (m)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32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96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140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572000" y="2643182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76830" y="5786454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14876" y="585789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5179223" y="5679297"/>
            <a:ext cx="35719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786314" y="5715016"/>
            <a:ext cx="714380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357818" y="5643578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4" name="Straight Connector 33"/>
          <p:cNvCxnSpPr/>
          <p:nvPr/>
        </p:nvCxnSpPr>
        <p:spPr>
          <a:xfrm rot="5400000" flipH="1" flipV="1">
            <a:off x="5607851" y="5536421"/>
            <a:ext cx="78581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786314" y="5357826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6000760" y="5286388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9" name="Straight Connector 38"/>
          <p:cNvCxnSpPr/>
          <p:nvPr/>
        </p:nvCxnSpPr>
        <p:spPr>
          <a:xfrm rot="5400000" flipH="1" flipV="1">
            <a:off x="5965041" y="5250669"/>
            <a:ext cx="1357322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786314" y="4857760"/>
            <a:ext cx="2000264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6572264" y="478632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5" name="Straight Connector 44"/>
          <p:cNvCxnSpPr/>
          <p:nvPr/>
        </p:nvCxnSpPr>
        <p:spPr>
          <a:xfrm rot="5400000" flipH="1" flipV="1">
            <a:off x="6322231" y="4964917"/>
            <a:ext cx="192882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4786314" y="4214818"/>
            <a:ext cx="264320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7215206" y="4143380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6536545" y="4607727"/>
            <a:ext cx="2643206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786314" y="3429000"/>
            <a:ext cx="3286148" cy="158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7858148" y="335756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ectangle 53"/>
          <p:cNvSpPr/>
          <p:nvPr/>
        </p:nvSpPr>
        <p:spPr>
          <a:xfrm>
            <a:off x="428596" y="5643578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εκφράζει η κλίση σε αυτό το διάγραμμα;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4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4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9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8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48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3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82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2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700"/>
                            </p:stCondLst>
                            <p:childTnLst>
                              <p:par>
                                <p:cTn id="58" presetID="22" presetClass="entr" presetSubtype="4" fill="hold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36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6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  <p:bldP spid="27" grpId="0" animBg="1"/>
      <p:bldP spid="30" grpId="0" animBg="1"/>
      <p:bldP spid="36" grpId="0" animBg="1"/>
      <p:bldP spid="41" grpId="0" animBg="1"/>
      <p:bldP spid="47" grpId="0" animBg="1"/>
      <p:bldP spid="51" grpId="0" animBg="1"/>
      <p:bldP spid="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/>
          <p:nvPr/>
        </p:nvGraphicFramePr>
        <p:xfrm>
          <a:off x="4071934" y="2857496"/>
          <a:ext cx="4691074" cy="3675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282" y="785794"/>
            <a:ext cx="6044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C000"/>
                </a:solidFill>
              </a:rPr>
              <a:t>Γ. Η  γραφική παράσταση της κίνησης (θέσης)</a:t>
            </a:r>
            <a:endParaRPr lang="el-GR" sz="2400">
              <a:solidFill>
                <a:srgbClr val="FFC000"/>
              </a:solidFill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1214422"/>
            <a:ext cx="2390775" cy="742950"/>
          </a:xfrm>
          <a:prstGeom prst="rect">
            <a:avLst/>
          </a:prstGeom>
          <a:noFill/>
        </p:spPr>
      </p:pic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1928802"/>
            <a:ext cx="1562100" cy="428625"/>
          </a:xfrm>
          <a:prstGeom prst="rect">
            <a:avLst/>
          </a:prstGeom>
          <a:noFill/>
        </p:spPr>
      </p:pic>
      <p:sp>
        <p:nvSpPr>
          <p:cNvPr id="1065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1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285860"/>
            <a:ext cx="1552575" cy="409575"/>
          </a:xfrm>
          <a:prstGeom prst="rect">
            <a:avLst/>
          </a:prstGeom>
          <a:noFill/>
        </p:spPr>
      </p:pic>
      <p:sp>
        <p:nvSpPr>
          <p:cNvPr id="1065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6503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928802"/>
            <a:ext cx="3686175" cy="742950"/>
          </a:xfrm>
          <a:prstGeom prst="rect">
            <a:avLst/>
          </a:prstGeom>
          <a:noFill/>
        </p:spPr>
      </p:pic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85720" y="2214554"/>
          <a:ext cx="204786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934"/>
                <a:gridCol w="102393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t (s)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>
                          <a:solidFill>
                            <a:srgbClr val="0070C0"/>
                          </a:solidFill>
                        </a:rPr>
                        <a:t>x (m)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32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60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96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2400" smtClean="0">
                          <a:solidFill>
                            <a:srgbClr val="0070C0"/>
                          </a:solidFill>
                        </a:rPr>
                        <a:t>140</a:t>
                      </a:r>
                      <a:endParaRPr lang="el-GR" sz="240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4572000" y="2643182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x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(m)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476830" y="5786454"/>
            <a:ext cx="667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t </a:t>
            </a:r>
            <a:r>
              <a:rPr lang="en-US" sz="2400" smtClean="0">
                <a:solidFill>
                  <a:schemeClr val="accent6">
                    <a:lumMod val="75000"/>
                  </a:schemeClr>
                </a:solidFill>
              </a:rPr>
              <a:t>(s)</a:t>
            </a:r>
            <a:endParaRPr lang="el-GR" sz="240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714876" y="585789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0" name="Oval 29"/>
          <p:cNvSpPr/>
          <p:nvPr/>
        </p:nvSpPr>
        <p:spPr>
          <a:xfrm>
            <a:off x="5357818" y="5643578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6" name="Oval 35"/>
          <p:cNvSpPr/>
          <p:nvPr/>
        </p:nvSpPr>
        <p:spPr>
          <a:xfrm>
            <a:off x="6000760" y="5286388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1" name="Oval 40"/>
          <p:cNvSpPr/>
          <p:nvPr/>
        </p:nvSpPr>
        <p:spPr>
          <a:xfrm>
            <a:off x="6572264" y="478632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7" name="Oval 46"/>
          <p:cNvSpPr/>
          <p:nvPr/>
        </p:nvSpPr>
        <p:spPr>
          <a:xfrm>
            <a:off x="7215206" y="4143380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1" name="Oval 50"/>
          <p:cNvSpPr/>
          <p:nvPr/>
        </p:nvSpPr>
        <p:spPr>
          <a:xfrm>
            <a:off x="7858148" y="3357562"/>
            <a:ext cx="71438" cy="71438"/>
          </a:xfrm>
          <a:prstGeom prst="ellips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4" name="Rectangle 53"/>
          <p:cNvSpPr/>
          <p:nvPr/>
        </p:nvSpPr>
        <p:spPr>
          <a:xfrm>
            <a:off x="428596" y="5643578"/>
            <a:ext cx="31432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εκφράζει η κλίση σε αυτό το διάγραμμα;</a:t>
            </a:r>
            <a:endParaRPr lang="el-GR" sz="2400" b="1">
              <a:solidFill>
                <a:srgbClr val="00B050"/>
              </a:solidFill>
            </a:endParaRPr>
          </a:p>
        </p:txBody>
      </p:sp>
      <p:sp>
        <p:nvSpPr>
          <p:cNvPr id="37" name="Arc 2"/>
          <p:cNvSpPr>
            <a:spLocks/>
          </p:cNvSpPr>
          <p:nvPr/>
        </p:nvSpPr>
        <p:spPr bwMode="auto">
          <a:xfrm>
            <a:off x="7286644" y="4000504"/>
            <a:ext cx="285752" cy="214314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38" name="Straight Connector 37"/>
          <p:cNvCxnSpPr/>
          <p:nvPr/>
        </p:nvCxnSpPr>
        <p:spPr>
          <a:xfrm>
            <a:off x="7072330" y="4214818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 2"/>
          <p:cNvSpPr>
            <a:spLocks/>
          </p:cNvSpPr>
          <p:nvPr/>
        </p:nvSpPr>
        <p:spPr bwMode="auto">
          <a:xfrm>
            <a:off x="6715140" y="4643446"/>
            <a:ext cx="214314" cy="214314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52" name="Straight Connector 51"/>
          <p:cNvCxnSpPr/>
          <p:nvPr/>
        </p:nvCxnSpPr>
        <p:spPr>
          <a:xfrm>
            <a:off x="6286512" y="4857760"/>
            <a:ext cx="1071570" cy="1588"/>
          </a:xfrm>
          <a:prstGeom prst="line">
            <a:avLst/>
          </a:prstGeom>
          <a:ln w="285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Arc 2"/>
          <p:cNvSpPr>
            <a:spLocks/>
          </p:cNvSpPr>
          <p:nvPr/>
        </p:nvSpPr>
        <p:spPr bwMode="auto">
          <a:xfrm>
            <a:off x="6072198" y="5214950"/>
            <a:ext cx="214314" cy="142876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57" name="Straight Connector 56"/>
          <p:cNvCxnSpPr/>
          <p:nvPr/>
        </p:nvCxnSpPr>
        <p:spPr>
          <a:xfrm>
            <a:off x="5786446" y="5357826"/>
            <a:ext cx="857256" cy="1588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rc 2"/>
          <p:cNvSpPr>
            <a:spLocks/>
          </p:cNvSpPr>
          <p:nvPr/>
        </p:nvSpPr>
        <p:spPr bwMode="auto">
          <a:xfrm>
            <a:off x="5572132" y="5572140"/>
            <a:ext cx="142876" cy="142876"/>
          </a:xfrm>
          <a:custGeom>
            <a:avLst/>
            <a:gdLst>
              <a:gd name="G0" fmla="+- 0 0 0"/>
              <a:gd name="G1" fmla="+- 17955 0 0"/>
              <a:gd name="G2" fmla="+- 21600 0 0"/>
              <a:gd name="T0" fmla="*/ 12008 w 21559"/>
              <a:gd name="T1" fmla="*/ 0 h 17955"/>
              <a:gd name="T2" fmla="*/ 21559 w 21559"/>
              <a:gd name="T3" fmla="*/ 16629 h 17955"/>
              <a:gd name="T4" fmla="*/ 0 w 21559"/>
              <a:gd name="T5" fmla="*/ 17955 h 17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559" h="17955" fill="none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</a:path>
              <a:path w="21559" h="17955" stroke="0" extrusionOk="0">
                <a:moveTo>
                  <a:pt x="12007" y="0"/>
                </a:moveTo>
                <a:cubicBezTo>
                  <a:pt x="17612" y="3748"/>
                  <a:pt x="21145" y="9899"/>
                  <a:pt x="21559" y="16628"/>
                </a:cubicBezTo>
                <a:lnTo>
                  <a:pt x="0" y="1795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cxnSp>
        <p:nvCxnSpPr>
          <p:cNvPr id="60" name="Straight Connector 59"/>
          <p:cNvCxnSpPr/>
          <p:nvPr/>
        </p:nvCxnSpPr>
        <p:spPr>
          <a:xfrm>
            <a:off x="5072066" y="5715016"/>
            <a:ext cx="857256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rot="5400000">
            <a:off x="6786578" y="3714752"/>
            <a:ext cx="1000132" cy="857256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5715008" y="5000636"/>
            <a:ext cx="785818" cy="571504"/>
          </a:xfrm>
          <a:prstGeom prst="line">
            <a:avLst/>
          </a:prstGeom>
          <a:ln w="317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10800000" flipV="1">
            <a:off x="4857752" y="5500702"/>
            <a:ext cx="1000132" cy="42862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rot="10800000" flipV="1">
            <a:off x="6286512" y="4429132"/>
            <a:ext cx="785818" cy="714380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0" y="5643578"/>
            <a:ext cx="44291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70C0"/>
                </a:solidFill>
              </a:rPr>
              <a:t>Η  γωνία άρα και η ταχύτητα διαρκώς μεγαλώνουν</a:t>
            </a:r>
            <a:endParaRPr lang="el-GR" sz="2400" b="1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37" grpId="0" animBg="1"/>
      <p:bldP spid="48" grpId="0" animBg="1"/>
      <p:bldP spid="56" grpId="0" animBg="1"/>
      <p:bldP spid="59" grpId="0" animBg="1"/>
      <p:bldP spid="8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0760" y="142852"/>
            <a:ext cx="24481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Ερωτήσεις</a:t>
            </a:r>
            <a:r>
              <a:rPr lang="el-GR" sz="2400" smtClean="0">
                <a:solidFill>
                  <a:srgbClr val="FF0000"/>
                </a:solidFill>
              </a:rPr>
              <a:t>: 16, 17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rgbClr val="7030A0"/>
                </a:solidFill>
              </a:rPr>
              <a:t>Ερωτήσεις</a:t>
            </a:r>
          </a:p>
        </p:txBody>
      </p:sp>
      <p:sp>
        <p:nvSpPr>
          <p:cNvPr id="4" name="Rectangle 3"/>
          <p:cNvSpPr/>
          <p:nvPr/>
        </p:nvSpPr>
        <p:spPr>
          <a:xfrm>
            <a:off x="2357422" y="1285860"/>
            <a:ext cx="678657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smtClean="0"/>
              <a:t>12. </a:t>
            </a:r>
            <a:r>
              <a:rPr lang="el-GR" sz="2400" smtClean="0"/>
              <a:t>Ένας σκιέρ κινείται ευθύγραμμα σε οριζόντια πίστα και το διάγραμμα της θέσης του με το χρόνο φαίνεται στην εικόνα. Μπορούμε από το διάγραμμα να συμπεράνουμε ότι η ταχύτητά του αυξάνεται;</a:t>
            </a:r>
            <a:endParaRPr lang="el-GR" sz="2400"/>
          </a:p>
        </p:txBody>
      </p:sp>
      <p:pic>
        <p:nvPicPr>
          <p:cNvPr id="1228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57232"/>
            <a:ext cx="2384916" cy="2143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0" y="3143248"/>
            <a:ext cx="63579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smtClean="0"/>
              <a:t>13. </a:t>
            </a:r>
            <a:r>
              <a:rPr lang="el-GR" sz="2400" smtClean="0"/>
              <a:t>Στην εικόνα φαίνεται το διάγραμμα της ταχύτητας ενός κινητού σε συνάρτηση με το χρόνο. Μπορούμε να υπολογίσουμε το διάστημα που διέτρεξε το κινητό, μέχρι να σταματήσει;</a:t>
            </a:r>
            <a:endParaRPr lang="el-GR" sz="2400"/>
          </a:p>
        </p:txBody>
      </p:sp>
      <p:pic>
        <p:nvPicPr>
          <p:cNvPr id="1228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055617"/>
            <a:ext cx="2571753" cy="2240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2571736" y="5500702"/>
            <a:ext cx="65722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850" indent="-450850"/>
            <a:r>
              <a:rPr lang="el-GR" sz="2400" b="1" smtClean="0"/>
              <a:t>30. </a:t>
            </a:r>
            <a:r>
              <a:rPr lang="el-GR" sz="2400" smtClean="0"/>
              <a:t>Στην εικόνα φαίνεται το διάγραμμα ταχύτητας - χρόνου, ενός αυτοκινήτου. Τι αντιπροσωπεύει το εμβαδό του τραπεζίου;</a:t>
            </a:r>
            <a:endParaRPr lang="el-GR" sz="2400"/>
          </a:p>
        </p:txBody>
      </p:sp>
      <p:pic>
        <p:nvPicPr>
          <p:cNvPr id="12288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929199"/>
            <a:ext cx="2526618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945689" y="571480"/>
            <a:ext cx="31983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Ασκήσεις</a:t>
            </a:r>
            <a:r>
              <a:rPr lang="el-GR" sz="2400" smtClean="0">
                <a:solidFill>
                  <a:srgbClr val="FF0000"/>
                </a:solidFill>
              </a:rPr>
              <a:t>: 7, 8, 9, 10, 11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43174" y="142852"/>
            <a:ext cx="23169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Εφαρμογές </a:t>
            </a:r>
            <a:r>
              <a:rPr lang="el-GR" sz="2400" smtClean="0">
                <a:solidFill>
                  <a:srgbClr val="FF0000"/>
                </a:solidFill>
              </a:rPr>
              <a:t>: 1, 2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1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1571612"/>
            <a:ext cx="4914900" cy="752475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7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07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7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5" grpId="0" animBg="1"/>
      <p:bldP spid="18" grpId="0"/>
      <p:bldP spid="28" grpId="0"/>
      <p:bldP spid="30" grpId="0"/>
      <p:bldP spid="31" grpId="0"/>
      <p:bldP spid="32" grpId="0"/>
      <p:bldP spid="3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500702"/>
            <a:ext cx="2724612" cy="571504"/>
          </a:xfrm>
          <a:prstGeom prst="rect">
            <a:avLst/>
          </a:prstGeom>
          <a:noFill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14818"/>
            <a:ext cx="3429024" cy="1009298"/>
          </a:xfrm>
          <a:prstGeom prst="rect">
            <a:avLst/>
          </a:prstGeom>
          <a:noFill/>
        </p:spPr>
      </p:pic>
      <p:sp>
        <p:nvSpPr>
          <p:cNvPr id="34" name="Rectangle 33"/>
          <p:cNvSpPr/>
          <p:nvPr/>
        </p:nvSpPr>
        <p:spPr>
          <a:xfrm>
            <a:off x="5500694" y="4429132"/>
            <a:ext cx="27860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Με ποιά από τις δύο ξεκινάμε;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0100" y="357166"/>
            <a:ext cx="7143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Όταν λέμε ότι ένα αυτοκίνητο φτάνει από τα 0 </a:t>
            </a:r>
            <a:r>
              <a:rPr lang="en-US" sz="2400" b="1" smtClean="0">
                <a:solidFill>
                  <a:srgbClr val="00B050"/>
                </a:solidFill>
              </a:rPr>
              <a:t>km/h </a:t>
            </a:r>
            <a:r>
              <a:rPr lang="el-GR" sz="2400" b="1" smtClean="0">
                <a:solidFill>
                  <a:srgbClr val="00B050"/>
                </a:solidFill>
              </a:rPr>
              <a:t>στα 100</a:t>
            </a:r>
            <a:r>
              <a:rPr lang="en-US" sz="2400" b="1" smtClean="0">
                <a:solidFill>
                  <a:srgbClr val="00B050"/>
                </a:solidFill>
              </a:rPr>
              <a:t> km/h </a:t>
            </a:r>
            <a:r>
              <a:rPr lang="el-GR" sz="2400" b="1" smtClean="0">
                <a:solidFill>
                  <a:srgbClr val="00B050"/>
                </a:solidFill>
              </a:rPr>
              <a:t>σε 9 </a:t>
            </a:r>
            <a:r>
              <a:rPr lang="en-US" sz="2400" b="1" smtClean="0">
                <a:solidFill>
                  <a:srgbClr val="00B050"/>
                </a:solidFill>
              </a:rPr>
              <a:t>s </a:t>
            </a:r>
            <a:r>
              <a:rPr lang="el-GR" sz="2400" b="1" smtClean="0">
                <a:solidFill>
                  <a:srgbClr val="00B050"/>
                </a:solidFill>
              </a:rPr>
              <a:t>τί εννοούμε;</a:t>
            </a:r>
            <a:endParaRPr lang="el-GR" sz="2400" b="1">
              <a:solidFill>
                <a:srgbClr val="00B050"/>
              </a:solidFill>
            </a:endParaRPr>
          </a:p>
        </p:txBody>
      </p:sp>
      <p:pic>
        <p:nvPicPr>
          <p:cNvPr id="3" name="Picture 4" descr="C:\Users\Kostas\Desktop\accel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1498893"/>
            <a:ext cx="8924986" cy="3001677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-142908" y="1214422"/>
            <a:ext cx="9501254" cy="14287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Rectangle 4"/>
          <p:cNvSpPr/>
          <p:nvPr/>
        </p:nvSpPr>
        <p:spPr>
          <a:xfrm>
            <a:off x="-142908" y="4143380"/>
            <a:ext cx="9501254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-209552" y="1428736"/>
            <a:ext cx="419104" cy="284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8934448" y="1714488"/>
            <a:ext cx="419104" cy="28479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429132"/>
            <a:ext cx="1933575" cy="409575"/>
          </a:xfrm>
          <a:prstGeom prst="rect">
            <a:avLst/>
          </a:prstGeom>
          <a:noFill/>
        </p:spPr>
      </p:pic>
      <p:cxnSp>
        <p:nvCxnSpPr>
          <p:cNvPr id="11" name="Straight Arrow Connector 10"/>
          <p:cNvCxnSpPr/>
          <p:nvPr/>
        </p:nvCxnSpPr>
        <p:spPr>
          <a:xfrm rot="5400000" flipH="1" flipV="1">
            <a:off x="4500562" y="4357694"/>
            <a:ext cx="2865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2071678"/>
            <a:ext cx="1933575" cy="409575"/>
          </a:xfrm>
          <a:prstGeom prst="rect">
            <a:avLst/>
          </a:prstGeom>
          <a:noFill/>
        </p:spPr>
      </p:pic>
      <p:cxnSp>
        <p:nvCxnSpPr>
          <p:cNvPr id="18" name="Straight Arrow Connector 17"/>
          <p:cNvCxnSpPr/>
          <p:nvPr/>
        </p:nvCxnSpPr>
        <p:spPr>
          <a:xfrm rot="5400000">
            <a:off x="7286644" y="257174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071678"/>
            <a:ext cx="1571625" cy="409575"/>
          </a:xfrm>
          <a:prstGeom prst="rect">
            <a:avLst/>
          </a:prstGeom>
          <a:noFill/>
        </p:spPr>
      </p:pic>
      <p:sp>
        <p:nvSpPr>
          <p:cNvPr id="39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4429132"/>
            <a:ext cx="1571625" cy="409575"/>
          </a:xfrm>
          <a:prstGeom prst="rect">
            <a:avLst/>
          </a:prstGeom>
          <a:noFill/>
        </p:spPr>
      </p:pic>
      <p:cxnSp>
        <p:nvCxnSpPr>
          <p:cNvPr id="23" name="Straight Arrow Connector 22"/>
          <p:cNvCxnSpPr/>
          <p:nvPr/>
        </p:nvCxnSpPr>
        <p:spPr>
          <a:xfrm rot="5400000" flipH="1" flipV="1">
            <a:off x="500828" y="4285462"/>
            <a:ext cx="28654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500828" y="257095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ight Brace 24"/>
          <p:cNvSpPr/>
          <p:nvPr/>
        </p:nvSpPr>
        <p:spPr>
          <a:xfrm rot="16200000">
            <a:off x="3929058" y="-1357346"/>
            <a:ext cx="285752" cy="671517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94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4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1500174"/>
            <a:ext cx="1133475" cy="409575"/>
          </a:xfrm>
          <a:prstGeom prst="rect">
            <a:avLst/>
          </a:prstGeom>
          <a:noFill/>
        </p:spPr>
      </p:pic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9951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286388"/>
            <a:ext cx="1133475" cy="409575"/>
          </a:xfrm>
          <a:prstGeom prst="rect">
            <a:avLst/>
          </a:prstGeom>
          <a:noFill/>
        </p:spPr>
      </p:pic>
      <p:sp>
        <p:nvSpPr>
          <p:cNvPr id="32" name="Right Brace 31"/>
          <p:cNvSpPr/>
          <p:nvPr/>
        </p:nvSpPr>
        <p:spPr>
          <a:xfrm rot="5400000">
            <a:off x="2464579" y="3036091"/>
            <a:ext cx="357190" cy="4000528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3" name="Rectangle 32"/>
          <p:cNvSpPr/>
          <p:nvPr/>
        </p:nvSpPr>
        <p:spPr>
          <a:xfrm>
            <a:off x="0" y="3500438"/>
            <a:ext cx="9144000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2" grpId="0" animBg="1"/>
      <p:bldP spid="3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500702"/>
            <a:ext cx="2724612" cy="571504"/>
          </a:xfrm>
          <a:prstGeom prst="rect">
            <a:avLst/>
          </a:prstGeom>
          <a:noFill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14818"/>
            <a:ext cx="3429024" cy="1009298"/>
          </a:xfrm>
          <a:prstGeom prst="rect">
            <a:avLst/>
          </a:prstGeom>
          <a:noFill/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5" name="Right Arrow 34"/>
          <p:cNvSpPr/>
          <p:nvPr/>
        </p:nvSpPr>
        <p:spPr>
          <a:xfrm>
            <a:off x="3428992" y="5643578"/>
            <a:ext cx="493945" cy="264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1619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572140"/>
            <a:ext cx="4959838" cy="500066"/>
          </a:xfrm>
          <a:prstGeom prst="rect">
            <a:avLst/>
          </a:prstGeom>
          <a:noFill/>
        </p:spPr>
      </p:pic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500702"/>
            <a:ext cx="2724612" cy="571504"/>
          </a:xfrm>
          <a:prstGeom prst="rect">
            <a:avLst/>
          </a:prstGeom>
          <a:noFill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14818"/>
            <a:ext cx="3429024" cy="1009298"/>
          </a:xfrm>
          <a:prstGeom prst="rect">
            <a:avLst/>
          </a:prstGeom>
          <a:noFill/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1621" name="Picture 5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572140"/>
            <a:ext cx="3411561" cy="500066"/>
          </a:xfrm>
          <a:prstGeom prst="rect">
            <a:avLst/>
          </a:prstGeom>
          <a:noFill/>
        </p:spPr>
      </p:pic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" name="Right Arrow 40"/>
          <p:cNvSpPr/>
          <p:nvPr/>
        </p:nvSpPr>
        <p:spPr>
          <a:xfrm>
            <a:off x="3643306" y="5643578"/>
            <a:ext cx="493945" cy="264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3" name="Straight Connector 42"/>
          <p:cNvCxnSpPr/>
          <p:nvPr/>
        </p:nvCxnSpPr>
        <p:spPr>
          <a:xfrm rot="5400000">
            <a:off x="5143504" y="5715016"/>
            <a:ext cx="357190" cy="21431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7358082" y="5715016"/>
            <a:ext cx="357190" cy="21431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7786710" y="5715016"/>
            <a:ext cx="357190" cy="214314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5750727" y="5679297"/>
            <a:ext cx="285752" cy="7143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3" name="Picture 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500702"/>
            <a:ext cx="2724612" cy="571504"/>
          </a:xfrm>
          <a:prstGeom prst="rect">
            <a:avLst/>
          </a:prstGeom>
          <a:noFill/>
        </p:spPr>
      </p:pic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14818"/>
            <a:ext cx="3429024" cy="1009298"/>
          </a:xfrm>
          <a:prstGeom prst="rect">
            <a:avLst/>
          </a:prstGeom>
          <a:noFill/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1625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572140"/>
            <a:ext cx="2071702" cy="443200"/>
          </a:xfrm>
          <a:prstGeom prst="rect">
            <a:avLst/>
          </a:prstGeom>
          <a:noFill/>
        </p:spPr>
      </p:pic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1627" name="Picture 1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6020867"/>
            <a:ext cx="2286016" cy="837133"/>
          </a:xfrm>
          <a:prstGeom prst="rect">
            <a:avLst/>
          </a:prstGeom>
          <a:noFill/>
        </p:spPr>
      </p:pic>
      <p:sp>
        <p:nvSpPr>
          <p:cNvPr id="41" name="Right Arrow 40"/>
          <p:cNvSpPr/>
          <p:nvPr/>
        </p:nvSpPr>
        <p:spPr>
          <a:xfrm>
            <a:off x="3643306" y="5643578"/>
            <a:ext cx="493945" cy="264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2" name="Right Arrow 41"/>
          <p:cNvSpPr/>
          <p:nvPr/>
        </p:nvSpPr>
        <p:spPr>
          <a:xfrm>
            <a:off x="3714744" y="6286520"/>
            <a:ext cx="493945" cy="2645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1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1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Ποιά είναι η μετατόπιση και ο χρόνος που απαιτείται για να σταματήσει ένα αυτοκίνητο που έχει </a:t>
            </a:r>
            <a:r>
              <a:rPr lang="el-GR" sz="2400" b="1" smtClean="0"/>
              <a:t>υ</a:t>
            </a:r>
            <a:r>
              <a:rPr lang="el-GR" sz="2400" b="1" baseline="-25000" smtClean="0"/>
              <a:t>0</a:t>
            </a:r>
            <a:r>
              <a:rPr lang="el-GR" sz="2400" b="1" smtClean="0"/>
              <a:t> = 72 km/h</a:t>
            </a:r>
            <a:r>
              <a:rPr lang="el-GR" sz="2400" smtClean="0"/>
              <a:t>, αν φρενάροντας αποκτά επιβράδυνση </a:t>
            </a:r>
            <a:r>
              <a:rPr lang="el-GR" sz="2400" b="1" smtClean="0"/>
              <a:t>α = 10 </a:t>
            </a:r>
            <a:r>
              <a:rPr lang="en-US" sz="2400" b="1" smtClean="0"/>
              <a:t>m/s</a:t>
            </a:r>
            <a:r>
              <a:rPr lang="en-US" sz="2400" b="1" baseline="30000" smtClean="0"/>
              <a:t>2</a:t>
            </a:r>
            <a:r>
              <a:rPr lang="en-US" sz="2400" smtClean="0"/>
              <a:t>.</a:t>
            </a:r>
            <a:endParaRPr lang="el-GR" sz="2400"/>
          </a:p>
        </p:txBody>
      </p:sp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2714620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85752" y="2500306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14282" y="207167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278605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2143116"/>
            <a:ext cx="1214414" cy="286922"/>
          </a:xfrm>
          <a:prstGeom prst="rect">
            <a:avLst/>
          </a:prstGeom>
          <a:noFill/>
        </p:spPr>
      </p:pic>
      <p:cxnSp>
        <p:nvCxnSpPr>
          <p:cNvPr id="14" name="Straight Connector 13"/>
          <p:cNvCxnSpPr/>
          <p:nvPr/>
        </p:nvCxnSpPr>
        <p:spPr>
          <a:xfrm>
            <a:off x="0" y="3714752"/>
            <a:ext cx="3714744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428860" y="3500438"/>
            <a:ext cx="285752" cy="14287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2428860" y="371475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075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5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143248"/>
            <a:ext cx="1071570" cy="280960"/>
          </a:xfrm>
          <a:prstGeom prst="rect">
            <a:avLst/>
          </a:prstGeom>
          <a:noFill/>
        </p:spPr>
      </p:pic>
      <p:cxnSp>
        <p:nvCxnSpPr>
          <p:cNvPr id="21" name="Straight Arrow Connector 20"/>
          <p:cNvCxnSpPr/>
          <p:nvPr/>
        </p:nvCxnSpPr>
        <p:spPr>
          <a:xfrm rot="10800000">
            <a:off x="2000232" y="2000240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5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753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7529" name="Picture 9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071678"/>
            <a:ext cx="1428760" cy="309107"/>
          </a:xfrm>
          <a:prstGeom prst="rect">
            <a:avLst/>
          </a:prstGeom>
          <a:noFill/>
        </p:spPr>
      </p:pic>
      <p:cxnSp>
        <p:nvCxnSpPr>
          <p:cNvPr id="27" name="Straight Arrow Connector 26"/>
          <p:cNvCxnSpPr/>
          <p:nvPr/>
        </p:nvCxnSpPr>
        <p:spPr>
          <a:xfrm rot="10800000">
            <a:off x="428596" y="2857496"/>
            <a:ext cx="214314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1000100" y="2928934"/>
            <a:ext cx="9733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86182" y="250030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6182" y="350043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357686" y="300037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rgbClr val="0070C0"/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rgbClr val="0070C0"/>
                </a:solidFill>
                <a:cs typeface="Arial" pitchFamily="34" charset="0"/>
              </a:rPr>
              <a:t>2 </a:t>
            </a:r>
            <a:r>
              <a:rPr lang="en-US" sz="2400" b="1" smtClean="0">
                <a:solidFill>
                  <a:srgbClr val="0070C0"/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rgbClr val="0070C0"/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rgbClr val="0070C0"/>
              </a:solidFill>
              <a:cs typeface="Arial" pitchFamily="34" charset="0"/>
            </a:endParaRPr>
          </a:p>
        </p:txBody>
      </p:sp>
      <p:sp>
        <p:nvSpPr>
          <p:cNvPr id="33" name="Right Brace 32"/>
          <p:cNvSpPr/>
          <p:nvPr/>
        </p:nvSpPr>
        <p:spPr>
          <a:xfrm>
            <a:off x="4143372" y="2714620"/>
            <a:ext cx="142876" cy="1000132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0595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4214818"/>
            <a:ext cx="3429024" cy="1009298"/>
          </a:xfrm>
          <a:prstGeom prst="rect">
            <a:avLst/>
          </a:prstGeom>
          <a:noFill/>
        </p:spPr>
      </p:pic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162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2" name="Right Arrow 41"/>
          <p:cNvSpPr/>
          <p:nvPr/>
        </p:nvSpPr>
        <p:spPr>
          <a:xfrm>
            <a:off x="3714744" y="4643446"/>
            <a:ext cx="285752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36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36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36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3671" name="Picture 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6143644"/>
            <a:ext cx="1500198" cy="454285"/>
          </a:xfrm>
          <a:prstGeom prst="rect">
            <a:avLst/>
          </a:prstGeom>
          <a:noFill/>
        </p:spPr>
      </p:pic>
      <p:sp>
        <p:nvSpPr>
          <p:cNvPr id="1136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3673" name="Picture 9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14942" y="5357826"/>
            <a:ext cx="2571768" cy="433671"/>
          </a:xfrm>
          <a:prstGeom prst="rect">
            <a:avLst/>
          </a:prstGeom>
          <a:noFill/>
        </p:spPr>
      </p:pic>
      <p:sp>
        <p:nvSpPr>
          <p:cNvPr id="1136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367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367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4357694"/>
            <a:ext cx="4676775" cy="742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3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3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2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smtClean="0"/>
              <a:t>Δύο αυτοκίνητα, κινούνται με σταθερή ταχύτητα </a:t>
            </a:r>
            <a:r>
              <a:rPr lang="el-GR" sz="2400" b="1" smtClean="0"/>
              <a:t>υ = 80km/h </a:t>
            </a:r>
            <a:r>
              <a:rPr lang="el-GR" sz="2400" smtClean="0"/>
              <a:t>και απέχουν </a:t>
            </a:r>
            <a:r>
              <a:rPr lang="el-GR" sz="2400" b="1" smtClean="0"/>
              <a:t>30m</a:t>
            </a:r>
            <a:r>
              <a:rPr lang="el-GR" sz="2400" smtClean="0"/>
              <a:t>. Κάποια στιγμή ο οδηγός του δεύτερου αυτοκινήτου αποφασίζει να προσπεράσει το προπορευόμενο αυτοκίνητο. Η κίνηση του δευτέρου αυτοκινήτου είναι πια ομαλά επιταχυνόμενη με  </a:t>
            </a:r>
            <a:r>
              <a:rPr lang="el-GR" sz="2400" b="1" smtClean="0"/>
              <a:t>α=0,975m/ s</a:t>
            </a:r>
            <a:r>
              <a:rPr lang="el-GR" sz="2400" b="1" baseline="30000" smtClean="0"/>
              <a:t>2</a:t>
            </a:r>
            <a:r>
              <a:rPr lang="el-GR" sz="2400" b="1" smtClean="0"/>
              <a:t> </a:t>
            </a:r>
            <a:r>
              <a:rPr lang="el-GR" sz="2400" smtClean="0"/>
              <a:t>. Στο αντίθετο ρεύμα έρχεται ένα άλλο αυτοκίνητο που κινείται με σταθερή ταχύτητα </a:t>
            </a:r>
            <a:r>
              <a:rPr lang="el-GR" sz="2400" b="1" smtClean="0"/>
              <a:t>υ</a:t>
            </a:r>
            <a:r>
              <a:rPr lang="el-GR" sz="2400" b="1" baseline="-25000" smtClean="0"/>
              <a:t>1</a:t>
            </a:r>
            <a:r>
              <a:rPr lang="el-GR" sz="2400" b="1" smtClean="0"/>
              <a:t> = 100km/h </a:t>
            </a:r>
            <a:r>
              <a:rPr lang="el-GR" sz="2400" smtClean="0"/>
              <a:t>και απέχει από το δεύτερο</a:t>
            </a:r>
          </a:p>
          <a:p>
            <a:r>
              <a:rPr lang="el-GR" sz="2400" smtClean="0"/>
              <a:t>αυτοκίνητο </a:t>
            </a:r>
            <a:r>
              <a:rPr lang="el-GR" sz="2400" b="1" smtClean="0"/>
              <a:t>400</a:t>
            </a:r>
            <a:r>
              <a:rPr lang="en-US" sz="2400" b="1" smtClean="0"/>
              <a:t>m</a:t>
            </a:r>
            <a:r>
              <a:rPr lang="en-US" sz="2400" smtClean="0"/>
              <a:t>.</a:t>
            </a:r>
            <a:r>
              <a:rPr lang="el-GR" sz="2400" smtClean="0"/>
              <a:t> Το μήκος των αυτοκινήτων είναι περίπου </a:t>
            </a:r>
            <a:r>
              <a:rPr lang="el-GR" sz="2400" b="1" smtClean="0"/>
              <a:t>4m</a:t>
            </a:r>
            <a:r>
              <a:rPr lang="el-GR" sz="2400" smtClean="0"/>
              <a:t>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4282" y="3929066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500034" y="4000504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4414" y="4000504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Oval 9"/>
          <p:cNvSpPr/>
          <p:nvPr/>
        </p:nvSpPr>
        <p:spPr>
          <a:xfrm>
            <a:off x="5643570" y="3714752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>
            <a:off x="214282" y="5143512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2357422" y="4929198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Oval 12"/>
          <p:cNvSpPr/>
          <p:nvPr/>
        </p:nvSpPr>
        <p:spPr>
          <a:xfrm>
            <a:off x="2357422" y="5214950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Oval 13"/>
          <p:cNvSpPr/>
          <p:nvPr/>
        </p:nvSpPr>
        <p:spPr>
          <a:xfrm>
            <a:off x="4857752" y="4929198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14282" y="6143644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286116" y="6072206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7" name="Oval 16"/>
          <p:cNvSpPr/>
          <p:nvPr/>
        </p:nvSpPr>
        <p:spPr>
          <a:xfrm>
            <a:off x="2786050" y="6215082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Oval 17"/>
          <p:cNvSpPr/>
          <p:nvPr/>
        </p:nvSpPr>
        <p:spPr>
          <a:xfrm>
            <a:off x="4000496" y="5929330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57158" y="350043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7158" y="4071942"/>
            <a:ext cx="317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86116" y="621508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143108" y="3500438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072198" y="3714752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43636" y="5929330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776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71876"/>
            <a:ext cx="1357290" cy="283318"/>
          </a:xfrm>
          <a:prstGeom prst="rect">
            <a:avLst/>
          </a:prstGeom>
          <a:noFill/>
        </p:spPr>
      </p:pic>
      <p:cxnSp>
        <p:nvCxnSpPr>
          <p:cNvPr id="30" name="Straight Arrow Connector 29"/>
          <p:cNvCxnSpPr/>
          <p:nvPr/>
        </p:nvCxnSpPr>
        <p:spPr>
          <a:xfrm>
            <a:off x="1142944" y="421481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214818"/>
            <a:ext cx="1357290" cy="283318"/>
          </a:xfrm>
          <a:prstGeom prst="rect">
            <a:avLst/>
          </a:prstGeom>
          <a:noFill/>
        </p:spPr>
      </p:pic>
      <p:sp>
        <p:nvSpPr>
          <p:cNvPr id="1177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776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00438"/>
            <a:ext cx="1857388" cy="357190"/>
          </a:xfrm>
          <a:prstGeom prst="rect">
            <a:avLst/>
          </a:prstGeom>
          <a:noFill/>
        </p:spPr>
      </p:pic>
      <p:cxnSp>
        <p:nvCxnSpPr>
          <p:cNvPr id="34" name="Straight Arrow Connector 33"/>
          <p:cNvCxnSpPr/>
          <p:nvPr/>
        </p:nvCxnSpPr>
        <p:spPr>
          <a:xfrm rot="10800000">
            <a:off x="785786" y="4572008"/>
            <a:ext cx="35719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642910" y="4643446"/>
            <a:ext cx="129234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1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30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sp>
        <p:nvSpPr>
          <p:cNvPr id="1177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7765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429000"/>
            <a:ext cx="1501733" cy="285728"/>
          </a:xfrm>
          <a:prstGeom prst="rect">
            <a:avLst/>
          </a:prstGeom>
          <a:noFill/>
        </p:spPr>
      </p:pic>
      <p:cxnSp>
        <p:nvCxnSpPr>
          <p:cNvPr id="39" name="Straight Arrow Connector 38"/>
          <p:cNvCxnSpPr/>
          <p:nvPr/>
        </p:nvCxnSpPr>
        <p:spPr>
          <a:xfrm rot="10800000">
            <a:off x="5286380" y="335756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0800000">
            <a:off x="857224" y="3214686"/>
            <a:ext cx="4714908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3500430" y="3143248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400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rot="10800000">
            <a:off x="5643570" y="4071942"/>
            <a:ext cx="285752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429256" y="4143380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α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0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20" grpId="0"/>
      <p:bldP spid="21" grpId="0"/>
      <p:bldP spid="23" grpId="0"/>
      <p:bldP spid="24" grpId="0"/>
      <p:bldP spid="35" grpId="0"/>
      <p:bldP spid="42" grpId="0"/>
      <p:bldP spid="4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2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50004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smtClean="0"/>
              <a:t>Να υπολογίσουμε:</a:t>
            </a:r>
          </a:p>
          <a:p>
            <a:pPr marL="723900" indent="-368300"/>
            <a:r>
              <a:rPr lang="el-GR" sz="2400" b="1" smtClean="0"/>
              <a:t>α) </a:t>
            </a:r>
            <a:r>
              <a:rPr lang="el-GR" sz="2400" smtClean="0"/>
              <a:t>τη χρονική διάρκεια του προσπεράσματος (το αυτοκίνητο που προσπερνά να βρίσκεται 2m μπροστά)</a:t>
            </a:r>
          </a:p>
          <a:p>
            <a:pPr marL="723900" indent="-368300"/>
            <a:r>
              <a:rPr lang="el-GR" sz="2400" b="1" smtClean="0"/>
              <a:t>β) </a:t>
            </a:r>
            <a:r>
              <a:rPr lang="el-GR" sz="2400" smtClean="0"/>
              <a:t>τη μετατόπιση του κάθε αυτοκινήτου </a:t>
            </a:r>
          </a:p>
          <a:p>
            <a:pPr marL="723900" indent="-368300"/>
            <a:r>
              <a:rPr lang="el-GR" sz="2400" b="1" smtClean="0"/>
              <a:t>γ) </a:t>
            </a:r>
            <a:r>
              <a:rPr lang="el-GR" sz="2400" smtClean="0"/>
              <a:t>την ταχύτητα που απέκτησε το δεύτερο αυτοκίνητο στο τέλος</a:t>
            </a:r>
          </a:p>
          <a:p>
            <a:pPr marL="723900" indent="-368300"/>
            <a:r>
              <a:rPr lang="el-GR" sz="2400" b="1" smtClean="0"/>
              <a:t>δ) </a:t>
            </a:r>
            <a:r>
              <a:rPr lang="el-GR" sz="2400" smtClean="0"/>
              <a:t>αν είναι ασφαλές το προσπέρασμα</a:t>
            </a:r>
            <a:endParaRPr lang="el-GR" sz="2400"/>
          </a:p>
        </p:txBody>
      </p:sp>
      <p:cxnSp>
        <p:nvCxnSpPr>
          <p:cNvPr id="4" name="Straight Connector 3"/>
          <p:cNvCxnSpPr/>
          <p:nvPr/>
        </p:nvCxnSpPr>
        <p:spPr>
          <a:xfrm>
            <a:off x="214282" y="3929066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500034" y="4000504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Oval 5"/>
          <p:cNvSpPr/>
          <p:nvPr/>
        </p:nvSpPr>
        <p:spPr>
          <a:xfrm>
            <a:off x="1214414" y="4000504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5643570" y="3714752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214282" y="5143512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357422" y="4929198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Oval 9"/>
          <p:cNvSpPr/>
          <p:nvPr/>
        </p:nvSpPr>
        <p:spPr>
          <a:xfrm>
            <a:off x="2357422" y="5214950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Oval 10"/>
          <p:cNvSpPr/>
          <p:nvPr/>
        </p:nvSpPr>
        <p:spPr>
          <a:xfrm>
            <a:off x="4857752" y="4929198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4282" y="6143644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286116" y="6072206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Oval 13"/>
          <p:cNvSpPr/>
          <p:nvPr/>
        </p:nvSpPr>
        <p:spPr>
          <a:xfrm>
            <a:off x="2786050" y="6215082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Oval 14"/>
          <p:cNvSpPr/>
          <p:nvPr/>
        </p:nvSpPr>
        <p:spPr>
          <a:xfrm>
            <a:off x="4000496" y="5929330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57158" y="350043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57158" y="4071942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86116" y="6215082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143108" y="3500438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072198" y="3714752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43636" y="5929330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858016" y="4786322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6500826" y="3857628"/>
            <a:ext cx="357190" cy="235745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571876"/>
            <a:ext cx="1357290" cy="283318"/>
          </a:xfrm>
          <a:prstGeom prst="rect">
            <a:avLst/>
          </a:prstGeom>
          <a:noFill/>
        </p:spPr>
      </p:pic>
      <p:cxnSp>
        <p:nvCxnSpPr>
          <p:cNvPr id="25" name="Straight Arrow Connector 24"/>
          <p:cNvCxnSpPr/>
          <p:nvPr/>
        </p:nvCxnSpPr>
        <p:spPr>
          <a:xfrm>
            <a:off x="1142944" y="421481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4214818"/>
            <a:ext cx="1357290" cy="283318"/>
          </a:xfrm>
          <a:prstGeom prst="rect">
            <a:avLst/>
          </a:prstGeom>
          <a:noFill/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00438"/>
            <a:ext cx="1857388" cy="357190"/>
          </a:xfrm>
          <a:prstGeom prst="rect">
            <a:avLst/>
          </a:prstGeom>
          <a:noFill/>
        </p:spPr>
      </p:pic>
      <p:cxnSp>
        <p:nvCxnSpPr>
          <p:cNvPr id="28" name="Straight Arrow Connector 27"/>
          <p:cNvCxnSpPr/>
          <p:nvPr/>
        </p:nvCxnSpPr>
        <p:spPr>
          <a:xfrm rot="10800000">
            <a:off x="785786" y="4572008"/>
            <a:ext cx="35719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2910" y="4643446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1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30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3429000"/>
            <a:ext cx="1501733" cy="285728"/>
          </a:xfrm>
          <a:prstGeom prst="rect">
            <a:avLst/>
          </a:prstGeom>
          <a:noFill/>
        </p:spPr>
      </p:pic>
      <p:cxnSp>
        <p:nvCxnSpPr>
          <p:cNvPr id="31" name="Straight Arrow Connector 30"/>
          <p:cNvCxnSpPr/>
          <p:nvPr/>
        </p:nvCxnSpPr>
        <p:spPr>
          <a:xfrm rot="10800000">
            <a:off x="5286380" y="335756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10800000">
            <a:off x="857224" y="3214686"/>
            <a:ext cx="4714908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500430" y="3143248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400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5643570" y="4071942"/>
            <a:ext cx="285752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5429256" y="4143380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α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rot="10800000">
            <a:off x="3071802" y="6357958"/>
            <a:ext cx="214314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857488" y="6457890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π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3571868" y="621508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67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6215082"/>
            <a:ext cx="1156299" cy="285752"/>
          </a:xfrm>
          <a:prstGeom prst="rect">
            <a:avLst/>
          </a:prstGeom>
          <a:noFill/>
        </p:spPr>
      </p:pic>
      <p:cxnSp>
        <p:nvCxnSpPr>
          <p:cNvPr id="90" name="Straight Arrow Connector 89"/>
          <p:cNvCxnSpPr/>
          <p:nvPr/>
        </p:nvCxnSpPr>
        <p:spPr>
          <a:xfrm rot="10800000">
            <a:off x="785786" y="5786454"/>
            <a:ext cx="2786082" cy="1588"/>
          </a:xfrm>
          <a:prstGeom prst="straightConnector1">
            <a:avLst/>
          </a:prstGeom>
          <a:ln w="22225">
            <a:solidFill>
              <a:srgbClr val="FF0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571604" y="5715016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0000"/>
                </a:solidFill>
                <a:cs typeface="Arial" pitchFamily="34" charset="0"/>
              </a:rPr>
              <a:t>α2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0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857356" y="5357826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α1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93" name="Straight Arrow Connector 92"/>
          <p:cNvCxnSpPr/>
          <p:nvPr/>
        </p:nvCxnSpPr>
        <p:spPr>
          <a:xfrm rot="10800000">
            <a:off x="1500166" y="5429264"/>
            <a:ext cx="1500198" cy="1588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10800000">
            <a:off x="4000496" y="5786454"/>
            <a:ext cx="1571636" cy="1588"/>
          </a:xfrm>
          <a:prstGeom prst="straightConnector1">
            <a:avLst/>
          </a:prstGeom>
          <a:ln w="22225">
            <a:solidFill>
              <a:srgbClr val="FFC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4500562" y="5715016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C000"/>
                </a:solidFill>
                <a:cs typeface="Arial" pitchFamily="34" charset="0"/>
              </a:rPr>
              <a:t>α3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C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C000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 animBg="1"/>
      <p:bldP spid="69" grpId="0"/>
      <p:bldP spid="91" grpId="0"/>
      <p:bldP spid="92" grpId="0"/>
      <p:bldP spid="9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14282" y="1214422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500034" y="1285860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Oval 3"/>
          <p:cNvSpPr/>
          <p:nvPr/>
        </p:nvSpPr>
        <p:spPr>
          <a:xfrm>
            <a:off x="1214414" y="1285860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5643570" y="1000108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214282" y="2428868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357422" y="2214554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2357422" y="2500306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Oval 8"/>
          <p:cNvSpPr/>
          <p:nvPr/>
        </p:nvSpPr>
        <p:spPr>
          <a:xfrm>
            <a:off x="4857752" y="2214554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214282" y="3429000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86116" y="3357562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2786050" y="3500438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Oval 12"/>
          <p:cNvSpPr/>
          <p:nvPr/>
        </p:nvSpPr>
        <p:spPr>
          <a:xfrm>
            <a:off x="4000496" y="3214686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7158" y="78579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7158" y="1357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86116" y="3500438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143108" y="785794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072198" y="100010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43636" y="321468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16" y="2071678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6500826" y="1142984"/>
            <a:ext cx="357190" cy="235745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57232"/>
            <a:ext cx="1357290" cy="283318"/>
          </a:xfrm>
          <a:prstGeom prst="rect">
            <a:avLst/>
          </a:prstGeom>
          <a:noFill/>
        </p:spPr>
      </p:pic>
      <p:cxnSp>
        <p:nvCxnSpPr>
          <p:cNvPr id="23" name="Straight Arrow Connector 22"/>
          <p:cNvCxnSpPr/>
          <p:nvPr/>
        </p:nvCxnSpPr>
        <p:spPr>
          <a:xfrm>
            <a:off x="1142944" y="150017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500174"/>
            <a:ext cx="1357290" cy="283318"/>
          </a:xfrm>
          <a:prstGeom prst="rect">
            <a:avLst/>
          </a:prstGeom>
          <a:noFill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785794"/>
            <a:ext cx="1857388" cy="357190"/>
          </a:xfrm>
          <a:prstGeom prst="rect">
            <a:avLst/>
          </a:prstGeom>
          <a:noFill/>
        </p:spPr>
      </p:pic>
      <p:cxnSp>
        <p:nvCxnSpPr>
          <p:cNvPr id="26" name="Straight Arrow Connector 25"/>
          <p:cNvCxnSpPr/>
          <p:nvPr/>
        </p:nvCxnSpPr>
        <p:spPr>
          <a:xfrm rot="10800000">
            <a:off x="785786" y="1857364"/>
            <a:ext cx="35719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2910" y="1928802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1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30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714356"/>
            <a:ext cx="1501733" cy="285728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rot="10800000">
            <a:off x="5286380" y="64291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857224" y="500042"/>
            <a:ext cx="4714908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500430" y="428604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400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5643570" y="1357298"/>
            <a:ext cx="285752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429256" y="1428736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ο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3071802" y="3643314"/>
            <a:ext cx="214314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57488" y="3743246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π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785786" y="3071810"/>
            <a:ext cx="2786082" cy="1588"/>
          </a:xfrm>
          <a:prstGeom prst="straightConnector1">
            <a:avLst/>
          </a:prstGeom>
          <a:ln w="22225">
            <a:solidFill>
              <a:srgbClr val="FF0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571604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0000"/>
                </a:solidFill>
                <a:cs typeface="Arial" pitchFamily="34" charset="0"/>
              </a:rPr>
              <a:t>α2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0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57356" y="264318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α1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1500166" y="2714620"/>
            <a:ext cx="1500198" cy="1588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000496" y="3071810"/>
            <a:ext cx="1571636" cy="1588"/>
          </a:xfrm>
          <a:prstGeom prst="straightConnector1">
            <a:avLst/>
          </a:prstGeom>
          <a:ln w="22225">
            <a:solidFill>
              <a:srgbClr val="FFC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500562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C000"/>
                </a:solidFill>
                <a:cs typeface="Arial" pitchFamily="34" charset="0"/>
              </a:rPr>
              <a:t>α3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C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C000"/>
              </a:solidFill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571868" y="350043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500438"/>
            <a:ext cx="1156299" cy="285752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2</a:t>
            </a:r>
          </a:p>
        </p:txBody>
      </p:sp>
      <p:sp>
        <p:nvSpPr>
          <p:cNvPr id="49" name="Rectangle 48"/>
          <p:cNvSpPr/>
          <p:nvPr/>
        </p:nvSpPr>
        <p:spPr>
          <a:xfrm>
            <a:off x="2428860" y="4786322"/>
            <a:ext cx="44291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Από όλα αυτά τα δεδομένα από που πρέπει να ξεκινήσουμε;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14282" y="1214422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500034" y="1285860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Oval 3"/>
          <p:cNvSpPr/>
          <p:nvPr/>
        </p:nvSpPr>
        <p:spPr>
          <a:xfrm>
            <a:off x="1214414" y="1285860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5643570" y="1000108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214282" y="2428868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357422" y="2214554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2357422" y="2500306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Oval 8"/>
          <p:cNvSpPr/>
          <p:nvPr/>
        </p:nvSpPr>
        <p:spPr>
          <a:xfrm>
            <a:off x="4857752" y="2214554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214282" y="3429000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86116" y="3357562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2786050" y="3500438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Oval 12"/>
          <p:cNvSpPr/>
          <p:nvPr/>
        </p:nvSpPr>
        <p:spPr>
          <a:xfrm>
            <a:off x="4000496" y="3214686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7158" y="78579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7158" y="1357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86116" y="3500438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143108" y="785794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072198" y="100010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43636" y="321468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16" y="2071678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6500826" y="1142984"/>
            <a:ext cx="357190" cy="235745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57232"/>
            <a:ext cx="1357290" cy="283318"/>
          </a:xfrm>
          <a:prstGeom prst="rect">
            <a:avLst/>
          </a:prstGeom>
          <a:noFill/>
        </p:spPr>
      </p:pic>
      <p:cxnSp>
        <p:nvCxnSpPr>
          <p:cNvPr id="23" name="Straight Arrow Connector 22"/>
          <p:cNvCxnSpPr/>
          <p:nvPr/>
        </p:nvCxnSpPr>
        <p:spPr>
          <a:xfrm>
            <a:off x="1142944" y="150017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500174"/>
            <a:ext cx="1357290" cy="283318"/>
          </a:xfrm>
          <a:prstGeom prst="rect">
            <a:avLst/>
          </a:prstGeom>
          <a:noFill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785794"/>
            <a:ext cx="1857388" cy="357190"/>
          </a:xfrm>
          <a:prstGeom prst="rect">
            <a:avLst/>
          </a:prstGeom>
          <a:noFill/>
        </p:spPr>
      </p:pic>
      <p:cxnSp>
        <p:nvCxnSpPr>
          <p:cNvPr id="26" name="Straight Arrow Connector 25"/>
          <p:cNvCxnSpPr/>
          <p:nvPr/>
        </p:nvCxnSpPr>
        <p:spPr>
          <a:xfrm rot="10800000">
            <a:off x="785786" y="1857364"/>
            <a:ext cx="35719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2910" y="1928802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1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30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714356"/>
            <a:ext cx="1501733" cy="285728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rot="10800000">
            <a:off x="5286380" y="64291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857224" y="500042"/>
            <a:ext cx="4714908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500430" y="428604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400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5643570" y="1357298"/>
            <a:ext cx="285752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429256" y="1428736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ο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3071802" y="3643314"/>
            <a:ext cx="214314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57488" y="3743246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π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785786" y="3071810"/>
            <a:ext cx="2786082" cy="1588"/>
          </a:xfrm>
          <a:prstGeom prst="straightConnector1">
            <a:avLst/>
          </a:prstGeom>
          <a:ln w="22225">
            <a:solidFill>
              <a:srgbClr val="FF0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571604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0000"/>
                </a:solidFill>
                <a:cs typeface="Arial" pitchFamily="34" charset="0"/>
              </a:rPr>
              <a:t>α2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0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57356" y="264318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α1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1500166" y="2714620"/>
            <a:ext cx="1500198" cy="1588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000496" y="3071810"/>
            <a:ext cx="1571636" cy="1588"/>
          </a:xfrm>
          <a:prstGeom prst="straightConnector1">
            <a:avLst/>
          </a:prstGeom>
          <a:ln w="22225">
            <a:solidFill>
              <a:srgbClr val="FFC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500562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C000"/>
                </a:solidFill>
                <a:cs typeface="Arial" pitchFamily="34" charset="0"/>
              </a:rPr>
              <a:t>α3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C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C000"/>
              </a:solidFill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571868" y="350043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500438"/>
            <a:ext cx="1156299" cy="285752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2</a:t>
            </a:r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20833" name="Picture 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58" y="5214950"/>
            <a:ext cx="3242186" cy="857256"/>
          </a:xfrm>
          <a:prstGeom prst="rect">
            <a:avLst/>
          </a:prstGeom>
          <a:noFill/>
        </p:spPr>
      </p:pic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20835" name="Picture 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4500570"/>
            <a:ext cx="1872340" cy="500066"/>
          </a:xfrm>
          <a:prstGeom prst="rect">
            <a:avLst/>
          </a:prstGeom>
          <a:noFill/>
        </p:spPr>
      </p:pic>
      <p:sp>
        <p:nvSpPr>
          <p:cNvPr id="1208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208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357826"/>
            <a:ext cx="2724612" cy="571504"/>
          </a:xfrm>
          <a:prstGeom prst="rect">
            <a:avLst/>
          </a:prstGeom>
          <a:noFill/>
        </p:spPr>
      </p:pic>
      <p:sp>
        <p:nvSpPr>
          <p:cNvPr id="1208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500570"/>
            <a:ext cx="1971675" cy="40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214282" y="1214422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500034" y="1285860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Oval 3"/>
          <p:cNvSpPr/>
          <p:nvPr/>
        </p:nvSpPr>
        <p:spPr>
          <a:xfrm>
            <a:off x="1214414" y="1285860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Oval 4"/>
          <p:cNvSpPr/>
          <p:nvPr/>
        </p:nvSpPr>
        <p:spPr>
          <a:xfrm>
            <a:off x="5643570" y="1000108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214282" y="2428868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357422" y="2214554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Oval 7"/>
          <p:cNvSpPr/>
          <p:nvPr/>
        </p:nvSpPr>
        <p:spPr>
          <a:xfrm>
            <a:off x="2357422" y="2500306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Oval 8"/>
          <p:cNvSpPr/>
          <p:nvPr/>
        </p:nvSpPr>
        <p:spPr>
          <a:xfrm>
            <a:off x="4857752" y="2214554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214282" y="3429000"/>
            <a:ext cx="5857916" cy="158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286116" y="3357562"/>
            <a:ext cx="285752" cy="14287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Oval 11"/>
          <p:cNvSpPr/>
          <p:nvPr/>
        </p:nvSpPr>
        <p:spPr>
          <a:xfrm>
            <a:off x="2786050" y="3500438"/>
            <a:ext cx="285752" cy="1428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Oval 12"/>
          <p:cNvSpPr/>
          <p:nvPr/>
        </p:nvSpPr>
        <p:spPr>
          <a:xfrm>
            <a:off x="4000496" y="3214686"/>
            <a:ext cx="285752" cy="142876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57158" y="78579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357158" y="1357298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86116" y="3500438"/>
            <a:ext cx="2968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>
              <a:solidFill>
                <a:srgbClr val="0070C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143108" y="785794"/>
            <a:ext cx="571504" cy="1588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072198" y="1000108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Α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143636" y="3214686"/>
            <a:ext cx="4286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t</a:t>
            </a:r>
            <a:r>
              <a:rPr lang="el-GR" sz="2000" b="1" baseline="-25000" smtClean="0">
                <a:solidFill>
                  <a:srgbClr val="0070C0"/>
                </a:solidFill>
                <a:latin typeface="Calibri" pitchFamily="34" charset="0"/>
                <a:cs typeface="Arial" pitchFamily="34" charset="0"/>
              </a:rPr>
              <a:t>Τ</a:t>
            </a:r>
            <a:endParaRPr lang="el-GR" sz="20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858016" y="2071678"/>
            <a:ext cx="20716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Δ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t =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Τ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- t</a:t>
            </a:r>
            <a:r>
              <a:rPr lang="el-GR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Α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= </a:t>
            </a:r>
            <a:r>
              <a:rPr lang="el-GR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;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s</a:t>
            </a:r>
            <a:r>
              <a:rPr lang="en-US" sz="2400" b="1" baseline="-25000" smtClean="0">
                <a:solidFill>
                  <a:schemeClr val="accent6">
                    <a:lumMod val="75000"/>
                  </a:schemeClr>
                </a:solidFill>
                <a:cs typeface="Arial" pitchFamily="34" charset="0"/>
              </a:rPr>
              <a:t> </a:t>
            </a:r>
            <a:endParaRPr lang="el-GR" sz="2400" b="1" dirty="0" smtClean="0">
              <a:solidFill>
                <a:schemeClr val="accent6">
                  <a:lumMod val="7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6500826" y="1142984"/>
            <a:ext cx="357190" cy="2357454"/>
          </a:xfrm>
          <a:prstGeom prst="righ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857232"/>
            <a:ext cx="1357290" cy="283318"/>
          </a:xfrm>
          <a:prstGeom prst="rect">
            <a:avLst/>
          </a:prstGeom>
          <a:noFill/>
        </p:spPr>
      </p:pic>
      <p:cxnSp>
        <p:nvCxnSpPr>
          <p:cNvPr id="23" name="Straight Arrow Connector 22"/>
          <p:cNvCxnSpPr/>
          <p:nvPr/>
        </p:nvCxnSpPr>
        <p:spPr>
          <a:xfrm>
            <a:off x="1142944" y="1500174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1500174"/>
            <a:ext cx="1357290" cy="283318"/>
          </a:xfrm>
          <a:prstGeom prst="rect">
            <a:avLst/>
          </a:prstGeom>
          <a:noFill/>
        </p:spPr>
      </p:pic>
      <p:pic>
        <p:nvPicPr>
          <p:cNvPr id="2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785794"/>
            <a:ext cx="1857388" cy="357190"/>
          </a:xfrm>
          <a:prstGeom prst="rect">
            <a:avLst/>
          </a:prstGeom>
          <a:noFill/>
        </p:spPr>
      </p:pic>
      <p:cxnSp>
        <p:nvCxnSpPr>
          <p:cNvPr id="26" name="Straight Arrow Connector 25"/>
          <p:cNvCxnSpPr/>
          <p:nvPr/>
        </p:nvCxnSpPr>
        <p:spPr>
          <a:xfrm rot="10800000">
            <a:off x="785786" y="1857364"/>
            <a:ext cx="357190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642910" y="1928802"/>
            <a:ext cx="12923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1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30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2066" y="714356"/>
            <a:ext cx="1501733" cy="285728"/>
          </a:xfrm>
          <a:prstGeom prst="rect">
            <a:avLst/>
          </a:prstGeom>
          <a:noFill/>
        </p:spPr>
      </p:pic>
      <p:cxnSp>
        <p:nvCxnSpPr>
          <p:cNvPr id="29" name="Straight Arrow Connector 28"/>
          <p:cNvCxnSpPr/>
          <p:nvPr/>
        </p:nvCxnSpPr>
        <p:spPr>
          <a:xfrm rot="10800000">
            <a:off x="5286380" y="642918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>
            <a:off x="857224" y="500042"/>
            <a:ext cx="4714908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3500430" y="428604"/>
            <a:ext cx="14221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400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rot="10800000">
            <a:off x="5643570" y="1357298"/>
            <a:ext cx="285752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5429256" y="1428736"/>
            <a:ext cx="113364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ο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4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10800000">
            <a:off x="3071802" y="3643314"/>
            <a:ext cx="214314" cy="1588"/>
          </a:xfrm>
          <a:prstGeom prst="straightConnector1">
            <a:avLst/>
          </a:prstGeom>
          <a:ln w="22225">
            <a:solidFill>
              <a:srgbClr val="00B05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857488" y="3743246"/>
            <a:ext cx="113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Δ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00B050"/>
                </a:solidFill>
                <a:cs typeface="Arial" pitchFamily="34" charset="0"/>
              </a:rPr>
              <a:t>π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00B050"/>
                </a:solidFill>
                <a:cs typeface="Arial" pitchFamily="34" charset="0"/>
              </a:rPr>
              <a:t>2</a:t>
            </a:r>
            <a:r>
              <a:rPr lang="en-US" sz="2000" b="1" smtClean="0">
                <a:solidFill>
                  <a:srgbClr val="00B05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00B050"/>
              </a:solidFill>
              <a:cs typeface="Arial" pitchFamily="34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rot="10800000">
            <a:off x="785786" y="3071810"/>
            <a:ext cx="2786082" cy="1588"/>
          </a:xfrm>
          <a:prstGeom prst="straightConnector1">
            <a:avLst/>
          </a:prstGeom>
          <a:ln w="22225">
            <a:solidFill>
              <a:srgbClr val="FF0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571604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0000"/>
                </a:solidFill>
                <a:cs typeface="Arial" pitchFamily="34" charset="0"/>
              </a:rPr>
              <a:t>α2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0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0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57356" y="264318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α1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1500166" y="2714620"/>
            <a:ext cx="1500198" cy="1588"/>
          </a:xfrm>
          <a:prstGeom prst="straightConnector1">
            <a:avLst/>
          </a:prstGeom>
          <a:ln w="22225">
            <a:solidFill>
              <a:schemeClr val="bg1">
                <a:lumMod val="50000"/>
              </a:schemeClr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10800000">
            <a:off x="4000496" y="3071810"/>
            <a:ext cx="1571636" cy="1588"/>
          </a:xfrm>
          <a:prstGeom prst="straightConnector1">
            <a:avLst/>
          </a:prstGeom>
          <a:ln w="22225">
            <a:solidFill>
              <a:srgbClr val="FFC000"/>
            </a:solidFill>
            <a:headEnd type="oval" w="lg" len="sm"/>
            <a:tailEnd type="oval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4500562" y="3000372"/>
            <a:ext cx="10134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x</a:t>
            </a:r>
            <a:r>
              <a:rPr lang="el-GR" sz="2000" b="1" baseline="-25000" smtClean="0">
                <a:solidFill>
                  <a:srgbClr val="FFC000"/>
                </a:solidFill>
                <a:cs typeface="Arial" pitchFamily="34" charset="0"/>
              </a:rPr>
              <a:t>α3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= </a:t>
            </a:r>
            <a:r>
              <a:rPr lang="el-GR" sz="2000" b="1" smtClean="0">
                <a:solidFill>
                  <a:srgbClr val="FFC000"/>
                </a:solidFill>
                <a:cs typeface="Arial" pitchFamily="34" charset="0"/>
              </a:rPr>
              <a:t>;</a:t>
            </a:r>
            <a:r>
              <a:rPr lang="en-US" sz="2000" b="1" smtClean="0">
                <a:solidFill>
                  <a:srgbClr val="FFC000"/>
                </a:solidFill>
                <a:cs typeface="Arial" pitchFamily="34" charset="0"/>
              </a:rPr>
              <a:t> m</a:t>
            </a:r>
            <a:endParaRPr lang="el-GR" sz="2000" b="1" dirty="0" smtClean="0">
              <a:solidFill>
                <a:srgbClr val="FFC000"/>
              </a:solidFill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571868" y="3500438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3500438"/>
            <a:ext cx="1156299" cy="285752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chemeClr val="accent6">
                    <a:lumMod val="75000"/>
                  </a:schemeClr>
                </a:solidFill>
              </a:rPr>
              <a:t>Εφαρμογή 2</a:t>
            </a:r>
          </a:p>
        </p:txBody>
      </p:sp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87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8791" name="Picture 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4143380"/>
            <a:ext cx="5382770" cy="428628"/>
          </a:xfrm>
          <a:prstGeom prst="rect">
            <a:avLst/>
          </a:prstGeom>
          <a:noFill/>
        </p:spPr>
      </p:pic>
      <p:sp>
        <p:nvSpPr>
          <p:cNvPr id="1187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8793" name="Picture 9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4857760"/>
            <a:ext cx="4342148" cy="785818"/>
          </a:xfrm>
          <a:prstGeom prst="rect">
            <a:avLst/>
          </a:prstGeom>
          <a:noFill/>
        </p:spPr>
      </p:pic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8795" name="Picture 1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5857892"/>
            <a:ext cx="2143140" cy="784812"/>
          </a:xfrm>
          <a:prstGeom prst="rect">
            <a:avLst/>
          </a:prstGeom>
          <a:noFill/>
        </p:spPr>
      </p:pic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880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8799" name="Picture 15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67375" y="4857760"/>
            <a:ext cx="3476625" cy="742950"/>
          </a:xfrm>
          <a:prstGeom prst="rect">
            <a:avLst/>
          </a:prstGeom>
          <a:noFill/>
        </p:spPr>
      </p:pic>
      <p:sp>
        <p:nvSpPr>
          <p:cNvPr id="11880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18803" name="Picture 19"/>
          <p:cNvPicPr>
            <a:picLocks noChangeAspect="1" noChangeArrowheads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5857892"/>
            <a:ext cx="1143008" cy="506694"/>
          </a:xfrm>
          <a:prstGeom prst="rect">
            <a:avLst/>
          </a:prstGeom>
          <a:noFill/>
        </p:spPr>
      </p:pic>
      <p:graphicFrame>
        <p:nvGraphicFramePr>
          <p:cNvPr id="61442" name="Object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8072462" y="285728"/>
          <a:ext cx="8524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Package" showAsIcon="1" r:id="rId12" imgW="851760" imgH="685440" progId="Package">
                  <p:embed/>
                </p:oleObj>
              </mc:Choice>
              <mc:Fallback>
                <p:oleObj name="Package" showAsIcon="1" r:id="rId12" imgW="851760" imgH="685440" progId="Package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2462" y="285728"/>
                        <a:ext cx="85248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785794"/>
          <a:ext cx="4357717" cy="2072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131"/>
                <a:gridCol w="1071570"/>
                <a:gridCol w="1214446"/>
                <a:gridCol w="1071570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el-GR" sz="1400" dirty="0" smtClean="0">
                          <a:solidFill>
                            <a:srgbClr val="00B050"/>
                          </a:solidFill>
                        </a:rPr>
                        <a:t>Ακινησία</a:t>
                      </a:r>
                      <a:endParaRPr lang="el-GR" sz="1400" dirty="0">
                        <a:solidFill>
                          <a:srgbClr val="00B05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smtClean="0">
                          <a:solidFill>
                            <a:srgbClr val="00B050"/>
                          </a:solidFill>
                        </a:rPr>
                        <a:t>ΕΟΚ</a:t>
                      </a:r>
                      <a:endParaRPr lang="el-GR" sz="1400" dirty="0">
                        <a:solidFill>
                          <a:srgbClr val="00B05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smtClean="0">
                          <a:solidFill>
                            <a:srgbClr val="00B050"/>
                          </a:solidFill>
                        </a:rPr>
                        <a:t>ΕΟΜΚ</a:t>
                      </a:r>
                      <a:endParaRPr lang="el-GR" sz="1400" dirty="0">
                        <a:solidFill>
                          <a:srgbClr val="00B05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400" smtClean="0">
                          <a:solidFill>
                            <a:srgbClr val="00B050"/>
                          </a:solidFill>
                        </a:rPr>
                        <a:t>Μεταβαλ. </a:t>
                      </a:r>
                      <a:r>
                        <a:rPr lang="el-GR" sz="1400" dirty="0" smtClean="0">
                          <a:solidFill>
                            <a:srgbClr val="00B050"/>
                          </a:solidFill>
                        </a:rPr>
                        <a:t>Κίνηση</a:t>
                      </a:r>
                      <a:endParaRPr lang="el-GR" sz="1400" dirty="0">
                        <a:solidFill>
                          <a:srgbClr val="00B05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6909"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ysClr val="windowText" lastClr="000000"/>
                          </a:solidFill>
                        </a:rPr>
                        <a:t>x, v,</a:t>
                      </a:r>
                      <a:r>
                        <a:rPr lang="en-US" sz="14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l-GR" sz="1400" baseline="0" dirty="0" smtClean="0">
                          <a:solidFill>
                            <a:sysClr val="windowText" lastClr="000000"/>
                          </a:solidFill>
                        </a:rPr>
                        <a:t>α ≠ σταθ.</a:t>
                      </a:r>
                      <a:endParaRPr lang="el-GR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l-GR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9765">
                <a:tc>
                  <a:txBody>
                    <a:bodyPr/>
                    <a:lstStyle/>
                    <a:p>
                      <a:pPr algn="ctr"/>
                      <a:endParaRPr lang="el-GR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20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l-GR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1571612"/>
            <a:ext cx="833444" cy="357190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071678"/>
            <a:ext cx="571504" cy="314327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000240"/>
            <a:ext cx="1017988" cy="35719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500306"/>
            <a:ext cx="642942" cy="344993"/>
          </a:xfrm>
          <a:prstGeom prst="rect">
            <a:avLst/>
          </a:prstGeom>
          <a:noFill/>
          <a:ln>
            <a:noFill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571612"/>
            <a:ext cx="928694" cy="300460"/>
          </a:xfrm>
          <a:prstGeom prst="rect">
            <a:avLst/>
          </a:prstGeom>
          <a:noFill/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500306"/>
            <a:ext cx="571504" cy="30666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500306"/>
            <a:ext cx="1143008" cy="259239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500174"/>
            <a:ext cx="857256" cy="470887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2000240"/>
            <a:ext cx="1136514" cy="357190"/>
          </a:xfrm>
          <a:prstGeom prst="rect">
            <a:avLst/>
          </a:prstGeom>
          <a:noFill/>
        </p:spPr>
      </p:pic>
      <p:graphicFrame>
        <p:nvGraphicFramePr>
          <p:cNvPr id="22" name="Chart 21"/>
          <p:cNvGraphicFramePr/>
          <p:nvPr/>
        </p:nvGraphicFramePr>
        <p:xfrm>
          <a:off x="214314" y="2933682"/>
          <a:ext cx="1409700" cy="13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24" name="Chart 23"/>
          <p:cNvGraphicFramePr/>
          <p:nvPr/>
        </p:nvGraphicFramePr>
        <p:xfrm>
          <a:off x="1785918" y="4219566"/>
          <a:ext cx="1409700" cy="13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6" name="Chart 25"/>
          <p:cNvGraphicFramePr/>
          <p:nvPr/>
        </p:nvGraphicFramePr>
        <p:xfrm>
          <a:off x="1857356" y="3005120"/>
          <a:ext cx="1409700" cy="13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7" name="Chart 26"/>
          <p:cNvGraphicFramePr/>
          <p:nvPr/>
        </p:nvGraphicFramePr>
        <p:xfrm>
          <a:off x="3428992" y="5505450"/>
          <a:ext cx="1409700" cy="1352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9" name="Chart 28"/>
          <p:cNvGraphicFramePr/>
          <p:nvPr/>
        </p:nvGraphicFramePr>
        <p:xfrm>
          <a:off x="3286116" y="3076558"/>
          <a:ext cx="1409700" cy="1323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1428728" y="3790938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3000364" y="5076822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3000364" y="3862376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4500562" y="3862376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4572000" y="5076822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"/>
          <p:cNvSpPr txBox="1">
            <a:spLocks noChangeArrowheads="1"/>
          </p:cNvSpPr>
          <p:nvPr/>
        </p:nvSpPr>
        <p:spPr bwMode="auto">
          <a:xfrm>
            <a:off x="4643438" y="6362706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28596" y="2862244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 (m)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2071670" y="2862244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 (m)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3643306" y="2933682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x (m)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2"/>
          <p:cNvSpPr txBox="1">
            <a:spLocks noChangeArrowheads="1"/>
          </p:cNvSpPr>
          <p:nvPr/>
        </p:nvSpPr>
        <p:spPr bwMode="auto">
          <a:xfrm>
            <a:off x="2071670" y="4148128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 (m/s)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2"/>
          <p:cNvSpPr txBox="1">
            <a:spLocks noChangeArrowheads="1"/>
          </p:cNvSpPr>
          <p:nvPr/>
        </p:nvSpPr>
        <p:spPr bwMode="auto">
          <a:xfrm>
            <a:off x="3643306" y="4148128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 (m/s)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 Box 2"/>
          <p:cNvSpPr txBox="1">
            <a:spLocks noChangeArrowheads="1"/>
          </p:cNvSpPr>
          <p:nvPr/>
        </p:nvSpPr>
        <p:spPr bwMode="auto">
          <a:xfrm>
            <a:off x="3643306" y="5434012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(m/s</a:t>
            </a:r>
            <a:r>
              <a:rPr kumimoji="0" lang="el-GR" sz="11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0" name="Chart 49"/>
          <p:cNvGraphicFramePr/>
          <p:nvPr/>
        </p:nvGraphicFramePr>
        <p:xfrm>
          <a:off x="3428992" y="4291004"/>
          <a:ext cx="1357322" cy="1285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51" name="Text Box 2"/>
          <p:cNvSpPr txBox="1">
            <a:spLocks noChangeArrowheads="1"/>
          </p:cNvSpPr>
          <p:nvPr/>
        </p:nvSpPr>
        <p:spPr bwMode="auto">
          <a:xfrm>
            <a:off x="3000364" y="6362706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 Box 2"/>
          <p:cNvSpPr txBox="1">
            <a:spLocks noChangeArrowheads="1"/>
          </p:cNvSpPr>
          <p:nvPr/>
        </p:nvSpPr>
        <p:spPr bwMode="auto">
          <a:xfrm>
            <a:off x="642878" y="4148128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v (m/s)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2071670" y="5434012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(m/s</a:t>
            </a:r>
            <a:r>
              <a:rPr kumimoji="0" lang="el-GR" sz="11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642910" y="5434012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(m/s</a:t>
            </a:r>
            <a:r>
              <a:rPr kumimoji="0" lang="el-GR" sz="11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5" name="Chart 54"/>
          <p:cNvGraphicFramePr/>
          <p:nvPr/>
        </p:nvGraphicFramePr>
        <p:xfrm>
          <a:off x="214314" y="3933814"/>
          <a:ext cx="1500166" cy="1638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56" name="Text Box 2"/>
          <p:cNvSpPr txBox="1">
            <a:spLocks noChangeArrowheads="1"/>
          </p:cNvSpPr>
          <p:nvPr/>
        </p:nvSpPr>
        <p:spPr bwMode="auto">
          <a:xfrm>
            <a:off x="1428728" y="5076822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7" name="Chart 56"/>
          <p:cNvGraphicFramePr/>
          <p:nvPr/>
        </p:nvGraphicFramePr>
        <p:xfrm>
          <a:off x="214314" y="5291136"/>
          <a:ext cx="1643042" cy="149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58" name="Text Box 2"/>
          <p:cNvSpPr txBox="1">
            <a:spLocks noChangeArrowheads="1"/>
          </p:cNvSpPr>
          <p:nvPr/>
        </p:nvSpPr>
        <p:spPr bwMode="auto">
          <a:xfrm>
            <a:off x="1571604" y="6291268"/>
            <a:ext cx="66675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 (s)</a:t>
            </a:r>
            <a:r>
              <a: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"/>
          <p:cNvSpPr txBox="1">
            <a:spLocks noChangeArrowheads="1"/>
          </p:cNvSpPr>
          <p:nvPr/>
        </p:nvSpPr>
        <p:spPr bwMode="auto">
          <a:xfrm>
            <a:off x="2071638" y="5434012"/>
            <a:ext cx="6651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l-G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α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(m/s</a:t>
            </a:r>
            <a:r>
              <a:rPr kumimoji="0" lang="el-GR" sz="11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2</a:t>
            </a: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) </a:t>
            </a: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0" name="Chart 59"/>
          <p:cNvGraphicFramePr/>
          <p:nvPr/>
        </p:nvGraphicFramePr>
        <p:xfrm>
          <a:off x="1643042" y="5291136"/>
          <a:ext cx="1643042" cy="1495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0" y="21429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rgbClr val="7030A0"/>
                </a:solidFill>
              </a:rPr>
              <a:t>Ανακεφαλαίωση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0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rgbClr val="0070C0"/>
                </a:solidFill>
              </a:rPr>
              <a:t>Η επιτάχυνση μας επιτρέπει να μελετήσουμε πόσο </a:t>
            </a:r>
            <a:r>
              <a:rPr lang="el-GR" sz="2400" b="1" smtClean="0">
                <a:solidFill>
                  <a:srgbClr val="0070C0"/>
                </a:solidFill>
              </a:rPr>
              <a:t>γρήγορα </a:t>
            </a:r>
            <a:endParaRPr lang="en-US" sz="2400" b="1" smtClean="0">
              <a:solidFill>
                <a:srgbClr val="0070C0"/>
              </a:solidFill>
            </a:endParaRPr>
          </a:p>
          <a:p>
            <a:pPr algn="ctr"/>
            <a:r>
              <a:rPr lang="el-GR" sz="2400" b="1" smtClean="0">
                <a:solidFill>
                  <a:srgbClr val="0070C0"/>
                </a:solidFill>
              </a:rPr>
              <a:t>αλλάζει </a:t>
            </a:r>
            <a:r>
              <a:rPr lang="el-GR" sz="2400" b="1" dirty="0" smtClean="0">
                <a:solidFill>
                  <a:srgbClr val="0070C0"/>
                </a:solidFill>
              </a:rPr>
              <a:t>η ταχύτητα ενός σώματος</a:t>
            </a:r>
          </a:p>
          <a:p>
            <a:pPr algn="ctr"/>
            <a:endParaRPr lang="el-GR" sz="2400" dirty="0" smtClean="0"/>
          </a:p>
          <a:p>
            <a:pPr algn="ctr"/>
            <a:endParaRPr lang="el-GR" sz="2400" dirty="0"/>
          </a:p>
          <a:p>
            <a:pPr algn="ctr"/>
            <a:endParaRPr lang="el-GR" sz="2400" dirty="0" smtClean="0"/>
          </a:p>
          <a:p>
            <a:pPr algn="ctr"/>
            <a:endParaRPr lang="el-GR" sz="2400" dirty="0"/>
          </a:p>
          <a:p>
            <a:pPr algn="ctr"/>
            <a:endParaRPr lang="el-GR" sz="2400" dirty="0" smtClean="0"/>
          </a:p>
          <a:p>
            <a:pPr algn="ctr"/>
            <a:endParaRPr lang="el-GR" sz="2400" dirty="0"/>
          </a:p>
          <a:p>
            <a:pPr algn="ctr"/>
            <a:endParaRPr lang="en-US" sz="2400" smtClean="0"/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Όπου </a:t>
            </a:r>
            <a:r>
              <a:rPr lang="el-GR" sz="2400" b="1" dirty="0" smtClean="0">
                <a:solidFill>
                  <a:srgbClr val="0070C0"/>
                </a:solidFill>
              </a:rPr>
              <a:t>α</a:t>
            </a:r>
            <a:r>
              <a:rPr lang="en-US" sz="2400" dirty="0" smtClean="0"/>
              <a:t> </a:t>
            </a:r>
            <a:r>
              <a:rPr lang="el-GR" sz="2400" dirty="0" smtClean="0"/>
              <a:t>είναι η </a:t>
            </a:r>
            <a:r>
              <a:rPr lang="el-GR" sz="2400" dirty="0" smtClean="0">
                <a:solidFill>
                  <a:srgbClr val="0070C0"/>
                </a:solidFill>
              </a:rPr>
              <a:t>επιτάχυνση</a:t>
            </a:r>
            <a:r>
              <a:rPr lang="el-GR" sz="2400" dirty="0" smtClean="0"/>
              <a:t> του σώματος</a:t>
            </a:r>
          </a:p>
          <a:p>
            <a:pPr algn="ctr"/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v</a:t>
            </a:r>
            <a:r>
              <a:rPr lang="el-GR" sz="2400" dirty="0" smtClean="0"/>
              <a:t> είναι </a:t>
            </a:r>
            <a:r>
              <a:rPr lang="el-GR" sz="2400" dirty="0" smtClean="0">
                <a:solidFill>
                  <a:srgbClr val="00B050"/>
                </a:solidFill>
              </a:rPr>
              <a:t>η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l-GR" sz="2400" dirty="0" smtClean="0">
                <a:solidFill>
                  <a:srgbClr val="00B050"/>
                </a:solidFill>
              </a:rPr>
              <a:t>μεταβολή της ταχύτητας</a:t>
            </a:r>
            <a:r>
              <a:rPr lang="el-GR" sz="2400" dirty="0" smtClean="0"/>
              <a:t> του σώματος</a:t>
            </a:r>
          </a:p>
          <a:p>
            <a:pPr algn="ctr"/>
            <a:r>
              <a:rPr lang="el-GR" sz="2400" dirty="0" smtClean="0"/>
              <a:t>και </a:t>
            </a:r>
            <a:r>
              <a:rPr lang="el-GR" sz="2400" b="1" dirty="0" smtClean="0">
                <a:solidFill>
                  <a:srgbClr val="00B050"/>
                </a:solidFill>
              </a:rPr>
              <a:t>Δ</a:t>
            </a:r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r>
              <a:rPr lang="el-GR" sz="2400" dirty="0" smtClean="0"/>
              <a:t> είναι </a:t>
            </a:r>
            <a:r>
              <a:rPr lang="el-GR" sz="2400" dirty="0" smtClean="0">
                <a:solidFill>
                  <a:srgbClr val="00B050"/>
                </a:solidFill>
              </a:rPr>
              <a:t>το χρονικό διάστημα </a:t>
            </a:r>
            <a:r>
              <a:rPr lang="el-GR" sz="2400" dirty="0" smtClean="0"/>
              <a:t>στο οποίο έγινε η μεταβολή αυτή</a:t>
            </a:r>
          </a:p>
          <a:p>
            <a:pPr algn="ctr"/>
            <a:endParaRPr lang="el-GR" sz="2400" dirty="0" smtClean="0"/>
          </a:p>
          <a:p>
            <a:pPr algn="ctr"/>
            <a:r>
              <a:rPr lang="el-GR" sz="2400" dirty="0" smtClean="0"/>
              <a:t>Το σύμβολο </a:t>
            </a:r>
            <a:r>
              <a:rPr lang="el-GR" sz="2400" b="1" dirty="0" smtClean="0">
                <a:solidFill>
                  <a:srgbClr val="00B0F0"/>
                </a:solidFill>
              </a:rPr>
              <a:t>Δ</a:t>
            </a:r>
            <a:r>
              <a:rPr lang="el-GR" sz="2400" dirty="0" smtClean="0"/>
              <a:t> εκφράζει </a:t>
            </a:r>
            <a:r>
              <a:rPr lang="el-GR" sz="2400" dirty="0" smtClean="0">
                <a:solidFill>
                  <a:srgbClr val="00B0F0"/>
                </a:solidFill>
              </a:rPr>
              <a:t>«Διαφορά Τελικής μείον Αρχική κατάσταση».</a:t>
            </a:r>
          </a:p>
          <a:p>
            <a:pPr algn="ctr"/>
            <a:endParaRPr lang="el-GR" sz="2400" b="1" u="sng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1357298"/>
            <a:ext cx="1000132" cy="835931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714620"/>
            <a:ext cx="1666476" cy="785818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1357298"/>
            <a:ext cx="1285884" cy="1033750"/>
          </a:xfrm>
          <a:prstGeom prst="rect">
            <a:avLst/>
          </a:prstGeom>
          <a:noFill/>
        </p:spPr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496"/>
            <a:ext cx="2035983" cy="928694"/>
          </a:xfrm>
          <a:prstGeom prst="rect">
            <a:avLst/>
          </a:prstGeom>
          <a:noFill/>
        </p:spPr>
      </p:pic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7896" name="Picture 8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2071678"/>
            <a:ext cx="2466975" cy="752475"/>
          </a:xfrm>
          <a:prstGeom prst="rect">
            <a:avLst/>
          </a:prstGeom>
          <a:noFill/>
        </p:spPr>
      </p:pic>
      <p:sp>
        <p:nvSpPr>
          <p:cNvPr id="20" name="Rectangle 19"/>
          <p:cNvSpPr/>
          <p:nvPr/>
        </p:nvSpPr>
        <p:spPr>
          <a:xfrm>
            <a:off x="7286644" y="1500174"/>
            <a:ext cx="1012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smtClean="0"/>
              <a:t>Μονάδα</a:t>
            </a:r>
            <a:endParaRPr lang="el-GR"/>
          </a:p>
        </p:txBody>
      </p:sp>
      <p:sp>
        <p:nvSpPr>
          <p:cNvPr id="18" name="Rectangle 17"/>
          <p:cNvSpPr/>
          <p:nvPr/>
        </p:nvSpPr>
        <p:spPr>
          <a:xfrm>
            <a:off x="1643042" y="4429132"/>
            <a:ext cx="58579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Η αρνητική επιτάχυνση είναι επιβράδυνση; </a:t>
            </a:r>
          </a:p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Τί  είναι η θετική επιβράδινση;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00760" y="142852"/>
            <a:ext cx="1991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Ερωτήσεις</a:t>
            </a:r>
            <a:r>
              <a:rPr lang="el-GR" sz="2400" smtClean="0">
                <a:solidFill>
                  <a:srgbClr val="FF0000"/>
                </a:solidFill>
              </a:rPr>
              <a:t>: 32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285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smtClean="0">
                <a:solidFill>
                  <a:srgbClr val="7030A0"/>
                </a:solidFill>
              </a:rPr>
              <a:t>Ερωτήσεις</a:t>
            </a:r>
          </a:p>
        </p:txBody>
      </p:sp>
      <p:sp>
        <p:nvSpPr>
          <p:cNvPr id="4" name="Rectangle 3"/>
          <p:cNvSpPr/>
          <p:nvPr/>
        </p:nvSpPr>
        <p:spPr>
          <a:xfrm>
            <a:off x="5945689" y="571480"/>
            <a:ext cx="32079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smtClean="0">
                <a:solidFill>
                  <a:srgbClr val="FF0000"/>
                </a:solidFill>
              </a:rPr>
              <a:t>Ασκήσεις</a:t>
            </a:r>
            <a:r>
              <a:rPr lang="el-GR" sz="2400" smtClean="0">
                <a:solidFill>
                  <a:srgbClr val="FF0000"/>
                </a:solidFill>
              </a:rPr>
              <a:t>: 12, 14, 18, 19</a:t>
            </a:r>
            <a:endParaRPr lang="el-GR" sz="2400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28670"/>
            <a:ext cx="32844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smtClean="0"/>
              <a:t>37. </a:t>
            </a:r>
            <a:r>
              <a:rPr lang="el-GR" smtClean="0"/>
              <a:t>Τί κίνηση κάνουν τα σώματα;</a:t>
            </a:r>
            <a:endParaRPr lang="el-GR"/>
          </a:p>
        </p:txBody>
      </p:sp>
      <p:pic>
        <p:nvPicPr>
          <p:cNvPr id="1239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85860"/>
            <a:ext cx="258663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90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1214422"/>
            <a:ext cx="2782322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9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00364" y="1214422"/>
            <a:ext cx="2737048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8572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Προς τα που είναι η επιτάχυνση ή η επιβράδυνση;</a:t>
            </a:r>
          </a:p>
          <a:p>
            <a:pPr algn="ctr"/>
            <a:endParaRPr lang="en-US" sz="2400" b="1" smtClean="0">
              <a:solidFill>
                <a:srgbClr val="00B05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Α) </a:t>
            </a: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Β) </a:t>
            </a: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Γ) </a:t>
            </a: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Δ) </a:t>
            </a: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Ε) </a:t>
            </a:r>
          </a:p>
          <a:p>
            <a:pPr marL="450850"/>
            <a:endParaRPr lang="el-GR" sz="2400" b="1" smtClean="0">
              <a:solidFill>
                <a:srgbClr val="00B0F0"/>
              </a:solidFill>
            </a:endParaRPr>
          </a:p>
          <a:p>
            <a:pPr marL="450850"/>
            <a:r>
              <a:rPr lang="el-GR" sz="2400" b="1" smtClean="0">
                <a:solidFill>
                  <a:srgbClr val="00B0F0"/>
                </a:solidFill>
              </a:rPr>
              <a:t>Ζ) </a:t>
            </a:r>
          </a:p>
        </p:txBody>
      </p:sp>
      <p:sp>
        <p:nvSpPr>
          <p:cNvPr id="3" name="Rectangle 2"/>
          <p:cNvSpPr/>
          <p:nvPr/>
        </p:nvSpPr>
        <p:spPr>
          <a:xfrm>
            <a:off x="1142976" y="107154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3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4" name="AutoShape 2"/>
          <p:cNvCxnSpPr>
            <a:cxnSpLocks noChangeShapeType="1"/>
          </p:cNvCxnSpPr>
          <p:nvPr/>
        </p:nvCxnSpPr>
        <p:spPr bwMode="auto">
          <a:xfrm>
            <a:off x="1571604" y="107154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7" name="Rectangle 6"/>
          <p:cNvSpPr/>
          <p:nvPr/>
        </p:nvSpPr>
        <p:spPr>
          <a:xfrm>
            <a:off x="3857620" y="107154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8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8" name="AutoShape 2"/>
          <p:cNvCxnSpPr>
            <a:cxnSpLocks noChangeShapeType="1"/>
          </p:cNvCxnSpPr>
          <p:nvPr/>
        </p:nvCxnSpPr>
        <p:spPr bwMode="auto">
          <a:xfrm>
            <a:off x="4286248" y="107154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9" name="Rectangle 8"/>
          <p:cNvSpPr/>
          <p:nvPr/>
        </p:nvSpPr>
        <p:spPr>
          <a:xfrm>
            <a:off x="928662" y="535782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6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10" name="AutoShape 2"/>
          <p:cNvCxnSpPr>
            <a:cxnSpLocks noChangeShapeType="1"/>
          </p:cNvCxnSpPr>
          <p:nvPr/>
        </p:nvCxnSpPr>
        <p:spPr bwMode="auto">
          <a:xfrm>
            <a:off x="1357290" y="535782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1" name="Rectangle 10"/>
          <p:cNvSpPr/>
          <p:nvPr/>
        </p:nvSpPr>
        <p:spPr>
          <a:xfrm>
            <a:off x="3786182" y="5357826"/>
            <a:ext cx="1710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-4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12" name="AutoShape 2"/>
          <p:cNvCxnSpPr>
            <a:cxnSpLocks noChangeShapeType="1"/>
          </p:cNvCxnSpPr>
          <p:nvPr/>
        </p:nvCxnSpPr>
        <p:spPr bwMode="auto">
          <a:xfrm rot="10800000">
            <a:off x="4143372" y="5357826"/>
            <a:ext cx="571504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4" name="Rectangle 13"/>
          <p:cNvSpPr/>
          <p:nvPr/>
        </p:nvSpPr>
        <p:spPr>
          <a:xfrm>
            <a:off x="3714744" y="2786058"/>
            <a:ext cx="1730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-3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15" name="AutoShape 2"/>
          <p:cNvCxnSpPr>
            <a:cxnSpLocks noChangeShapeType="1"/>
          </p:cNvCxnSpPr>
          <p:nvPr/>
        </p:nvCxnSpPr>
        <p:spPr bwMode="auto">
          <a:xfrm rot="10800000">
            <a:off x="4143372" y="2786058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16" name="Rectangle 15"/>
          <p:cNvSpPr/>
          <p:nvPr/>
        </p:nvSpPr>
        <p:spPr>
          <a:xfrm>
            <a:off x="1071538" y="2786058"/>
            <a:ext cx="18928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-10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17" name="AutoShape 2"/>
          <p:cNvCxnSpPr>
            <a:cxnSpLocks noChangeShapeType="1"/>
          </p:cNvCxnSpPr>
          <p:nvPr/>
        </p:nvCxnSpPr>
        <p:spPr bwMode="auto">
          <a:xfrm rot="10800000">
            <a:off x="1428728" y="2786058"/>
            <a:ext cx="571504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0" name="Rectangle 19"/>
          <p:cNvSpPr/>
          <p:nvPr/>
        </p:nvSpPr>
        <p:spPr>
          <a:xfrm>
            <a:off x="1142976" y="464344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3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21" name="AutoShape 2"/>
          <p:cNvCxnSpPr>
            <a:cxnSpLocks noChangeShapeType="1"/>
          </p:cNvCxnSpPr>
          <p:nvPr/>
        </p:nvCxnSpPr>
        <p:spPr bwMode="auto">
          <a:xfrm rot="10800000">
            <a:off x="1357290" y="4643446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2" name="Rectangle 21"/>
          <p:cNvSpPr/>
          <p:nvPr/>
        </p:nvSpPr>
        <p:spPr>
          <a:xfrm>
            <a:off x="3786182" y="464344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8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23" name="AutoShape 2"/>
          <p:cNvCxnSpPr>
            <a:cxnSpLocks noChangeShapeType="1"/>
          </p:cNvCxnSpPr>
          <p:nvPr/>
        </p:nvCxnSpPr>
        <p:spPr bwMode="auto">
          <a:xfrm>
            <a:off x="4214810" y="464344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5" name="Rectangle 24"/>
          <p:cNvSpPr/>
          <p:nvPr/>
        </p:nvSpPr>
        <p:spPr>
          <a:xfrm>
            <a:off x="1142976" y="178592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3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26" name="AutoShape 2"/>
          <p:cNvCxnSpPr>
            <a:cxnSpLocks noChangeShapeType="1"/>
          </p:cNvCxnSpPr>
          <p:nvPr/>
        </p:nvCxnSpPr>
        <p:spPr bwMode="auto">
          <a:xfrm>
            <a:off x="1571604" y="178592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7" name="Rectangle 26"/>
          <p:cNvSpPr/>
          <p:nvPr/>
        </p:nvSpPr>
        <p:spPr>
          <a:xfrm>
            <a:off x="3857620" y="1785926"/>
            <a:ext cx="16203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1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28" name="AutoShape 2"/>
          <p:cNvCxnSpPr>
            <a:cxnSpLocks noChangeShapeType="1"/>
          </p:cNvCxnSpPr>
          <p:nvPr/>
        </p:nvCxnSpPr>
        <p:spPr bwMode="auto">
          <a:xfrm>
            <a:off x="4286248" y="178592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9" name="Rectangle 28"/>
          <p:cNvSpPr/>
          <p:nvPr/>
        </p:nvSpPr>
        <p:spPr>
          <a:xfrm>
            <a:off x="3714744" y="3571876"/>
            <a:ext cx="17309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A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-3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30" name="AutoShape 2"/>
          <p:cNvCxnSpPr>
            <a:cxnSpLocks noChangeShapeType="1"/>
          </p:cNvCxnSpPr>
          <p:nvPr/>
        </p:nvCxnSpPr>
        <p:spPr bwMode="auto">
          <a:xfrm rot="10800000">
            <a:off x="4143372" y="3571876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1" name="Rectangle 30"/>
          <p:cNvSpPr/>
          <p:nvPr/>
        </p:nvSpPr>
        <p:spPr>
          <a:xfrm>
            <a:off x="1142976" y="3571876"/>
            <a:ext cx="17100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smtClean="0">
                <a:solidFill>
                  <a:schemeClr val="accent1"/>
                </a:solidFill>
              </a:rPr>
              <a:t>v</a:t>
            </a:r>
            <a:r>
              <a:rPr lang="en-US" sz="2800" i="1" baseline="-25000" smtClean="0">
                <a:solidFill>
                  <a:schemeClr val="accent1"/>
                </a:solidFill>
              </a:rPr>
              <a:t>T</a:t>
            </a:r>
            <a:r>
              <a:rPr lang="el-GR" sz="2800" i="1" baseline="-25000" smtClean="0">
                <a:solidFill>
                  <a:schemeClr val="accent1"/>
                </a:solidFill>
              </a:rPr>
              <a:t> </a:t>
            </a:r>
            <a:r>
              <a:rPr lang="el-GR" sz="2800" i="1" smtClean="0">
                <a:solidFill>
                  <a:schemeClr val="accent1"/>
                </a:solidFill>
              </a:rPr>
              <a:t>= </a:t>
            </a:r>
            <a:r>
              <a:rPr lang="en-US" sz="2800" i="1" smtClean="0">
                <a:solidFill>
                  <a:schemeClr val="accent1"/>
                </a:solidFill>
              </a:rPr>
              <a:t>-2</a:t>
            </a:r>
            <a:r>
              <a:rPr lang="el-GR" sz="2800" i="1" smtClean="0">
                <a:solidFill>
                  <a:schemeClr val="accent1"/>
                </a:solidFill>
              </a:rPr>
              <a:t> </a:t>
            </a:r>
            <a:r>
              <a:rPr lang="en-US" sz="2800" i="1" smtClean="0">
                <a:solidFill>
                  <a:schemeClr val="accent1"/>
                </a:solidFill>
              </a:rPr>
              <a:t>m/s</a:t>
            </a:r>
            <a:endParaRPr lang="el-GR" sz="2800"/>
          </a:p>
        </p:txBody>
      </p:sp>
      <p:cxnSp>
        <p:nvCxnSpPr>
          <p:cNvPr id="32" name="AutoShape 2"/>
          <p:cNvCxnSpPr>
            <a:cxnSpLocks noChangeShapeType="1"/>
          </p:cNvCxnSpPr>
          <p:nvPr/>
        </p:nvCxnSpPr>
        <p:spPr bwMode="auto">
          <a:xfrm rot="10800000">
            <a:off x="1428728" y="3571876"/>
            <a:ext cx="571504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3" name="Rectangle 32"/>
          <p:cNvSpPr/>
          <p:nvPr/>
        </p:nvSpPr>
        <p:spPr>
          <a:xfrm>
            <a:off x="7000892" y="1000108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34" name="AutoShape 2"/>
          <p:cNvCxnSpPr>
            <a:cxnSpLocks noChangeShapeType="1"/>
          </p:cNvCxnSpPr>
          <p:nvPr/>
        </p:nvCxnSpPr>
        <p:spPr bwMode="auto">
          <a:xfrm>
            <a:off x="7000892" y="107154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5" name="Rectangle 34"/>
          <p:cNvSpPr/>
          <p:nvPr/>
        </p:nvSpPr>
        <p:spPr>
          <a:xfrm>
            <a:off x="7000892" y="1714488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36" name="AutoShape 2"/>
          <p:cNvCxnSpPr>
            <a:cxnSpLocks noChangeShapeType="1"/>
          </p:cNvCxnSpPr>
          <p:nvPr/>
        </p:nvCxnSpPr>
        <p:spPr bwMode="auto">
          <a:xfrm rot="10800000">
            <a:off x="7000892" y="1785926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7" name="Rectangle 36"/>
          <p:cNvSpPr/>
          <p:nvPr/>
        </p:nvSpPr>
        <p:spPr>
          <a:xfrm>
            <a:off x="7000892" y="2786058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38" name="AutoShape 2"/>
          <p:cNvCxnSpPr>
            <a:cxnSpLocks noChangeShapeType="1"/>
          </p:cNvCxnSpPr>
          <p:nvPr/>
        </p:nvCxnSpPr>
        <p:spPr bwMode="auto">
          <a:xfrm rot="10800000">
            <a:off x="7000892" y="2857496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9" name="Rectangle 38"/>
          <p:cNvSpPr/>
          <p:nvPr/>
        </p:nvSpPr>
        <p:spPr>
          <a:xfrm>
            <a:off x="7000892" y="3500438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40" name="AutoShape 2"/>
          <p:cNvCxnSpPr>
            <a:cxnSpLocks noChangeShapeType="1"/>
          </p:cNvCxnSpPr>
          <p:nvPr/>
        </p:nvCxnSpPr>
        <p:spPr bwMode="auto">
          <a:xfrm>
            <a:off x="7000892" y="357187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1" name="Rectangle 40"/>
          <p:cNvSpPr/>
          <p:nvPr/>
        </p:nvSpPr>
        <p:spPr>
          <a:xfrm>
            <a:off x="7000892" y="4572008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42" name="AutoShape 2"/>
          <p:cNvCxnSpPr>
            <a:cxnSpLocks noChangeShapeType="1"/>
          </p:cNvCxnSpPr>
          <p:nvPr/>
        </p:nvCxnSpPr>
        <p:spPr bwMode="auto">
          <a:xfrm>
            <a:off x="7000892" y="4643446"/>
            <a:ext cx="533426" cy="11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43" name="Rectangle 42"/>
          <p:cNvSpPr/>
          <p:nvPr/>
        </p:nvSpPr>
        <p:spPr>
          <a:xfrm>
            <a:off x="7000892" y="5357826"/>
            <a:ext cx="3882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smtClean="0">
                <a:solidFill>
                  <a:srgbClr val="FF0000"/>
                </a:solidFill>
              </a:rPr>
              <a:t>α</a:t>
            </a:r>
            <a:endParaRPr lang="el-GR" sz="2800">
              <a:solidFill>
                <a:srgbClr val="FF0000"/>
              </a:solidFill>
            </a:endParaRPr>
          </a:p>
        </p:txBody>
      </p:sp>
      <p:cxnSp>
        <p:nvCxnSpPr>
          <p:cNvPr id="44" name="AutoShape 2"/>
          <p:cNvCxnSpPr>
            <a:cxnSpLocks noChangeShapeType="1"/>
          </p:cNvCxnSpPr>
          <p:nvPr/>
        </p:nvCxnSpPr>
        <p:spPr bwMode="auto">
          <a:xfrm rot="10800000">
            <a:off x="6929454" y="5429264"/>
            <a:ext cx="500066" cy="1588"/>
          </a:xfrm>
          <a:prstGeom prst="straightConnector1">
            <a:avLst/>
          </a:prstGeom>
          <a:noFill/>
          <a:ln w="44450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1" grpId="0"/>
      <p:bldP spid="14" grpId="0"/>
      <p:bldP spid="16" grpId="0"/>
      <p:bldP spid="20" grpId="0"/>
      <p:bldP spid="22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Ανάλογα με την τιμή της ταχύτητας οι </a:t>
            </a:r>
            <a:r>
              <a:rPr lang="el-GR" sz="2400" b="1" smtClean="0"/>
              <a:t>κινήσεις </a:t>
            </a:r>
            <a:endParaRPr lang="en-US" sz="2400" b="1" smtClean="0"/>
          </a:p>
          <a:p>
            <a:pPr algn="ctr"/>
            <a:r>
              <a:rPr lang="el-GR" sz="2400" b="1" smtClean="0"/>
              <a:t>τών </a:t>
            </a:r>
            <a:r>
              <a:rPr lang="el-GR" sz="2400" b="1" dirty="0" smtClean="0"/>
              <a:t>σωμάτων χωρίζονται σε 3 </a:t>
            </a:r>
            <a:r>
              <a:rPr lang="el-GR" sz="2400" b="1" smtClean="0"/>
              <a:t>μεγάλες κατηγορίες</a:t>
            </a:r>
            <a:endParaRPr lang="el-GR" sz="2400" b="1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1357298"/>
            <a:ext cx="1000132" cy="537571"/>
          </a:xfrm>
          <a:prstGeom prst="rect">
            <a:avLst/>
          </a:prstGeom>
          <a:noFill/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143116"/>
            <a:ext cx="2071701" cy="492172"/>
          </a:xfrm>
          <a:prstGeom prst="rect">
            <a:avLst/>
          </a:prstGeom>
          <a:noFill/>
        </p:spPr>
      </p:pic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2928934"/>
            <a:ext cx="2104931" cy="500066"/>
          </a:xfrm>
          <a:prstGeom prst="rect">
            <a:avLst/>
          </a:prstGeom>
          <a:noFill/>
        </p:spPr>
      </p:pic>
      <p:sp>
        <p:nvSpPr>
          <p:cNvPr id="16" name="Rectangle 15"/>
          <p:cNvSpPr/>
          <p:nvPr/>
        </p:nvSpPr>
        <p:spPr>
          <a:xfrm>
            <a:off x="0" y="1357298"/>
            <a:ext cx="878684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arenR"/>
            </a:pPr>
            <a:r>
              <a:rPr lang="el-GR" sz="2400" b="1" smtClean="0">
                <a:solidFill>
                  <a:srgbClr val="0070C0"/>
                </a:solidFill>
              </a:rPr>
              <a:t>Ακινησία</a:t>
            </a:r>
          </a:p>
          <a:p>
            <a:pPr marL="457200" indent="-457200">
              <a:buAutoNum type="arabicParenR"/>
            </a:pPr>
            <a:endParaRPr lang="el-GR" sz="2400" smtClean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r>
              <a:rPr lang="el-GR" sz="2400" b="1" smtClean="0">
                <a:solidFill>
                  <a:srgbClr val="0070C0"/>
                </a:solidFill>
              </a:rPr>
              <a:t>Ευθύγραμμη Ομαλή Κίνηση</a:t>
            </a:r>
          </a:p>
          <a:p>
            <a:pPr marL="457200" indent="-457200">
              <a:buAutoNum type="arabicParenR"/>
            </a:pPr>
            <a:endParaRPr lang="el-GR" sz="2400" smtClean="0">
              <a:solidFill>
                <a:srgbClr val="0070C0"/>
              </a:solidFill>
            </a:endParaRPr>
          </a:p>
          <a:p>
            <a:pPr marL="457200" indent="-457200">
              <a:buAutoNum type="arabicParenR"/>
            </a:pPr>
            <a:r>
              <a:rPr lang="el-GR" sz="2400" b="1" smtClean="0">
                <a:solidFill>
                  <a:srgbClr val="0070C0"/>
                </a:solidFill>
              </a:rPr>
              <a:t>Μεταβαλλόμενη Κίνηση</a:t>
            </a:r>
          </a:p>
          <a:p>
            <a:pPr marL="457200" indent="-457200"/>
            <a:endParaRPr lang="el-GR" sz="2400" b="1" smtClean="0">
              <a:solidFill>
                <a:srgbClr val="0070C0"/>
              </a:solidFill>
            </a:endParaRPr>
          </a:p>
          <a:p>
            <a:pPr marL="2149475" indent="-457200"/>
            <a:r>
              <a:rPr lang="el-GR" sz="2400" b="1" smtClean="0">
                <a:solidFill>
                  <a:srgbClr val="00B0F0"/>
                </a:solidFill>
              </a:rPr>
              <a:t>3α) Ευθύγραμμη Ομαλά Μεταβαλλόμενη Κίνηση</a:t>
            </a:r>
          </a:p>
          <a:p>
            <a:pPr marL="2149475" indent="-457200"/>
            <a:endParaRPr lang="el-GR" sz="2400" b="1" smtClean="0">
              <a:solidFill>
                <a:srgbClr val="00B0F0"/>
              </a:solidFill>
            </a:endParaRPr>
          </a:p>
          <a:p>
            <a:pPr marL="2149475" indent="-457200"/>
            <a:endParaRPr lang="el-GR" sz="2400" b="1" smtClean="0">
              <a:solidFill>
                <a:srgbClr val="00B0F0"/>
              </a:solidFill>
            </a:endParaRPr>
          </a:p>
          <a:p>
            <a:pPr marL="2149475" indent="-457200"/>
            <a:endParaRPr lang="el-GR" sz="2400" b="1" smtClean="0">
              <a:solidFill>
                <a:srgbClr val="00B0F0"/>
              </a:solidFill>
            </a:endParaRPr>
          </a:p>
          <a:p>
            <a:pPr marL="2149475" indent="-457200"/>
            <a:r>
              <a:rPr lang="el-GR" sz="2400" b="1" smtClean="0">
                <a:solidFill>
                  <a:srgbClr val="00B0F0"/>
                </a:solidFill>
              </a:rPr>
              <a:t>3β) Μή Ομαλά Μεταβαλόμενη Κίνηση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61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1285860"/>
            <a:ext cx="941985" cy="500066"/>
          </a:xfrm>
          <a:prstGeom prst="rect">
            <a:avLst/>
          </a:prstGeom>
          <a:noFill/>
        </p:spPr>
      </p:pic>
      <p:pic>
        <p:nvPicPr>
          <p:cNvPr id="18" name="Picture 1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29520" y="2071678"/>
            <a:ext cx="941985" cy="500066"/>
          </a:xfrm>
          <a:prstGeom prst="rect">
            <a:avLst/>
          </a:prstGeom>
          <a:noFill/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4286256"/>
            <a:ext cx="2116559" cy="500066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40965" name="Picture 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5643578"/>
            <a:ext cx="2116558" cy="500066"/>
          </a:xfrm>
          <a:prstGeom prst="rect">
            <a:avLst/>
          </a:prstGeom>
          <a:noFill/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4286256"/>
            <a:ext cx="2104931" cy="500066"/>
          </a:xfrm>
          <a:prstGeom prst="rect">
            <a:avLst/>
          </a:prstGeom>
          <a:noFill/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8992" y="5643578"/>
            <a:ext cx="2104931" cy="500066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3857620" y="1571612"/>
            <a:ext cx="1428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Ποιές;</a:t>
            </a:r>
            <a:endParaRPr lang="el-GR" sz="2400" b="1">
              <a:solidFill>
                <a:srgbClr val="00B05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643174" y="3929066"/>
            <a:ext cx="42148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Πόση είναι η επιτάχυνση σε αυτές;</a:t>
            </a:r>
            <a:endParaRPr lang="el-GR" sz="2400" b="1">
              <a:solidFill>
                <a:srgbClr val="00B050"/>
              </a:solidFill>
            </a:endParaRPr>
          </a:p>
        </p:txBody>
      </p:sp>
      <p:graphicFrame>
        <p:nvGraphicFramePr>
          <p:cNvPr id="40967" name="Object 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14282" y="5929330"/>
          <a:ext cx="839787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Package" showAsIcon="1" r:id="rId9" imgW="839160" imgH="685440" progId="Package">
                  <p:embed/>
                </p:oleObj>
              </mc:Choice>
              <mc:Fallback>
                <p:oleObj name="Package" showAsIcon="1" r:id="rId9" imgW="839160" imgH="685440" progId="Package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929330"/>
                        <a:ext cx="839787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1357290" y="6143644"/>
            <a:ext cx="5429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Ενα παράδειγμα Ε. Ο. Μ. Κίνησης;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6" grpId="1"/>
      <p:bldP spid="2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Kostas\Desktop\acceln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5" y="1498893"/>
            <a:ext cx="8924986" cy="300167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14348" y="285728"/>
            <a:ext cx="75724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smtClean="0">
                <a:solidFill>
                  <a:srgbClr val="00B050"/>
                </a:solidFill>
              </a:rPr>
              <a:t>Ποιό από τα τρία αυτοκίνητα δεν κάνει ευθύγραμμη ομαλά μεταβαλλόμενη κίνηση;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71435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/>
              <a:t>Κάποιος ισχυρίζεται, ότι </a:t>
            </a:r>
            <a:r>
              <a:rPr lang="el-GR" sz="2400"/>
              <a:t>αν η </a:t>
            </a:r>
            <a:r>
              <a:rPr lang="el-GR" sz="2400" smtClean="0"/>
              <a:t>ταχύτητα ενός αυτοκινήτου είναι </a:t>
            </a:r>
            <a:r>
              <a:rPr lang="el-GR" sz="2400"/>
              <a:t>μηδέν, τότε </a:t>
            </a:r>
            <a:r>
              <a:rPr lang="el-GR" sz="2400" smtClean="0"/>
              <a:t>και η </a:t>
            </a:r>
            <a:r>
              <a:rPr lang="el-GR" sz="2400"/>
              <a:t>επιτάχυνσή του </a:t>
            </a:r>
            <a:r>
              <a:rPr lang="el-GR" sz="2400" smtClean="0"/>
              <a:t>πρέπει να </a:t>
            </a:r>
            <a:r>
              <a:rPr lang="el-GR" sz="2400"/>
              <a:t>είναι μηδέν.</a:t>
            </a:r>
          </a:p>
          <a:p>
            <a:pPr algn="ctr"/>
            <a:endParaRPr lang="el-GR" sz="2400" smtClean="0"/>
          </a:p>
          <a:p>
            <a:pPr algn="ctr"/>
            <a:r>
              <a:rPr lang="el-GR" sz="2400" b="1" smtClean="0">
                <a:solidFill>
                  <a:srgbClr val="00B050"/>
                </a:solidFill>
              </a:rPr>
              <a:t>Αληθεύει ο ισχυρισμός αυτός;</a:t>
            </a:r>
            <a:endParaRPr lang="el-GR" sz="2400" b="1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285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u="sng" smtClean="0">
                <a:solidFill>
                  <a:srgbClr val="0070C0"/>
                </a:solidFill>
              </a:rPr>
              <a:t>Εξισώσεις της ευθύγραμμης ομαλά μεταβαλλόμενης κίνησης</a:t>
            </a:r>
            <a:endParaRPr lang="el-GR" sz="2400" b="1" u="sng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114298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smtClean="0"/>
              <a:t>Για να περιγράψουμε την ΕΟΜΚ, πρέπει </a:t>
            </a:r>
            <a:r>
              <a:rPr lang="el-GR" sz="2400" b="1" smtClean="0">
                <a:solidFill>
                  <a:srgbClr val="FFC000"/>
                </a:solidFill>
              </a:rPr>
              <a:t>σε κάθε χρονική στιγμή </a:t>
            </a:r>
          </a:p>
          <a:p>
            <a:pPr algn="ctr"/>
            <a:r>
              <a:rPr lang="el-GR" sz="2400" smtClean="0"/>
              <a:t>να προσδιορίσουμε την </a:t>
            </a:r>
            <a:r>
              <a:rPr lang="el-GR" sz="2400" b="1" smtClean="0">
                <a:solidFill>
                  <a:srgbClr val="FF0000"/>
                </a:solidFill>
              </a:rPr>
              <a:t>επιτάχυνση</a:t>
            </a:r>
            <a:r>
              <a:rPr lang="el-GR" sz="2400" smtClean="0"/>
              <a:t>, την </a:t>
            </a:r>
            <a:r>
              <a:rPr lang="el-GR" sz="2400" b="1" smtClean="0">
                <a:solidFill>
                  <a:srgbClr val="FF0000"/>
                </a:solidFill>
              </a:rPr>
              <a:t>ταχύτητα</a:t>
            </a:r>
            <a:r>
              <a:rPr lang="el-GR" sz="2400" smtClean="0"/>
              <a:t> του κινητού </a:t>
            </a:r>
          </a:p>
          <a:p>
            <a:pPr algn="ctr"/>
            <a:r>
              <a:rPr lang="el-GR" sz="2400" smtClean="0"/>
              <a:t>και τη </a:t>
            </a:r>
            <a:r>
              <a:rPr lang="el-GR" sz="2400" b="1" smtClean="0">
                <a:solidFill>
                  <a:srgbClr val="FF0000"/>
                </a:solidFill>
              </a:rPr>
              <a:t>θέση</a:t>
            </a:r>
            <a:r>
              <a:rPr lang="el-GR" sz="2400" smtClean="0"/>
              <a:t> του.</a:t>
            </a:r>
            <a:endParaRPr 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1971</TotalTime>
  <Words>2182</Words>
  <Application>Microsoft Office PowerPoint</Application>
  <PresentationFormat>Προβολή στην οθόνη (4:3)</PresentationFormat>
  <Paragraphs>430</Paragraphs>
  <Slides>40</Slides>
  <Notes>11</Notes>
  <HiddenSlides>1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40</vt:i4>
      </vt:variant>
    </vt:vector>
  </HeadingPairs>
  <TitlesOfParts>
    <vt:vector size="44" baseType="lpstr">
      <vt:lpstr>Arial</vt:lpstr>
      <vt:lpstr>Calibri</vt:lpstr>
      <vt:lpstr>Office Theme</vt:lpstr>
      <vt:lpstr>Package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tagaris</dc:creator>
  <cp:lastModifiedBy>user</cp:lastModifiedBy>
  <cp:revision>37</cp:revision>
  <dcterms:created xsi:type="dcterms:W3CDTF">2010-08-26T15:32:38Z</dcterms:created>
  <dcterms:modified xsi:type="dcterms:W3CDTF">2015-11-18T18:35:49Z</dcterms:modified>
</cp:coreProperties>
</file>