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l-G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1913930" name="Θέση κεφαλίδας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136069389" name="Θέση ημερομηνίας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l-GR"/>
              <a:t>10/30/2013</a:t>
            </a:fld>
            <a:endParaRPr lang="el-GR"/>
          </a:p>
        </p:txBody>
      </p:sp>
      <p:sp>
        <p:nvSpPr>
          <p:cNvPr id="403737281" name="Θέση εικόνας διαφανειών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l-GR"/>
          </a:p>
        </p:txBody>
      </p:sp>
      <p:sp>
        <p:nvSpPr>
          <p:cNvPr id="1923419758" name="Θέση σημειώσεις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305915198" name="Θέση υποσέλιδου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68739998" name="Θέση αριθμού διαφάνειας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2083626" name="Θέση εικόνας διαφανειών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52474676" name="Θέση σημειώσει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l-GR">
              <a:latin typeface="Arial"/>
              <a:cs typeface="Arial"/>
            </a:endParaRPr>
          </a:p>
        </p:txBody>
      </p:sp>
      <p:sp>
        <p:nvSpPr>
          <p:cNvPr id="352404873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l-GR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70DEF25-ECDA-98EC-A8FA-480AE397AEA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13C2863-A65D-197A-6B5D-C3836B85797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A95988C-6A0E-4B41-739F-2D62A15FD23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1823B5E-8438-D5AC-EB49-116D2BAF41D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2872375-D675-BEB6-467D-47C4307F197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C376706-930E-C302-A420-2554052A18A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CB66A1F-CC2E-2593-71CF-20DB2D84875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37DA980-F1E2-1AEE-C32F-67DE66FC431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C0B2BAF-5264-95B8-C016-05D28D01400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Διαφάνεια τίτλου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797892" name="Τίτλος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63879711" name="Υπότιτλος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l-GR"/>
              <a:t>Στυλ κύριου υπότιτλου</a:t>
            </a:r>
            <a:endParaRPr lang="el-GR"/>
          </a:p>
        </p:txBody>
      </p:sp>
      <p:sp>
        <p:nvSpPr>
          <p:cNvPr id="1733288413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31959868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21389459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Τίτλος και Κατακόρυφο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671433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12696278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574618258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958164718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356231337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Κατακόρυφος τίτλος και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4328514" name="Κατακόρυφος τίτλος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779966709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734477676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846913504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58183937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Τίτλος και Περιεχό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295127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756250089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05650782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887418014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88953583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Κεφαλίδα ενότητα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8577746" name="Τίτλος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423166761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928793401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96315496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100879662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Δύο περιεχόμεν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8116671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067541750" name="Θέση περιεχομένου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962598959" name="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964416627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463983222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808344377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Σύγκριση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2778878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30513481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848182065" name="Θέση περιεχομένου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617936062" name="Θέση κειμένου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836195713" name="Θέση περιεχομένου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961480152" name="Θέση ημερομηνίας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810234061" name="Θέση υποσέλιδου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132571088" name="Θέση αριθμού διαφάνειας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Μόνο τίτλο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710088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44230884" name="Θέση ημερομηνίας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914588583" name="Θέση υποσέλιδου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86767133" name="Θέση αριθμού διαφάνειας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Κενή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84677" name="Θέση ημερομηνίας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230201989" name="Θέση υποσέλιδου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026294250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Περιεχόμενο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8339726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336284501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40639703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584480543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800588457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99128738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Εικόνα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9245725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35333206" name="Θέση εικόνας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l-GR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1030404998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240970036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019542310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56548672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3820509" name="Θέση τίτλου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087143344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283181783" name="Θέση ημερομηνίας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268657694" name="Θέση υποσέλιδου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00478608" name="Θέση αριθμού διαφάνειας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8966120" name="Τίτλος 1"/>
          <p:cNvSpPr>
            <a:spLocks noGrp="1"/>
          </p:cNvSpPr>
          <p:nvPr>
            <p:ph type="ctr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l-GR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8.2 Εφαρμογές Βασικών Μεθόδων και Τεχνικών Ασφάλειας</a:t>
            </a:r>
            <a:endParaRPr lang="el-GR"/>
          </a:p>
        </p:txBody>
      </p:sp>
      <p:sp>
        <p:nvSpPr>
          <p:cNvPr id="882110390" name="Υπότιτλος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834461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brute force attack</a:t>
            </a:r>
            <a:endParaRPr/>
          </a:p>
        </p:txBody>
      </p:sp>
      <p:sp>
        <p:nvSpPr>
          <p:cNvPr id="216751608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6567976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Έτσι λοιπόν υποθέτοντας ένα σύστημα που μπορεί να πραγματοποιήσει 1000 δοκιμές το δευτε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ρόλεπτο (π.χ. στα password ενός δικτυακού τόπου)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το αριθμητικό password των 8 χα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ρακτήρων (π.χ. το 98532548) θα χρειαστούν το πολύ 1,29 ημέρες για να γίνει δοκιμή όλων των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υνδυασμών,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ένα αντίστοιχο password με χαρακτήρες από διαφορετικά σύνολα θα χρειαζόταν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2,13 χιλιάδες αιώνες.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818291975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7620955" y="2215812"/>
            <a:ext cx="3941646" cy="20935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478366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8.2.1 Κωδικοί πρόσβασης</a:t>
            </a:r>
            <a:endParaRPr/>
          </a:p>
        </p:txBody>
      </p:sp>
      <p:sp>
        <p:nvSpPr>
          <p:cNvPr id="1688966268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10515600" cy="355319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 πιο συνηθισμένος τρόπος ταυτοποίησης των χρηστών από ένα λειτουργικό σύστημα είναι η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δημιουργία μιας συνθηματικής λέξης (password) για κάθε λογαριασμό χρήστη, η οποία θα ζητεί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ται κάθε φορά που ο συγκεκριμένος χρήστης επιθυμεί να συνδεθεί με το σύστημα.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Μία από τις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πιο συνηθισμένες μεθόδους επίθεσης σε υπολογιστικά συστήματα στοχεύει στην ανεύρεση των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κωδικών με τους οποίους συνδέονται σε αυτά οι χρήστες, με σκοπό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</a:t>
            </a:r>
            <a:endParaRPr lang="en-US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την πρόσβαση στα δεδομένα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του συγκεκριμένου υπολογιστικού συστήματος, αλλά και σε πιθανούς δικτυακούς πόρους στους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οποίους οι συγκεκριμένοι λογαριασμοί έχουν πρόσβαση.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535837680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3305735" y="5500220"/>
            <a:ext cx="5124449" cy="12451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138784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Επιπρόσθε</a:t>
            </a: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μέτρα ταυτοποίησης </a:t>
            </a:r>
            <a:endParaRPr/>
          </a:p>
        </p:txBody>
      </p:sp>
      <p:sp>
        <p:nvSpPr>
          <p:cNvPr id="336361423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620183"/>
            <a:ext cx="6997535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το λόγο αυτό σε περιπτώσεις που η ασφάλεια παίζει σημαντικό ρόλο λαμβάνονται επιπρόσθε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μέτρα ταυτοποίησης των χρηστών που έχουν να κάνουν είτε με τη χρήση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usb κλειδιών ή</a:t>
            </a:r>
            <a:r>
              <a:rPr lang="en-US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καρτών αναγνώρισης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(μοιάζουν με τις γνωστές πιστωτικές κάρτες)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 την αναγνώριση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βιομετρικών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στοιχείων του χρήστη (όπως π.χ. δακτυλικά αποτυπώματα,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μοτίβο της ίριδας του μα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τιού, χροιά φωνής κ.α.).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Σημαντικό ρόλο για την επιτυχία των συστημάτων αυτών παίζει η ευκολία</a:t>
            </a: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χρήσης τους και η αποδοχή τους από τους χρήστες.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2132918726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8496299" y="2586691"/>
            <a:ext cx="2857500" cy="2286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7154111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8.2.2 Συναρτήσεις Κερματισμού (Hash functions)</a:t>
            </a:r>
            <a:endParaRPr/>
          </a:p>
        </p:txBody>
      </p:sp>
      <p:sp>
        <p:nvSpPr>
          <p:cNvPr id="1279292664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κωδικοί πρόσβασης στα λειτουργικά συστήματα δεν αποθηκεύονται σαν απλό κείμενο (plain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text) οπότε θα ήταν απλό κάποιος να τους διαβάσει.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Αντ’ αυτού, το λειτουργικό σύστημα περνά το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password από μία συνάρτηση κερματισμού η οποία δίνει σαν αποτέλεσμα μία συμβολοσειρά που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ονομάζεται σύνοψη (digest).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Π.χ. σύμφωνα με τη συνάρτηση κερματισμού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NTLM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που χρησιμοποι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 το Λ.Σ MS Windows ο κωδικός m@gn1fIc3nt μετατρέπεται σε A7CB237DABF384B97EF70B3B8D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EFB1BD και αυτή η τιμή είναι που αποθηκεύεται στο σύστημα.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338407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80718542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766538946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76199" y="448235"/>
            <a:ext cx="12039599" cy="5524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425195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Hash Functions</a:t>
            </a:r>
            <a:endParaRPr/>
          </a:p>
        </p:txBody>
      </p:sp>
      <p:sp>
        <p:nvSpPr>
          <p:cNvPr id="1439692981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9752314" cy="252599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συναρτήσεις που χρησιμοποιούνται για το σκοπό αυτό έχουν την εξής ιδιότητα.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Κάθε φορά που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δέχονται σαν είσοδο τον ίδιοι κωδικό, βγάζουν σαν αποτέλεσμα την ίδια σύνοψη, όμως αν κάποιος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γνωρίζει μόνο τη σύνοψη είναι αδύνατον (ή πιο σωστά εξαιρετικά δύσκολο) να μπορέσει να βρει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τον κωδικό, παρόλο που ο αλγόριθμος μετατροπής είναι γνωστός.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το λόγο αυτό αναφέρονται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πολλές φορές και σαν μονόδρομες (one-way) συναρτήσεις.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185989441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2185146" y="4753161"/>
            <a:ext cx="6324599" cy="15525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699176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Hash Functions(2)</a:t>
            </a:r>
            <a:endParaRPr sz="4400"/>
          </a:p>
        </p:txBody>
      </p:sp>
      <p:sp>
        <p:nvSpPr>
          <p:cNvPr id="1612847663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μέθοδος αυτή ωστόσο δεν μπορεί από μόνη της να εγγυηθεί την ασφάλεια του κωδικού πρό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σβασης.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γνωστό ότι πολλοί χρήστες χρησιμοποιούν για κωδικούς πολύ απλές λέξεις, ή προ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σωπικά τους στοιχεία (π.χ. ημερομηνία γέννησης, τηλέφωνο, ΑΦΜ κ.λ.π.) ή λέξεις που υπάρχουν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στην καθομιλούμενη γλώσσα. 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στοιχεία αυτά είναι τα πρώτα που θα ελέγξει ένας επιτιθέμενος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προκειμένου να ανακαλύψει κωδικούς.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3587120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rainbow tables</a:t>
            </a:r>
            <a:endParaRPr/>
          </a:p>
        </p:txBody>
      </p:sp>
      <p:sp>
        <p:nvSpPr>
          <p:cNvPr id="1175838309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Υπάρχουν μάλιστα έτοιμοι πίνακες με τη σύνοψη που παράγουν οι λέξεις αυτές (δεδομένου ότι η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συνάρτηση κερματισμού είναι γνωστή) κι’ έτσι το μόνο που χρειάζεται είναι να γίνει η σύγκριση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 αυτούς που είναι αποθηκευμένοι στο σύστημα.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πίνακες αυτοί λέγονται πίνακες αντίστροφης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αναζήτησης (reverse lookup tables ή rainbow tables).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 η προσπάθεια αυτή αποτύχει, μπορεί να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γίνει επίθεση με εξαντλητική δοκιμή κωδικών (brute force attack), όπου όμως ο χρόνος που χρει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άζεται για να πραγματοποιηθεί αυξάνει δραματικά όσο αυξάνεται το μέγεθος του κωδικού, αλλά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το σύνολο χαρακτήρων από το οποίο αποτελείται (π.χ. πεζά, κεφαλαία, αριθμοί, σύμβολα).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380118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20216167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576530644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1326029" y="476249"/>
            <a:ext cx="9133749" cy="57964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ONLYOFFICE/9.2.1.43</Application>
  <PresentationFormat>On-screen Show (4:3)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2012-12-03T06:56:55Z</dcterms:created>
  <dcterms:modified xsi:type="dcterms:W3CDTF">2026-02-19T15:59:27Z</dcterms:modified>
</cp:coreProperties>
</file>