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2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11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9"/>
  </p:notesMasterIdLst>
  <p:sldIdLst>
    <p:sldId id="256" r:id="rId4"/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l-GR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 /><Relationship Id="rId11" Type="http://schemas.openxmlformats.org/officeDocument/2006/relationships/tableStyles" Target="tableStyles.xml" /><Relationship Id="rId12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07311895" name="Θέση κεφαλίδας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483013851" name="Θέση ημερομηνίας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l-GR"/>
              <a:t>10/30/2013</a:t>
            </a:fld>
            <a:endParaRPr lang="el-GR"/>
          </a:p>
        </p:txBody>
      </p:sp>
      <p:sp>
        <p:nvSpPr>
          <p:cNvPr id="2010918365" name="Θέση εικόνας διαφανειών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l-GR"/>
          </a:p>
        </p:txBody>
      </p:sp>
      <p:sp>
        <p:nvSpPr>
          <p:cNvPr id="1339946121" name="Θέση σημειώσεις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611874393" name="Θέση υποσέλιδου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721503324" name="Θέση αριθμού διαφάνειας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63465394" name="Θέση εικόνας διαφανειών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264090254" name="Θέση σημειώσεις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l-GR">
              <a:latin typeface="Arial"/>
              <a:cs typeface="Arial"/>
            </a:endParaRPr>
          </a:p>
        </p:txBody>
      </p:sp>
      <p:sp>
        <p:nvSpPr>
          <p:cNvPr id="867834399" name="Θέση αριθμού διαφάνειας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l-GR"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71723BA-7F3A-59A8-59C1-75C7377AF19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E14D6FD-049C-1047-DD06-5706A554AB6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48240D3-81AB-F814-BAB0-8BEE9AF7AC4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0FDD6FD-54CC-CB1B-CABF-56FF8BC2900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Διαφάνεια τίτλου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52736364" name="Τίτλος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597342714" name="Υπότιτλος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l-GR"/>
              <a:t>Στυλ κύριου υπότιτλου</a:t>
            </a:r>
            <a:endParaRPr lang="el-GR"/>
          </a:p>
        </p:txBody>
      </p:sp>
      <p:sp>
        <p:nvSpPr>
          <p:cNvPr id="716613539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030362914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84522667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Τίτλος και Κατακόρυφο κεί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8966143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75854214" name="Θέση κατακόρυφου κειμένου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057037964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666016164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34498319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Κατακόρυφος τίτλος και Κεί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43687885" name="Κατακόρυφος τίτλος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867089865" name="Θέση κατακόρυφου κειμένου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017449579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694824269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19798813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Τίτλος και Περιεχό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90709905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27649003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788941967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698133395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904479778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Κεφαλίδα ενότητα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74957713" name="Τίτλος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90513925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330621461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413843779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24072498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Δύο περιεχόμεν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06252473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902847249" name="Θέση περιεχομένου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437084834" name="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2136412046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871462283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2003187321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Σύγκριση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71226330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711854460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319162410" name="Θέση περιεχομένου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617637279" name="Θέση κειμένου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077583950" name="Θέση περιεχομένου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268021260" name="Θέση ημερομηνίας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796694165" name="Θέση υποσέλιδου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167542719" name="Θέση αριθμού διαφάνειας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Μόνο τίτλο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19219840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378063496" name="Θέση ημερομηνίας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351602186" name="Θέση υποσέλιδου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38614226" name="Θέση αριθμού διαφάνειας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Κενή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0172786" name="Θέση ημερομηνίας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843062424" name="Θέση υποσέλιδου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103017553" name="Θέση αριθμού διαφάνειας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Περιεχόμενο με λεζάντ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8293885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095206687" name="Θέση περιεχομένου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950383970" name="Θέση κειμένου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769493733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273580334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224479869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Εικόνα με λεζάντ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76106071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302455886" name="Θέση εικόνας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l-GR"/>
              <a:t>Κάντε κλικ στο εικονίδιο για να προσθέσετε εικόνα</a:t>
            </a:r>
            <a:endParaRPr lang="el-GR"/>
          </a:p>
        </p:txBody>
      </p:sp>
      <p:sp>
        <p:nvSpPr>
          <p:cNvPr id="670445389" name="Θέση κειμένου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70460829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908090283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68299800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2215058" name="Θέση τίτλου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323576530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513107963" name="Θέση ημερομηνίας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97705542" name="Θέση υποσέλιδου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20017647" name="Θέση αριθμού διαφάνειας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66472851" name="Τίτλος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6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8.2.3 Πως δημιουργείται ένας ισχυρός κωδικός</a:t>
            </a:r>
            <a:endParaRPr lang="el-GR"/>
          </a:p>
        </p:txBody>
      </p:sp>
      <p:sp>
        <p:nvSpPr>
          <p:cNvPr id="1866053128" name="Υπότιτλος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704089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Ο κωδικός </a:t>
            </a:r>
            <a:r>
              <a:rPr lang="en-US"/>
              <a:t>(password)</a:t>
            </a:r>
            <a:r>
              <a:rPr/>
              <a:t> πρέπει</a:t>
            </a:r>
            <a:r>
              <a:rPr lang="en-US"/>
              <a:t>:</a:t>
            </a:r>
            <a:endParaRPr/>
          </a:p>
        </p:txBody>
      </p:sp>
      <p:sp>
        <p:nvSpPr>
          <p:cNvPr id="1888873972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Να είναι ασυνήθιστος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: Αυτό σημαίνει ότι δεν θα πρέπει να είναι μια λέξη από αυτές που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υπάρχουν στα λεξικά. Σε αυτό μπορεί να βοηθήσει και η αντικατάσταση κάποιων χαρακτή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ρων με σύμβολα που τους μοιάζουν (π.χ το ‘a’ με ‘@’ ή το ‘i’ με ‘!’ κ.ο.κ.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Να μην είναι προσωπικός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: Πρέπει να αποφεύγονται π.χ. τηλέφωνα, ημερομηνίες γέννησης,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ονόματα συγγενικών προσώπων κ.α.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Να μην είναι προβλέψιμος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: Η ιστοσελίδα http://www.whatsmypass.com/the-top-500-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worst-passwords-of-all-time όπως και άλλες ανάλογες περιέχει έναν κατάλογο με τα πιο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συνηθισμένα password που χρησιμοποιούν χρήστες (και που θα πρέπει πάση θυσία να απο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φεύγονται).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05865664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Ο κωδικός </a:t>
            </a:r>
            <a:r>
              <a:rPr lang="en-US" sz="44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(password)</a:t>
            </a:r>
            <a:r>
              <a:rPr lang="el-GR" sz="44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πρέπει</a:t>
            </a:r>
            <a:r>
              <a:rPr lang="en-US" sz="44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</a:t>
            </a:r>
            <a:endParaRPr/>
          </a:p>
        </p:txBody>
      </p:sp>
      <p:sp>
        <p:nvSpPr>
          <p:cNvPr id="1072007965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Να περιέχει πολλούς χαρακτήρες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: Όσο περισσότερους, τόσο το καλύτερο (σίγουρα όχι λι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γότερους από 8), καθώς με τον τρόπο αυτόν γίνεται σχεδόν αδύνατη η ανεύρεσή του με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επιθέσεις ωμής βίας.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Να περιέχει χαρακτήρες από πολλά διαφορετικά σύνολα: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Π.χ. πεζά, κεφαλαία, αριθμούς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και ειδικούς χαρακτήρες. Όσο περισσότερα διαφορετικά σύνολα χαρακτήρων, τόσο περισ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σότεροι οι συνδυασμοί που θα πρέπει να δοκιμάσει ένας επίδοξος εισβολέας.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15072042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Ο κωδικός </a:t>
            </a:r>
            <a:r>
              <a:rPr lang="en-US" sz="44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(password)</a:t>
            </a:r>
            <a:r>
              <a:rPr lang="el-GR" sz="44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πρέπει</a:t>
            </a:r>
            <a:r>
              <a:rPr lang="en-US" sz="44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</a:t>
            </a:r>
            <a:endParaRPr/>
          </a:p>
        </p:txBody>
      </p:sp>
      <p:sp>
        <p:nvSpPr>
          <p:cNvPr id="1333213237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Να απομνημονεύεται εύκολα: Είναι πολύ σημαντικό να θυμόμαστε το password που χρη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σιμοποιούμε. Αυτό θα επιτρέψει τη γρήγορη πληκτρολόγησή του στο σύστημα και θα δυ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σκολέψει κάποιον που παρακολουθεί αυτόν που το πληκτρολογεί.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Αν τα password που χρη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σιμοποιούμε είναι πολλά και δεν μπορούμε να τα θυμόμαστε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:</a:t>
            </a:r>
            <a:endParaRPr lang="en-US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lvl="1">
              <a:defRPr/>
            </a:pP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υπάρχουν εφαρμογές, όπως</a:t>
            </a:r>
            <a:r>
              <a:rPr lang="en-US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το Keepass (http://sourceforge.net/ projects/keepass/) ή η διαδικτυακή υπηρεσία LastPass</a:t>
            </a:r>
            <a:r>
              <a:rPr lang="en-US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(https://lastpass.com/) που επιτρέπουν την ασφαλή αποθήκευσή και διαχείρισή τους απαι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τώντας την απομνημόνευση ενός μόνο κωδικού.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67956384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Ένα παράδειγμα χρήσης ισχυρού password</a:t>
            </a:r>
            <a:endParaRPr/>
          </a:p>
        </p:txBody>
      </p:sp>
      <p:sp>
        <p:nvSpPr>
          <p:cNvPr id="438962891" name="Θέση περιεχομένου 2"/>
          <p:cNvSpPr>
            <a:spLocks noGrp="1"/>
          </p:cNvSpPr>
          <p:nvPr>
            <p:ph idx="1"/>
          </p:nvPr>
        </p:nvSpPr>
        <p:spPr bwMode="auto">
          <a:xfrm flipH="0" flipV="0">
            <a:off x="838199" y="1825624"/>
            <a:ext cx="5456726" cy="435133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0000" lnSpcReduction="6000"/>
          </a:bodyPr>
          <a:lstStyle/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Ξεκινάμε απο την φράση «Ι love Chocolates»</a:t>
            </a:r>
            <a:endParaRPr sz="2800" b="1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n-US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A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ντικα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τάσταση κάποιων χαρακτήρων με αριθμούς και σύμβολα να καταλήξει στο «!_L()v3_Ch0co/@t3$»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Greeklish εκδοχή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!!!</a:t>
            </a:r>
            <a:endParaRPr lang="en-US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lvl="1">
              <a:defRPr/>
            </a:pP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ξεκινώντας</a:t>
            </a:r>
            <a:r>
              <a:rPr lang="en-US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από τη φράση π.χ. «Λατρεύω τις Σοκολάτες» μετατρέποντας την σε «L@tR3vW_t1$_S0kO!@tE$»,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Σύμφωνα με τη σελίδα https://howsecureismypassword.net/ ένας σύγχρονος υπολο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γιστής χρειάζεται (περίπου) 32.745.418.545.741.343.000.000 χρόνια για να το σπάσει.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s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1515558935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6378014" y="1269999"/>
            <a:ext cx="5629275" cy="4133849"/>
          </a:xfrm>
          <a:prstGeom prst="rect">
            <a:avLst/>
          </a:prstGeom>
        </p:spPr>
      </p:pic>
      <p:sp>
        <p:nvSpPr>
          <p:cNvPr id="1992325206" name=""/>
          <p:cNvSpPr txBox="1"/>
          <p:nvPr/>
        </p:nvSpPr>
        <p:spPr bwMode="auto">
          <a:xfrm rot="0" flipH="0" flipV="0">
            <a:off x="7250391" y="5811202"/>
            <a:ext cx="2990580" cy="3657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/>
              <a:t>https://passwordmeter.com/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ONLYOFFICE/9.2.1.43</Application>
  <PresentationFormat>On-screen Show (4:3)</PresentationFormat>
  <Paragraphs>0</Paragraphs>
  <Slides>5</Slides>
  <Notes>5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Theme 1</vt:lpstr>
      <vt:lpstr>Slide 1</vt:lpstr>
      <vt:lpstr>Slide 2</vt:lpstr>
      <vt:lpstr>Slide 3</vt:lpstr>
      <vt:lpstr>Slide 4</vt:lpstr>
      <vt:lpstr>Slide 5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6</cp:revision>
  <dcterms:created xsi:type="dcterms:W3CDTF">2012-12-03T06:56:55Z</dcterms:created>
  <dcterms:modified xsi:type="dcterms:W3CDTF">2026-02-23T15:29:37Z</dcterms:modified>
</cp:coreProperties>
</file>