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3.xml" ContentType="application/vnd.openxmlformats-officedocument.presentationml.slide+xml"/>
  <Override PartName="/ppt/theme/theme2.xml" ContentType="application/vnd.openxmlformats-officedocument.theme+xml"/>
  <Override PartName="/ppt/theme/theme1.xml" ContentType="application/vnd.openxmlformats-officedocument.them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2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6.xml" ContentType="application/vnd.openxmlformats-officedocument.presentationml.notesSlide+xml"/>
  <Override PartName="/ppt/presentation.xml" ContentType="application/vnd.openxmlformats-officedocument.presentationml.presentation.main+xml"/>
  <Override PartName="/ppt/notesSlides/notesSlide7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1.xml" ContentType="application/vnd.openxmlformats-officedocument.presentationml.notes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7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el-GR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 /><Relationship Id="rId19" Type="http://schemas.openxmlformats.org/officeDocument/2006/relationships/tableStyles" Target="tableStyles.xml" /><Relationship Id="rId20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1228979" name="Θέση κεφαλίδας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125869728" name="Θέση ημερομηνίας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l-GR"/>
              <a:t>10/30/2013</a:t>
            </a:fld>
            <a:endParaRPr lang="el-GR"/>
          </a:p>
        </p:txBody>
      </p:sp>
      <p:sp>
        <p:nvSpPr>
          <p:cNvPr id="1049511068" name="Θέση εικόνας διαφανειών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l-GR"/>
          </a:p>
        </p:txBody>
      </p:sp>
      <p:sp>
        <p:nvSpPr>
          <p:cNvPr id="1186190912" name="Θέση σημειώσεις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2083937937" name="Θέση υποσέλιδου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227250751" name="Θέση αριθμού διαφάνειας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62094551" name="Θέση εικόνας διαφανειών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708759656" name="Θέση σημειώσεις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l-GR">
              <a:latin typeface="Arial"/>
              <a:cs typeface="Arial"/>
            </a:endParaRPr>
          </a:p>
        </p:txBody>
      </p:sp>
      <p:sp>
        <p:nvSpPr>
          <p:cNvPr id="1890062190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l-GR"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1629648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20022250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9562252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A0A98DF-9CE0-8854-3590-AAA690FD5348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647195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71055393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353079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E72909A-4D22-0D4A-5227-F68F0995A28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632471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2627468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7319886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1BFD5C6-E204-5F39-219C-2857097B735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6636309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4059768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9917826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06BAC22-8FA8-9CA4-92FF-FF584D989DF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0023935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1948316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2264491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3CAF3F4-8E0F-BDA1-8343-E2248097098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8367975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52668845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49513298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F141BFD-283C-DC80-436C-BB51CA3839D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4670334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56610468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4230367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A4CF99B-D155-FEE2-E84D-978725761EFA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1987791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0233809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79078020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3C2BFA0-CBFA-7E1A-3E6C-96916B3F3E6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7547742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69524780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45122026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F5AACB7-B9DE-C82D-465D-5C9B78EF439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AD6551B-AD00-D36C-B546-2461A8821E5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8323045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9150918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6910323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AACC3D5-40D5-094F-95BF-B77620B947E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8520590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55751520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8406880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3396EE3-1DEE-1E58-FE6C-1117D40E27B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Διαφάνεια τίτλου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7180865" name="Τίτλος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310697186" name="Υπότιτλος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l-GR"/>
              <a:t>Στυλ κύριου υπότιτλου</a:t>
            </a:r>
            <a:endParaRPr lang="el-GR"/>
          </a:p>
        </p:txBody>
      </p:sp>
      <p:sp>
        <p:nvSpPr>
          <p:cNvPr id="2082244109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2080157942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131498110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Τίτλος και Κατακόρυφο κεί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0317898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095610501" name="Θέση κατακόρυφου κειμένου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616735015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519254167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376817133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Κατακόρυφος τίτλος και Κεί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9229738" name="Κατακόρυφος τίτλος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2064330190" name="Θέση κατακόρυφου κειμένου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609343619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923040642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277654301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Τίτλος και Περιεχό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0042925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172131311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2072061950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302791977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00040527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Κεφαλίδα ενότητα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23294897" name="Τίτλος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355929678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446583683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218933850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97153508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Δύο περιεχόμεν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719952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391731466" name="Θέση περιεχομένου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386889104" name="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753207697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923501167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606977573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Σύγκριση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21590953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492472517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811548400" name="Θέση περιεχομένου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2344912" name="Θέση κειμένου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08777668" name="Θέση περιεχομένου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692511812" name="Θέση ημερομηνίας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094856050" name="Θέση υποσέλιδου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200575731" name="Θέση αριθμού διαφάνειας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Μόνο τίτλο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9015373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928497842" name="Θέση ημερομηνίας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625878793" name="Θέση υποσέλιδου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998672776" name="Θέση αριθμού διαφάνειας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Κενή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3503392" name="Θέση ημερομηνίας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264283267" name="Θέση υποσέλιδου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19909138" name="Θέση αριθμού διαφάνειας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Περιεχόμενο με λεζάντ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07476362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979686902" name="Θέση περιεχομένου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243619383" name="Θέση κειμένου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72774521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686250766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079097257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Εικόνα με λεζάντ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2032329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2080260727" name="Θέση εικόνας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l-GR"/>
              <a:t>Κάντε κλικ στο εικονίδιο για να προσθέσετε εικόνα</a:t>
            </a:r>
            <a:endParaRPr lang="el-GR"/>
          </a:p>
        </p:txBody>
      </p:sp>
      <p:sp>
        <p:nvSpPr>
          <p:cNvPr id="15063846" name="Θέση κειμένου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886413509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946008239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85409817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45811854" name="Θέση τίτλου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438268440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802706021" name="Θέση ημερομηνίας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2137308936" name="Θέση υποσέλιδου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40796176" name="Θέση αριθμού διαφάνειας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974097" name="Τίτλος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6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8.2.11 Τείχος Προστασίας (Firewall)</a:t>
            </a:r>
            <a:endParaRPr lang="el-GR"/>
          </a:p>
        </p:txBody>
      </p:sp>
      <p:sp>
        <p:nvSpPr>
          <p:cNvPr id="2022294101" name="Υπότιτλος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0407267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Πλεονεκτήματα των hardware firewall:</a:t>
            </a:r>
            <a:endParaRPr/>
          </a:p>
        </p:txBody>
      </p:sp>
      <p:sp>
        <p:nvSpPr>
          <p:cNvPr id="1818588447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Ένα firewall μπορεί να προστατεύσει ένα ολόκληρο τοπικό δίκτυο.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Δεν επιβαρύνουν τη λειτουργία των υπολογιστών που προστατεύουν.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Δεν επηρεάζονται από κακόβουλα προγράμματα.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Προστατεύουν υπολογιστές με οποιοδήποτε λειτουργικό σύστημα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5930453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Μειονεκτήματα των hardware firewall:</a:t>
            </a:r>
            <a:endParaRPr/>
          </a:p>
        </p:txBody>
      </p:sp>
      <p:sp>
        <p:nvSpPr>
          <p:cNvPr id="1417391001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Κοστίζουν περισσότερο από τα software firewall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ρύθμισή τους είναι σαφώς πιο πολύπλοκη και απευθύνεται σε πιο προχωρημένους χρή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στες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Απαιτούν εγκατάσταση στο σωστό σημείο του δικτύου.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Δεν ειδοποιούν όταν εμποδίζουν την επικοινωνία κάποιας εφαρμογής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Αν δεν είναι σωστά ρυθμισμένα ή για κάποιο λόγο δεν λειτουργούν σωστά, ολόκληρο το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δίκτυο μένει εκτεθειμένο.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234435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8.2.11.2 Ρύθμιση πρόσβασης σε υπηρεσίες</a:t>
            </a:r>
            <a:endParaRPr/>
          </a:p>
        </p:txBody>
      </p:sp>
      <p:sp>
        <p:nvSpPr>
          <p:cNvPr id="603414599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 περισσότερα firewall ρυθμίζονται βάσει μιας σειράς κανόνων που καθορίζουν τη ροή δεδομέ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νων από και προς τον υπολογιστή/δίκτυο που προστατεύουν. Οι κανόνες αυτοί χωρίζονται σε δύο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βασικές κατηγορίες: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lvl="1"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Κανόνες που αφορούν την εισερχόμενη κίνηση (inbound)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lvl="1"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Κανόνες που αφορούν την εξερχόμενη κίνηση (outbound)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39980507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Firewall </a:t>
            </a:r>
            <a:r>
              <a:rPr lang="el-GR"/>
              <a:t>και εφαρμογές</a:t>
            </a:r>
            <a:endParaRPr/>
          </a:p>
        </p:txBody>
      </p:sp>
      <p:sp>
        <p:nvSpPr>
          <p:cNvPr id="68630588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Επιπλέον τα περισσότερα software firewall έχουν τη δυνατότητα να επιτρέπουν ή να απαγορεύ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ουν την επικοινωνία σε συγκεκριμένες εφαρμογές.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Έτσι είναι δυνατό να επιτρέπεται π.χ. σε έναν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browser να έχει πρόσβαση στο Διαδίκτυο, ενώ σε έναν άλλο όχι, παρόλο που και οι δύο χρησιμο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ποιούν τα ίδια πρωτόκολλα.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8503353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Τείχος Προστασίας (Firewall)</a:t>
            </a:r>
            <a:endParaRPr/>
          </a:p>
        </p:txBody>
      </p:sp>
      <p:sp>
        <p:nvSpPr>
          <p:cNvPr id="2071933754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838198" y="1825624"/>
            <a:ext cx="4945133" cy="435133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0000" lnSpcReduction="6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Ένα τείχος προστασίας είναι ένα σύστημα ασφάλειας που παρακολουθεί και ελέγχει την εισερ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χόμενη και εξερχόμενη δικτυακή κίνηση σε ένα δίκτυο ή έναν υπολογιστή, βασιζόμενο σε προκα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θορισμένους κανόνες.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τυπική λειτουργία ενός firewall είναι να εγκαθιστά ένα φράγμα ανάμεσα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σε έναν υπολογιστή ή ένα έμπιστο εσωτερικό δίκτυο και σε ένα εξωτερικό δίκτυο, όπως π.χ. το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Internet που δεν θεωρείται ασφαλές ή έμπιστο.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Είναι ένα από τα πιο σημαντικά συστατικά στην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οικοδόμηση της ασφάλειας ενός δικτύου.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1076833022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5724524" y="2270509"/>
            <a:ext cx="5629275" cy="30289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5665526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Firewall</a:t>
            </a:r>
            <a:endParaRPr/>
          </a:p>
        </p:txBody>
      </p:sp>
      <p:sp>
        <p:nvSpPr>
          <p:cNvPr id="799654318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Ένα firewall μπορεί να επιτρέψει ή να απαγορεύσει την επικοινωνία υπολογιστών για συγκεκρι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μένες IP διευθύνσεις, MAC διευθύνσεις, Υπηρεσίες (π.χ. HTTP, FTP, TELNET κ.α.), συγκεκριμένες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θύρες (TCP/UDP ports)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ακόμη και συγκεκριμένες εφαρμογές.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Εμποδίζει επίσης επιθέσεις που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έχουν σαν σκοπό να εντοπίσουν αδυναμίες (vulnerabilities) των λειτουργικών συστημάτων που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χρησιμοποιούνται σε ένα δίκτυο, με σκοπό την εκμετάλλευσή τους.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80770560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8.2.11.1 Κατηγορίες</a:t>
            </a:r>
            <a:endParaRPr/>
          </a:p>
        </p:txBody>
      </p:sp>
      <p:sp>
        <p:nvSpPr>
          <p:cNvPr id="1783250606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Υπάρχουν δύο βασικά είδη Firewall. Τα firewall λογισμικού (software firewalls) και τα firewall υλι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κού (hardware firewalls).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firewall λογισμικού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είναι ουσιαστικά εφαρμογές οι οποίες εγκαθίστανται στο λειτουργικό σύ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στημα του υπολογιστή με τον ίδιο τρόπο που εγκαθίστανται και οι περισσότερες εφαρμογές.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Μά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λιστα τα περισσότερα σύγχρονα λειτουργικά συστήματα περιλαμβάνουν από μόνα τους κάποια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τέτοιου είδους εφαρμογή με λιγότερες ή περισσότερες δυνατότητες.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 </a:t>
            </a:r>
            <a:r>
              <a:rPr lang="el-GR" sz="24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firewall υλικού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είναι ανεξάρτητες συσκευές που συνήθως τοποθετούνται στο σημείο σύνδεσης</a:t>
            </a:r>
            <a:r>
              <a:rPr lang="en-US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του εσωτερικού έμπιστου δικτύου με τον εξωτερικό κόσμο, έτσι ώστε όλη η κίνηση από και προς</a:t>
            </a:r>
            <a:r>
              <a:rPr lang="en-US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 εσωτερικό δίκτυο να περνάει μέσα από το firewall.</a:t>
            </a:r>
            <a:endParaRPr lang="el-GR" sz="24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23261365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55498597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676004180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838198" y="613448"/>
            <a:ext cx="7029450" cy="1333499"/>
          </a:xfrm>
          <a:prstGeom prst="rect">
            <a:avLst/>
          </a:prstGeom>
        </p:spPr>
      </p:pic>
      <p:pic>
        <p:nvPicPr>
          <p:cNvPr id="1368791544" name=""/>
          <p:cNvPicPr>
            <a:picLocks noChangeAspect="1"/>
          </p:cNvPicPr>
          <p:nvPr/>
        </p:nvPicPr>
        <p:blipFill rotWithShape="1">
          <a:blip r:embed="rId4"/>
          <a:stretch/>
        </p:blipFill>
        <p:spPr bwMode="auto">
          <a:xfrm>
            <a:off x="4199274" y="2351039"/>
            <a:ext cx="7029450" cy="37337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84307297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Κανόνας </a:t>
            </a:r>
            <a:r>
              <a:rPr lang="en-US"/>
              <a:t>Firewall</a:t>
            </a:r>
            <a:endParaRPr/>
          </a:p>
        </p:txBody>
      </p:sp>
      <p:sp>
        <p:nvSpPr>
          <p:cNvPr id="434322733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68501" y="1517744"/>
            <a:ext cx="6138163" cy="435133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0000" lnSpcReduction="4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Ένας κανόνας μπορεί να επιτρέπει ή να απαγορεύει τη ροή δεδομένων ανάλογα με τα εξής κριτή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ρια: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 πρωτόκολλο επιπέδου μεταφοράς (TCP ή UDP)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Την υπηρεσία ή το πρωτόκολλο επιπέδου εφαρμογής όπως καθορίζεται από τις θύρες που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χρησιμοποιούνται (π.χ. 80 για το HTTP)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Τις IP διευθύνσεις των δικτυακών συσκευών που επικοινωνούν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Τις MAC διευθύνσεις των δικτυακών συσκευών</a:t>
            </a:r>
            <a:endParaRPr/>
          </a:p>
        </p:txBody>
      </p:sp>
      <p:pic>
        <p:nvPicPr>
          <p:cNvPr id="256855859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6858078" y="2162638"/>
            <a:ext cx="4679734" cy="296634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6905791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950258" y="630330"/>
            <a:ext cx="10515600" cy="1603374"/>
          </a:xfrm>
        </p:spPr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Say that you want to take preventive measurements for potential future vulnerabilities and block incoming Remote Desktop requests on your Windows 10 devices, resulting in blocking port 3389.</a:t>
            </a:r>
            <a:endParaRPr/>
          </a:p>
        </p:txBody>
      </p:sp>
      <p:pic>
        <p:nvPicPr>
          <p:cNvPr id="1749063289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761544" y="2333040"/>
            <a:ext cx="10893029" cy="3018818"/>
          </a:xfrm>
          <a:prstGeom prst="rect">
            <a:avLst/>
          </a:prstGeom>
        </p:spPr>
      </p:pic>
      <p:sp>
        <p:nvSpPr>
          <p:cNvPr id="441666703" name=""/>
          <p:cNvSpPr txBox="1"/>
          <p:nvPr/>
        </p:nvSpPr>
        <p:spPr bwMode="auto">
          <a:xfrm rot="0" flipH="0" flipV="0">
            <a:off x="2222526" y="5770356"/>
            <a:ext cx="6066062" cy="640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/>
              <a:t>https://msendpointmgr.com/2019/07/19/manage-windows-firewall-rules-in-windows-10-with-microsoft-intune/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6950679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Πλεονεκτήματα των software firewall:</a:t>
            </a:r>
            <a:endParaRPr/>
          </a:p>
        </p:txBody>
      </p:sp>
      <p:sp>
        <p:nvSpPr>
          <p:cNvPr id="857956468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Είναι πιο οικονομικά από τα firewall υλικού, σε αρκετές δε περιπτώσεις είναι και εντελώς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δωρεάν.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Είναι πιο εύκολα στη ρύθμιση και τη χρήση.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Μπορούν να αποκλείσουν την επικοινωνία συγκεκριμένων εφαρμογών με το Διαδίκτυο, ανε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ξάρτητα από τις θύρες που αυτές χρησιμοποιούν.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8831896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Μειονεκτήματα των software firewall:</a:t>
            </a:r>
            <a:endParaRPr/>
          </a:p>
        </p:txBody>
      </p:sp>
      <p:sp>
        <p:nvSpPr>
          <p:cNvPr id="1330885995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Προστατεύουν μόνο τον υπολογιστή στον οποίο είναι εγκατεστημένα.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Στην περίπτωση που δεν είναι δωρεάν, χρειάζεται η αγορά πολλαπλών αδειών για να προ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στατευθούν πολλοί υπολογιστές, πράγμα που ανεβάζει το κόστος.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Καταναλώνουν πόρους (επεξεργαστική ισχύ, μνήμη) από το σύστημα στο οποίο εγκαθίστα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νται.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Έχουν λιγότερες επιλογές στις ρυθμίσεις τους.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Κάποιο κακόβουλο πρόγραμμα μπορεί να επηρεάσει τη λειτουργία τους.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ONLYOFFICE/9.3.1.8</Application>
  <PresentationFormat>On-screen Show (4:3)</PresentationFormat>
  <Paragraphs>0</Paragraphs>
  <Slides>13</Slides>
  <Notes>13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7</cp:revision>
  <dcterms:created xsi:type="dcterms:W3CDTF">2012-12-03T06:56:55Z</dcterms:created>
  <dcterms:modified xsi:type="dcterms:W3CDTF">2026-03-15T16:49:26Z</dcterms:modified>
</cp:coreProperties>
</file>