
<file path=[Content_Types].xml><?xml version="1.0" encoding="utf-8"?>
<Types xmlns="http://schemas.openxmlformats.org/package/2006/content-types">
  <Default Extension="xml" ContentType="application/xml"/>
  <Default Extension="jpg" ContentType="image/jpeg"/>
  <Default Extension="wmf" ContentType="image/x-wmf"/>
  <Default Extension="bin" ContentType="application/vnd.openxmlformats-officedocument.oleObject"/>
  <Default Extension="rels" ContentType="application/vnd.openxmlformats-package.relationships+xml"/>
  <Default Extension="jpeg" ContentType="image/jpeg"/>
  <Default Extension="png" ContentType="image/png"/>
  <Override PartName="/ppt/notesSlides/notesSlide9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1.xml" ContentType="application/vnd.openxmlformats-officedocument.presentationml.notesSlide+xml"/>
  <Override PartName="/ppt/slides/slide9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2.xml" ContentType="application/vnd.openxmlformats-officedocument.presentationml.slide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6.xml" ContentType="application/vnd.openxmlformats-officedocument.presentationml.slideLayout+xml"/>
  <Override PartName="/docProps/core.xml" ContentType="application/vnd.openxmlformats-package.core-properties+xml"/>
  <Override PartName="/ppt/slideLayouts/slideLayout8.xml" ContentType="application/vnd.openxmlformats-officedocument.presentationml.slideLayout+xml"/>
  <Override PartName="/ppt/presProps.xml" ContentType="application/vnd.openxmlformats-officedocument.presentationml.presProps+xml"/>
  <Override PartName="/ppt/slideLayouts/slideLayout2.xml" ContentType="application/vnd.openxmlformats-officedocument.presentationml.slideLayout+xml"/>
  <Override PartName="/ppt/notesSlides/notesSlide8.xml" ContentType="application/vnd.openxmlformats-officedocument.presentationml.notesSlide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notesSlides/notesSlide2.xml" ContentType="application/vnd.openxmlformats-officedocument.presentationml.notesSlide+xml"/>
  <Override PartName="/ppt/slides/slide7.xml" ContentType="application/vnd.openxmlformats-officedocument.presentationml.slide+xml"/>
  <Override PartName="/ppt/slideLayouts/slideLayout5.xml" ContentType="application/vnd.openxmlformats-officedocument.presentationml.slideLayout+xml"/>
  <Override PartName="/ppt/slideLayouts/slideLayout1.xml" ContentType="application/vnd.openxmlformats-officedocument.presentationml.slideLayout+xml"/>
  <Override PartName="/ppt/notesSlides/notesSlide5.xml" ContentType="application/vnd.openxmlformats-officedocument.presentationml.notesSlide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theme/theme1.xml" ContentType="application/vnd.openxmlformats-officedocument.theme+xml"/>
  <Override PartName="/ppt/theme/theme2.xml" ContentType="application/vnd.openxmlformats-officedocument.theme+xml"/>
  <Override PartName="/ppt/slideLayouts/slideLayout9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4.xml" ContentType="application/vnd.openxmlformats-officedocument.presentationml.notesSlide+xml"/>
  <Override PartName="/ppt/slideLayouts/slideLayout11.xml" ContentType="application/vnd.openxmlformats-officedocument.presentationml.slideLayout+xml"/>
</Types>
</file>

<file path=_rels/.rels><?xml version="1.0" encoding="UTF-8" standalone="yes"?><Relationships xmlns="http://schemas.openxmlformats.org/package/2006/relationships"><Relationship Id="rId3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aveSubsetFonts="1">
  <p:sldMasterIdLst>
    <p:sldMasterId id="2147483648" r:id="rId1"/>
  </p:sldMasterIdLst>
  <p:notesMasterIdLst>
    <p:notesMasterId r:id="rId13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</p:sldIdLst>
  <p:sldSz cx="12192000" cy="6858000"/>
  <p:notesSz cx="6858000" cy="9144000"/>
  <p:defaultTextStyle>
    <a:defPPr>
      <a:defRPr lang="el-GR"/>
    </a:defPPr>
    <a:lvl1pPr marL="0" algn="l" defTabSz="914400" rtl="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>
      <a:defRPr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 varScale="1">
        <p:scale>
          <a:sx n="100" d="100"/>
          <a:sy n="100" d="100"/>
        </p:scale>
        <p:origin x="378" y="90"/>
      </p:cViewPr>
      <p:guideLst>
        <p:guide pos="3840"/>
        <p:guide pos="2160" orient="horz"/>
      </p:guideLst>
    </p:cSldViewPr>
  </p:slideViewPr>
  <p:gridSpacing cx="72008" cy="72008"/>
</p:viewPr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theme" Target="theme/theme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notesMaster" Target="notesMasters/notesMaster1.xml"/><Relationship Id="rId14" Type="http://schemas.openxmlformats.org/officeDocument/2006/relationships/presProps" Target="presProps.xml" /><Relationship Id="rId15" Type="http://schemas.openxmlformats.org/officeDocument/2006/relationships/tableStyles" Target="tableStyles.xml" /><Relationship Id="rId16" Type="http://schemas.openxmlformats.org/officeDocument/2006/relationships/viewProps" Target="viewProps.xml" /></Relationships>
</file>

<file path=ppt/notesMasters/_rels/notes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 name=""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705435381" name="Θέση κεφαλίδας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932758336" name="Θέση ημερομηνίας 2"/>
          <p:cNvSpPr>
            <a:spLocks noGrp="1"/>
          </p:cNvSpPr>
          <p:nvPr>
            <p:ph type="dt" idx="1"/>
          </p:nvPr>
        </p:nvSpPr>
        <p:spPr bwMode="auto"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3632E96E-41F7-40C5-8419-297958CC00FA}" type="datetimeFigureOut">
              <a:rPr lang="el-GR"/>
              <a:t>10/30/2013</a:t>
            </a:fld>
            <a:endParaRPr lang="el-GR"/>
          </a:p>
        </p:txBody>
      </p:sp>
      <p:sp>
        <p:nvSpPr>
          <p:cNvPr id="172809939" name="Θέση εικόνας διαφανειών 3"/>
          <p:cNvSpPr>
            <a:spLocks noChangeAspect="1" noGrp="1" noRot="1"/>
          </p:cNvSpPr>
          <p:nvPr>
            <p:ph type="sldImg" idx="2"/>
          </p:nvPr>
        </p:nvSpPr>
        <p:spPr bwMode="auto"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>
              <a:defRPr/>
            </a:pPr>
            <a:endParaRPr lang="el-GR"/>
          </a:p>
        </p:txBody>
      </p:sp>
      <p:sp>
        <p:nvSpPr>
          <p:cNvPr id="1162982625" name="Θέση σημειώσεις 4"/>
          <p:cNvSpPr>
            <a:spLocks noGrp="1"/>
          </p:cNvSpPr>
          <p:nvPr>
            <p:ph type="body" sz="quarter" idx="3"/>
          </p:nvPr>
        </p:nvSpPr>
        <p:spPr bwMode="auto"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>
              <a:defRPr/>
            </a:pPr>
            <a:r>
              <a:rPr lang="el-GR"/>
              <a:t>Στυλ υποδείγματος κειμένου</a:t>
            </a:r>
            <a:endParaRPr/>
          </a:p>
          <a:p>
            <a:pPr lvl="1">
              <a:defRPr/>
            </a:pPr>
            <a:r>
              <a:rPr lang="el-GR"/>
              <a:t>Δεύτερου επιπέδου</a:t>
            </a:r>
            <a:endParaRPr/>
          </a:p>
          <a:p>
            <a:pPr lvl="2">
              <a:defRPr/>
            </a:pPr>
            <a:r>
              <a:rPr lang="el-GR"/>
              <a:t>Τρίτου επιπέδου</a:t>
            </a:r>
            <a:endParaRPr/>
          </a:p>
          <a:p>
            <a:pPr lvl="3">
              <a:defRPr/>
            </a:pPr>
            <a:r>
              <a:rPr lang="el-GR"/>
              <a:t>Τέταρτου επιπέδου</a:t>
            </a:r>
            <a:endParaRPr/>
          </a:p>
          <a:p>
            <a:pPr lvl="4">
              <a:defRPr/>
            </a:pPr>
            <a:r>
              <a:rPr lang="el-GR"/>
              <a:t>Πέμπτου επιπέδου</a:t>
            </a:r>
            <a:endParaRPr lang="el-GR"/>
          </a:p>
        </p:txBody>
      </p:sp>
      <p:sp>
        <p:nvSpPr>
          <p:cNvPr id="377992083" name="Θέση υποσέλιδου 5"/>
          <p:cNvSpPr>
            <a:spLocks noGrp="1"/>
          </p:cNvSpPr>
          <p:nvPr>
            <p:ph type="ftr" sz="quarter" idx="4"/>
          </p:nvPr>
        </p:nvSpPr>
        <p:spPr bwMode="auto"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816476156" name="Θέση αριθμού διαφάνειας 6"/>
          <p:cNvSpPr>
            <a:spLocks noGrp="1"/>
          </p:cNvSpPr>
          <p:nvPr>
            <p:ph type="sldNum" sz="quarter" idx="5"/>
          </p:nvPr>
        </p:nvSpPr>
        <p:spPr bwMode="auto"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2E6999B8-B6B4-4561-A3CD-BBCDAB9FC9D9}" type="slidenum">
              <a:rPr lang="el-GR"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>
      <a:defRPr sz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>
      <a:defRPr sz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>
      <a:defRPr sz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>
      <a:defRPr sz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>
      <a:defRPr sz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>
      <a:defRPr sz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>
      <a:defRPr sz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>
      <a:defRPr sz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>
      <a:defRPr sz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 ?>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 ?>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 ?>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 ?>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 ?>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 ?>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 ?>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 ?>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 ?>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807897290" name="Θέση εικόνας διαφανειών 1"/>
          <p:cNvSpPr>
            <a:spLocks noChangeAspect="1" noGrp="1" noRot="1"/>
          </p:cNvSpPr>
          <p:nvPr>
            <p:ph type="sldImg"/>
          </p:nvPr>
        </p:nvSpPr>
        <p:spPr bwMode="auto">
          <a:xfrm>
            <a:off x="685800" y="1143000"/>
            <a:ext cx="5486400" cy="3086100"/>
          </a:xfrm>
        </p:spPr>
      </p:sp>
      <p:sp>
        <p:nvSpPr>
          <p:cNvPr id="580872383" name="Θέση σημειώσεις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 lang="el-GR">
              <a:latin typeface="Arial"/>
              <a:cs typeface="Arial"/>
            </a:endParaRPr>
          </a:p>
        </p:txBody>
      </p:sp>
      <p:sp>
        <p:nvSpPr>
          <p:cNvPr id="302532272" name="Θέση αριθμού διαφάνειας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2E6999B8-B6B4-4561-A3CD-BBCDAB9FC9D9}" type="slidenum">
              <a:rPr lang="el-GR"/>
              <a:t>1</a:t>
            </a:fld>
            <a:endParaRPr lang="el-G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5E299154-693D-D4CA-B385-E2D9AA717A94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29EE4EB9-E38A-AA70-9E58-1DDE129E77EC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5016F61B-F3A5-C91C-6D9D-9C1A8C61D3C4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A4A6686B-6835-8128-6B48-E3052AA8924C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96CC9426-B280-C452-0F7C-24B487012BF0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4D1A1B08-C36C-EF1F-09D4-A12E97CE1A72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640D24EA-E7C3-BD31-8CEE-063807F43EAF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61EE5B91-2AC6-007F-CE63-3862553F139F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title" userDrawn="1">
  <p:cSld name="Διαφάνεια τίτλου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308438185" name="Τίτλος 1"/>
          <p:cNvSpPr>
            <a:spLocks noGrp="1"/>
          </p:cNvSpPr>
          <p:nvPr>
            <p:ph type="ctrTitle"/>
          </p:nvPr>
        </p:nvSpPr>
        <p:spPr bwMode="auto"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pPr>
              <a:defRPr/>
            </a:pPr>
            <a:r>
              <a:rPr lang="el-GR"/>
              <a:t>Στυλ κύριου τίτλου</a:t>
            </a:r>
            <a:endParaRPr lang="el-GR"/>
          </a:p>
        </p:txBody>
      </p:sp>
      <p:sp>
        <p:nvSpPr>
          <p:cNvPr id="1911519314" name="Υπότιτλος 2"/>
          <p:cNvSpPr>
            <a:spLocks noGrp="1"/>
          </p:cNvSpPr>
          <p:nvPr>
            <p:ph type="subTitle" idx="1"/>
          </p:nvPr>
        </p:nvSpPr>
        <p:spPr bwMode="auto"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>
              <a:defRPr/>
            </a:pPr>
            <a:r>
              <a:rPr lang="el-GR"/>
              <a:t>Στυλ κύριου υπότιτλου</a:t>
            </a:r>
            <a:endParaRPr lang="el-GR"/>
          </a:p>
        </p:txBody>
      </p:sp>
      <p:sp>
        <p:nvSpPr>
          <p:cNvPr id="1122337127" name="Θέση ημερομηνίας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el-GR"/>
              <a:t>30.10.2013</a:t>
            </a:fld>
            <a:endParaRPr lang="el-GR"/>
          </a:p>
        </p:txBody>
      </p:sp>
      <p:sp>
        <p:nvSpPr>
          <p:cNvPr id="1928337392" name="Θέση υποσέλιδου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2091900648" name="Θέση αριθμού διαφάνειας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el-GR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vertTx" userDrawn="1">
  <p:cSld name="Τίτλος και Κατακόρυφο κείμενο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291015909" name="Τίτλος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el-GR"/>
              <a:t>Στυλ κύριου τίτλου</a:t>
            </a:r>
            <a:endParaRPr lang="el-GR"/>
          </a:p>
        </p:txBody>
      </p:sp>
      <p:sp>
        <p:nvSpPr>
          <p:cNvPr id="269285938" name="Θέση κατακόρυφου κειμένου 2"/>
          <p:cNvSpPr>
            <a:spLocks noGrp="1"/>
          </p:cNvSpPr>
          <p:nvPr>
            <p:ph type="body" orient="vert" idx="1"/>
          </p:nvPr>
        </p:nvSpPr>
        <p:spPr bwMode="auto"/>
        <p:txBody>
          <a:bodyPr vert="eaVert"/>
          <a:lstStyle/>
          <a:p>
            <a:pPr lvl="0">
              <a:defRPr/>
            </a:pPr>
            <a:r>
              <a:rPr lang="el-GR"/>
              <a:t>Στυλ υποδείγματος κειμένου</a:t>
            </a:r>
            <a:endParaRPr/>
          </a:p>
          <a:p>
            <a:pPr lvl="1">
              <a:defRPr/>
            </a:pPr>
            <a:r>
              <a:rPr lang="el-GR"/>
              <a:t>Δεύτερου επιπέδου</a:t>
            </a:r>
            <a:endParaRPr/>
          </a:p>
          <a:p>
            <a:pPr lvl="2">
              <a:defRPr/>
            </a:pPr>
            <a:r>
              <a:rPr lang="el-GR"/>
              <a:t>Τρίτου επιπέδου</a:t>
            </a:r>
            <a:endParaRPr/>
          </a:p>
          <a:p>
            <a:pPr lvl="3">
              <a:defRPr/>
            </a:pPr>
            <a:r>
              <a:rPr lang="el-GR"/>
              <a:t>Τέταρτου επιπέδου</a:t>
            </a:r>
            <a:endParaRPr/>
          </a:p>
          <a:p>
            <a:pPr lvl="4">
              <a:defRPr/>
            </a:pPr>
            <a:r>
              <a:rPr lang="el-GR"/>
              <a:t>Πέμπτου επιπέδου</a:t>
            </a:r>
            <a:endParaRPr lang="el-GR"/>
          </a:p>
        </p:txBody>
      </p:sp>
      <p:sp>
        <p:nvSpPr>
          <p:cNvPr id="2002817273" name="Θέση ημερομηνίας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el-GR"/>
              <a:t>30.10.2013</a:t>
            </a:fld>
            <a:endParaRPr lang="el-GR"/>
          </a:p>
        </p:txBody>
      </p:sp>
      <p:sp>
        <p:nvSpPr>
          <p:cNvPr id="801876747" name="Θέση υποσέλιδου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1534873970" name="Θέση αριθμού διαφάνειας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el-GR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vertTitleAndTx" userDrawn="1">
  <p:cSld name="Κατακόρυφος τίτλος και Κείμενο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698564673" name="Κατακόρυφος τίτλος 1"/>
          <p:cNvSpPr>
            <a:spLocks noGrp="1"/>
          </p:cNvSpPr>
          <p:nvPr>
            <p:ph type="title" orient="vert"/>
          </p:nvPr>
        </p:nvSpPr>
        <p:spPr bwMode="auto">
          <a:xfrm>
            <a:off x="8724900" y="365125"/>
            <a:ext cx="2628900" cy="5811838"/>
          </a:xfrm>
        </p:spPr>
        <p:txBody>
          <a:bodyPr vert="eaVert"/>
          <a:lstStyle/>
          <a:p>
            <a:pPr>
              <a:defRPr/>
            </a:pPr>
            <a:r>
              <a:rPr lang="el-GR"/>
              <a:t>Στυλ κύριου τίτλου</a:t>
            </a:r>
            <a:endParaRPr lang="el-GR"/>
          </a:p>
        </p:txBody>
      </p:sp>
      <p:sp>
        <p:nvSpPr>
          <p:cNvPr id="1784860142" name="Θέση κατακόρυφου κειμένου 2"/>
          <p:cNvSpPr>
            <a:spLocks noGrp="1"/>
          </p:cNvSpPr>
          <p:nvPr>
            <p:ph type="body" orient="vert" idx="1"/>
          </p:nvPr>
        </p:nvSpPr>
        <p:spPr bwMode="auto">
          <a:xfrm>
            <a:off x="838200" y="365125"/>
            <a:ext cx="7734300" cy="5811838"/>
          </a:xfrm>
        </p:spPr>
        <p:txBody>
          <a:bodyPr vert="eaVert"/>
          <a:lstStyle/>
          <a:p>
            <a:pPr lvl="0">
              <a:defRPr/>
            </a:pPr>
            <a:r>
              <a:rPr lang="el-GR"/>
              <a:t>Στυλ υποδείγματος κειμένου</a:t>
            </a:r>
            <a:endParaRPr/>
          </a:p>
          <a:p>
            <a:pPr lvl="1">
              <a:defRPr/>
            </a:pPr>
            <a:r>
              <a:rPr lang="el-GR"/>
              <a:t>Δεύτερου επιπέδου</a:t>
            </a:r>
            <a:endParaRPr/>
          </a:p>
          <a:p>
            <a:pPr lvl="2">
              <a:defRPr/>
            </a:pPr>
            <a:r>
              <a:rPr lang="el-GR"/>
              <a:t>Τρίτου επιπέδου</a:t>
            </a:r>
            <a:endParaRPr/>
          </a:p>
          <a:p>
            <a:pPr lvl="3">
              <a:defRPr/>
            </a:pPr>
            <a:r>
              <a:rPr lang="el-GR"/>
              <a:t>Τέταρτου επιπέδου</a:t>
            </a:r>
            <a:endParaRPr/>
          </a:p>
          <a:p>
            <a:pPr lvl="4">
              <a:defRPr/>
            </a:pPr>
            <a:r>
              <a:rPr lang="el-GR"/>
              <a:t>Πέμπτου επιπέδου</a:t>
            </a:r>
            <a:endParaRPr lang="el-GR"/>
          </a:p>
        </p:txBody>
      </p:sp>
      <p:sp>
        <p:nvSpPr>
          <p:cNvPr id="92429881" name="Θέση ημερομηνίας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el-GR"/>
              <a:t>30.10.2013</a:t>
            </a:fld>
            <a:endParaRPr lang="el-GR"/>
          </a:p>
        </p:txBody>
      </p:sp>
      <p:sp>
        <p:nvSpPr>
          <p:cNvPr id="746546012" name="Θέση υποσέλιδου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58004142" name="Θέση αριθμού διαφάνειας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el-GR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obj" userDrawn="1">
  <p:cSld name="Τίτλος και Περιεχόμενο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775889042" name="Τίτλος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el-GR"/>
              <a:t>Στυλ κύριου τίτλου</a:t>
            </a:r>
            <a:endParaRPr lang="el-GR"/>
          </a:p>
        </p:txBody>
      </p:sp>
      <p:sp>
        <p:nvSpPr>
          <p:cNvPr id="1592141300" name="Θέση περιεχομένου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lvl="0">
              <a:defRPr/>
            </a:pPr>
            <a:r>
              <a:rPr lang="el-GR"/>
              <a:t>Στυλ υποδείγματος κειμένου</a:t>
            </a:r>
            <a:endParaRPr/>
          </a:p>
          <a:p>
            <a:pPr lvl="1">
              <a:defRPr/>
            </a:pPr>
            <a:r>
              <a:rPr lang="el-GR"/>
              <a:t>Δεύτερου επιπέδου</a:t>
            </a:r>
            <a:endParaRPr/>
          </a:p>
          <a:p>
            <a:pPr lvl="2">
              <a:defRPr/>
            </a:pPr>
            <a:r>
              <a:rPr lang="el-GR"/>
              <a:t>Τρίτου επιπέδου</a:t>
            </a:r>
            <a:endParaRPr/>
          </a:p>
          <a:p>
            <a:pPr lvl="3">
              <a:defRPr/>
            </a:pPr>
            <a:r>
              <a:rPr lang="el-GR"/>
              <a:t>Τέταρτου επιπέδου</a:t>
            </a:r>
            <a:endParaRPr/>
          </a:p>
          <a:p>
            <a:pPr lvl="4">
              <a:defRPr/>
            </a:pPr>
            <a:r>
              <a:rPr lang="el-GR"/>
              <a:t>Πέμπτου επιπέδου</a:t>
            </a:r>
            <a:endParaRPr lang="el-GR"/>
          </a:p>
        </p:txBody>
      </p:sp>
      <p:sp>
        <p:nvSpPr>
          <p:cNvPr id="1656719607" name="Θέση ημερομηνίας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el-GR"/>
              <a:t>30.10.2013</a:t>
            </a:fld>
            <a:endParaRPr lang="el-GR"/>
          </a:p>
        </p:txBody>
      </p:sp>
      <p:sp>
        <p:nvSpPr>
          <p:cNvPr id="66005677" name="Θέση υποσέλιδου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2119550883" name="Θέση αριθμού διαφάνειας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el-GR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secHead" userDrawn="1">
  <p:cSld name="Κεφαλίδα ενότητα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900254445" name="Τίτλος 1"/>
          <p:cNvSpPr>
            <a:spLocks noGrp="1"/>
          </p:cNvSpPr>
          <p:nvPr>
            <p:ph type="title"/>
          </p:nvPr>
        </p:nvSpPr>
        <p:spPr bwMode="auto"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pPr>
              <a:defRPr/>
            </a:pPr>
            <a:r>
              <a:rPr lang="el-GR"/>
              <a:t>Στυλ κύριου τίτλου</a:t>
            </a:r>
            <a:endParaRPr lang="el-GR"/>
          </a:p>
        </p:txBody>
      </p:sp>
      <p:sp>
        <p:nvSpPr>
          <p:cNvPr id="768638703" name="Θέση κειμένου 2"/>
          <p:cNvSpPr>
            <a:spLocks noGrp="1"/>
          </p:cNvSpPr>
          <p:nvPr>
            <p:ph type="body" idx="1"/>
          </p:nvPr>
        </p:nvSpPr>
        <p:spPr bwMode="auto"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el-GR"/>
              <a:t>Στυλ υποδείγματος κειμένου</a:t>
            </a:r>
            <a:endParaRPr/>
          </a:p>
        </p:txBody>
      </p:sp>
      <p:sp>
        <p:nvSpPr>
          <p:cNvPr id="1288711268" name="Θέση ημερομηνίας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el-GR"/>
              <a:t>30.10.2013</a:t>
            </a:fld>
            <a:endParaRPr lang="el-GR"/>
          </a:p>
        </p:txBody>
      </p:sp>
      <p:sp>
        <p:nvSpPr>
          <p:cNvPr id="624265429" name="Θέση υποσέλιδου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219292364" name="Θέση αριθμού διαφάνειας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el-GR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twoObj" userDrawn="1">
  <p:cSld name="Δύο περιεχόμενα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919821728" name="Τίτλος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el-GR"/>
              <a:t>Στυλ κύριου τίτλου</a:t>
            </a:r>
            <a:endParaRPr lang="el-GR"/>
          </a:p>
        </p:txBody>
      </p:sp>
      <p:sp>
        <p:nvSpPr>
          <p:cNvPr id="478970886" name="Θέση περιεχομένου 2"/>
          <p:cNvSpPr>
            <a:spLocks noGrp="1"/>
          </p:cNvSpPr>
          <p:nvPr>
            <p:ph sz="half" idx="1"/>
          </p:nvPr>
        </p:nvSpPr>
        <p:spPr bwMode="auto">
          <a:xfrm>
            <a:off x="838200" y="1825625"/>
            <a:ext cx="5181600" cy="4351338"/>
          </a:xfrm>
        </p:spPr>
        <p:txBody>
          <a:bodyPr/>
          <a:lstStyle/>
          <a:p>
            <a:pPr lvl="0">
              <a:defRPr/>
            </a:pPr>
            <a:r>
              <a:rPr lang="el-GR"/>
              <a:t>Στυλ υποδείγματος κειμένου</a:t>
            </a:r>
            <a:endParaRPr/>
          </a:p>
          <a:p>
            <a:pPr lvl="1">
              <a:defRPr/>
            </a:pPr>
            <a:r>
              <a:rPr lang="el-GR"/>
              <a:t>Δεύτερου επιπέδου</a:t>
            </a:r>
            <a:endParaRPr/>
          </a:p>
          <a:p>
            <a:pPr lvl="2">
              <a:defRPr/>
            </a:pPr>
            <a:r>
              <a:rPr lang="el-GR"/>
              <a:t>Τρίτου επιπέδου</a:t>
            </a:r>
            <a:endParaRPr/>
          </a:p>
          <a:p>
            <a:pPr lvl="3">
              <a:defRPr/>
            </a:pPr>
            <a:r>
              <a:rPr lang="el-GR"/>
              <a:t>Τέταρτου επιπέδου</a:t>
            </a:r>
            <a:endParaRPr/>
          </a:p>
          <a:p>
            <a:pPr lvl="4">
              <a:defRPr/>
            </a:pPr>
            <a:r>
              <a:rPr lang="el-GR"/>
              <a:t>Πέμπτου επιπέδου</a:t>
            </a:r>
            <a:endParaRPr lang="el-GR"/>
          </a:p>
        </p:txBody>
      </p:sp>
      <p:sp>
        <p:nvSpPr>
          <p:cNvPr id="424360180" name=""/>
          <p:cNvSpPr>
            <a:spLocks noGrp="1"/>
          </p:cNvSpPr>
          <p:nvPr>
            <p:ph sz="half" idx="2"/>
          </p:nvPr>
        </p:nvSpPr>
        <p:spPr bwMode="auto">
          <a:xfrm>
            <a:off x="6172200" y="1825625"/>
            <a:ext cx="5181600" cy="4351338"/>
          </a:xfrm>
        </p:spPr>
        <p:txBody>
          <a:bodyPr/>
          <a:lstStyle/>
          <a:p>
            <a:pPr lvl="0">
              <a:defRPr/>
            </a:pPr>
            <a:r>
              <a:rPr lang="el-GR"/>
              <a:t>Στυλ υποδείγματος κειμένου</a:t>
            </a:r>
            <a:endParaRPr/>
          </a:p>
          <a:p>
            <a:pPr lvl="1">
              <a:defRPr/>
            </a:pPr>
            <a:r>
              <a:rPr lang="el-GR"/>
              <a:t>Δεύτερου επιπέδου</a:t>
            </a:r>
            <a:endParaRPr/>
          </a:p>
          <a:p>
            <a:pPr lvl="2">
              <a:defRPr/>
            </a:pPr>
            <a:r>
              <a:rPr lang="el-GR"/>
              <a:t>Τρίτου επιπέδου</a:t>
            </a:r>
            <a:endParaRPr/>
          </a:p>
          <a:p>
            <a:pPr lvl="3">
              <a:defRPr/>
            </a:pPr>
            <a:r>
              <a:rPr lang="el-GR"/>
              <a:t>Τέταρτου επιπέδου</a:t>
            </a:r>
            <a:endParaRPr/>
          </a:p>
          <a:p>
            <a:pPr lvl="4">
              <a:defRPr/>
            </a:pPr>
            <a:r>
              <a:rPr lang="el-GR"/>
              <a:t>Πέμπτου επιπέδου</a:t>
            </a:r>
            <a:endParaRPr lang="el-GR"/>
          </a:p>
        </p:txBody>
      </p:sp>
      <p:sp>
        <p:nvSpPr>
          <p:cNvPr id="1759598036" name="Θέση ημερομηνίας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el-GR"/>
              <a:t>30.10.2013</a:t>
            </a:fld>
            <a:endParaRPr lang="el-GR"/>
          </a:p>
        </p:txBody>
      </p:sp>
      <p:sp>
        <p:nvSpPr>
          <p:cNvPr id="270087021" name="Θέση υποσέλιδου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552383867" name="Θέση αριθμού διαφάνειας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el-GR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twoTxTwoObj" userDrawn="1">
  <p:cSld name="Σύγκριση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810777290" name="Τίτλος 1"/>
          <p:cNvSpPr>
            <a:spLocks noGrp="1"/>
          </p:cNvSpPr>
          <p:nvPr>
            <p:ph type="title"/>
          </p:nvPr>
        </p:nvSpPr>
        <p:spPr bwMode="auto">
          <a:xfrm>
            <a:off x="839788" y="365125"/>
            <a:ext cx="10515600" cy="1325563"/>
          </a:xfrm>
        </p:spPr>
        <p:txBody>
          <a:bodyPr/>
          <a:lstStyle/>
          <a:p>
            <a:pPr>
              <a:defRPr/>
            </a:pPr>
            <a:r>
              <a:rPr lang="el-GR"/>
              <a:t>Στυλ κύριου τίτλου</a:t>
            </a:r>
            <a:endParaRPr lang="el-GR"/>
          </a:p>
        </p:txBody>
      </p:sp>
      <p:sp>
        <p:nvSpPr>
          <p:cNvPr id="974981872" name="Θέση κειμένου 2"/>
          <p:cNvSpPr>
            <a:spLocks noGrp="1"/>
          </p:cNvSpPr>
          <p:nvPr>
            <p:ph type="body" idx="1"/>
          </p:nvPr>
        </p:nvSpPr>
        <p:spPr bwMode="auto"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el-GR"/>
              <a:t>Στυλ υποδείγματος κειμένου</a:t>
            </a:r>
            <a:endParaRPr/>
          </a:p>
        </p:txBody>
      </p:sp>
      <p:sp>
        <p:nvSpPr>
          <p:cNvPr id="1658376817" name="Θέση περιεχομένου 3"/>
          <p:cNvSpPr>
            <a:spLocks noGrp="1"/>
          </p:cNvSpPr>
          <p:nvPr>
            <p:ph sz="half" idx="2"/>
          </p:nvPr>
        </p:nvSpPr>
        <p:spPr bwMode="auto">
          <a:xfrm>
            <a:off x="839788" y="2505074"/>
            <a:ext cx="5157787" cy="3684588"/>
          </a:xfrm>
        </p:spPr>
        <p:txBody>
          <a:bodyPr/>
          <a:lstStyle/>
          <a:p>
            <a:pPr lvl="0">
              <a:defRPr/>
            </a:pPr>
            <a:r>
              <a:rPr lang="el-GR"/>
              <a:t>Στυλ υποδείγματος κειμένου</a:t>
            </a:r>
            <a:endParaRPr/>
          </a:p>
          <a:p>
            <a:pPr lvl="1">
              <a:defRPr/>
            </a:pPr>
            <a:r>
              <a:rPr lang="el-GR"/>
              <a:t>Δεύτερου επιπέδου</a:t>
            </a:r>
            <a:endParaRPr/>
          </a:p>
          <a:p>
            <a:pPr lvl="2">
              <a:defRPr/>
            </a:pPr>
            <a:r>
              <a:rPr lang="el-GR"/>
              <a:t>Τρίτου επιπέδου</a:t>
            </a:r>
            <a:endParaRPr/>
          </a:p>
          <a:p>
            <a:pPr lvl="3">
              <a:defRPr/>
            </a:pPr>
            <a:r>
              <a:rPr lang="el-GR"/>
              <a:t>Τέταρτου επιπέδου</a:t>
            </a:r>
            <a:endParaRPr/>
          </a:p>
          <a:p>
            <a:pPr lvl="4">
              <a:defRPr/>
            </a:pPr>
            <a:r>
              <a:rPr lang="el-GR"/>
              <a:t>Πέμπτου επιπέδου</a:t>
            </a:r>
            <a:endParaRPr lang="el-GR"/>
          </a:p>
        </p:txBody>
      </p:sp>
      <p:sp>
        <p:nvSpPr>
          <p:cNvPr id="1245909052" name="Θέση κειμένου 4"/>
          <p:cNvSpPr>
            <a:spLocks noGrp="1"/>
          </p:cNvSpPr>
          <p:nvPr>
            <p:ph type="body" sz="quarter" idx="3"/>
          </p:nvPr>
        </p:nvSpPr>
        <p:spPr bwMode="auto"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el-GR"/>
              <a:t>Στυλ υποδείγματος κειμένου</a:t>
            </a:r>
            <a:endParaRPr/>
          </a:p>
        </p:txBody>
      </p:sp>
      <p:sp>
        <p:nvSpPr>
          <p:cNvPr id="1142267359" name="Θέση περιεχομένου 5"/>
          <p:cNvSpPr>
            <a:spLocks noGrp="1"/>
          </p:cNvSpPr>
          <p:nvPr>
            <p:ph sz="quarter" idx="4"/>
          </p:nvPr>
        </p:nvSpPr>
        <p:spPr bwMode="auto">
          <a:xfrm>
            <a:off x="6172200" y="2505074"/>
            <a:ext cx="5183188" cy="3684588"/>
          </a:xfrm>
        </p:spPr>
        <p:txBody>
          <a:bodyPr/>
          <a:lstStyle/>
          <a:p>
            <a:pPr lvl="0">
              <a:defRPr/>
            </a:pPr>
            <a:r>
              <a:rPr lang="el-GR"/>
              <a:t>Στυλ υποδείγματος κειμένου</a:t>
            </a:r>
            <a:endParaRPr/>
          </a:p>
          <a:p>
            <a:pPr lvl="1">
              <a:defRPr/>
            </a:pPr>
            <a:r>
              <a:rPr lang="el-GR"/>
              <a:t>Δεύτερου επιπέδου</a:t>
            </a:r>
            <a:endParaRPr/>
          </a:p>
          <a:p>
            <a:pPr lvl="2">
              <a:defRPr/>
            </a:pPr>
            <a:r>
              <a:rPr lang="el-GR"/>
              <a:t>Τρίτου επιπέδου</a:t>
            </a:r>
            <a:endParaRPr/>
          </a:p>
          <a:p>
            <a:pPr lvl="3">
              <a:defRPr/>
            </a:pPr>
            <a:r>
              <a:rPr lang="el-GR"/>
              <a:t>Τέταρτου επιπέδου</a:t>
            </a:r>
            <a:endParaRPr/>
          </a:p>
          <a:p>
            <a:pPr lvl="4">
              <a:defRPr/>
            </a:pPr>
            <a:r>
              <a:rPr lang="el-GR"/>
              <a:t>Πέμπτου επιπέδου</a:t>
            </a:r>
            <a:endParaRPr lang="el-GR"/>
          </a:p>
        </p:txBody>
      </p:sp>
      <p:sp>
        <p:nvSpPr>
          <p:cNvPr id="1143809997" name="Θέση ημερομηνίας 6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el-GR"/>
              <a:t>30.10.2013</a:t>
            </a:fld>
            <a:endParaRPr lang="el-GR"/>
          </a:p>
        </p:txBody>
      </p:sp>
      <p:sp>
        <p:nvSpPr>
          <p:cNvPr id="447198629" name="Θέση υποσέλιδου 7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139945984" name="Θέση αριθμού διαφάνειας 8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el-GR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titleOnly" userDrawn="1">
  <p:cSld name="Μόνο τίτλο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464000088" name="Τίτλος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el-GR"/>
              <a:t>Στυλ κύριου τίτλου</a:t>
            </a:r>
            <a:endParaRPr lang="el-GR"/>
          </a:p>
        </p:txBody>
      </p:sp>
      <p:sp>
        <p:nvSpPr>
          <p:cNvPr id="682920234" name="Θέση ημερομηνίας 2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el-GR"/>
              <a:t>30.10.2013</a:t>
            </a:fld>
            <a:endParaRPr lang="el-GR"/>
          </a:p>
        </p:txBody>
      </p:sp>
      <p:sp>
        <p:nvSpPr>
          <p:cNvPr id="349127463" name="Θέση υποσέλιδου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1726643652" name="Θέση αριθμού διαφάνειας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el-GR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blank" userDrawn="1">
  <p:cSld name="Κενή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80670734" name="Θέση ημερομηνίας 1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el-GR"/>
              <a:t>30.10.2013</a:t>
            </a:fld>
            <a:endParaRPr lang="el-GR"/>
          </a:p>
        </p:txBody>
      </p:sp>
      <p:sp>
        <p:nvSpPr>
          <p:cNvPr id="1011186024" name="Θέση υποσέλιδου 2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808651637" name="Θέση αριθμού διαφάνειας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el-GR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objTx" userDrawn="1">
  <p:cSld name="Περιεχόμενο με λεζάντα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802051025" name="Τίτλος 1"/>
          <p:cNvSpPr>
            <a:spLocks noGrp="1"/>
          </p:cNvSpPr>
          <p:nvPr>
            <p:ph type="title"/>
          </p:nvPr>
        </p:nvSpPr>
        <p:spPr bwMode="auto"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el-GR"/>
              <a:t>Στυλ κύριου τίτλου</a:t>
            </a:r>
            <a:endParaRPr lang="el-GR"/>
          </a:p>
        </p:txBody>
      </p:sp>
      <p:sp>
        <p:nvSpPr>
          <p:cNvPr id="30840610" name="Θέση περιεχομένου 2"/>
          <p:cNvSpPr>
            <a:spLocks noGrp="1"/>
          </p:cNvSpPr>
          <p:nvPr>
            <p:ph idx="1"/>
          </p:nvPr>
        </p:nvSpPr>
        <p:spPr bwMode="auto"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>
              <a:defRPr/>
            </a:pPr>
            <a:r>
              <a:rPr lang="el-GR"/>
              <a:t>Στυλ υποδείγματος κειμένου</a:t>
            </a:r>
            <a:endParaRPr/>
          </a:p>
          <a:p>
            <a:pPr lvl="1">
              <a:defRPr/>
            </a:pPr>
            <a:r>
              <a:rPr lang="el-GR"/>
              <a:t>Δεύτερου επιπέδου</a:t>
            </a:r>
            <a:endParaRPr/>
          </a:p>
          <a:p>
            <a:pPr lvl="2">
              <a:defRPr/>
            </a:pPr>
            <a:r>
              <a:rPr lang="el-GR"/>
              <a:t>Τρίτου επιπέδου</a:t>
            </a:r>
            <a:endParaRPr/>
          </a:p>
          <a:p>
            <a:pPr lvl="3">
              <a:defRPr/>
            </a:pPr>
            <a:r>
              <a:rPr lang="el-GR"/>
              <a:t>Τέταρτου επιπέδου</a:t>
            </a:r>
            <a:endParaRPr/>
          </a:p>
          <a:p>
            <a:pPr lvl="4">
              <a:defRPr/>
            </a:pPr>
            <a:r>
              <a:rPr lang="el-GR"/>
              <a:t>Πέμπτου επιπέδου</a:t>
            </a:r>
            <a:endParaRPr lang="el-GR"/>
          </a:p>
        </p:txBody>
      </p:sp>
      <p:sp>
        <p:nvSpPr>
          <p:cNvPr id="1247827158" name="Θέση κειμένου 3"/>
          <p:cNvSpPr>
            <a:spLocks noGrp="1"/>
          </p:cNvSpPr>
          <p:nvPr>
            <p:ph type="body" sz="half" idx="2"/>
          </p:nvPr>
        </p:nvSpPr>
        <p:spPr bwMode="auto"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el-GR"/>
              <a:t>Στυλ υποδείγματος κειμένου</a:t>
            </a:r>
            <a:endParaRPr/>
          </a:p>
        </p:txBody>
      </p:sp>
      <p:sp>
        <p:nvSpPr>
          <p:cNvPr id="252282421" name="Θέση ημερομηνίας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el-GR"/>
              <a:t>30.10.2013</a:t>
            </a:fld>
            <a:endParaRPr lang="el-GR"/>
          </a:p>
        </p:txBody>
      </p:sp>
      <p:sp>
        <p:nvSpPr>
          <p:cNvPr id="2077241258" name="Θέση υποσέλιδου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35899677" name="Θέση αριθμού διαφάνειας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el-GR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picTx" userDrawn="1">
  <p:cSld name="Εικόνα με λεζάντα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885092701" name="Τίτλος 1"/>
          <p:cNvSpPr>
            <a:spLocks noGrp="1"/>
          </p:cNvSpPr>
          <p:nvPr>
            <p:ph type="title"/>
          </p:nvPr>
        </p:nvSpPr>
        <p:spPr bwMode="auto"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el-GR"/>
              <a:t>Στυλ κύριου τίτλου</a:t>
            </a:r>
            <a:endParaRPr lang="el-GR"/>
          </a:p>
        </p:txBody>
      </p:sp>
      <p:sp>
        <p:nvSpPr>
          <p:cNvPr id="740767570" name="Θέση εικόνας 2"/>
          <p:cNvSpPr>
            <a:spLocks noChangeAspect="1" noGrp="1"/>
          </p:cNvSpPr>
          <p:nvPr>
            <p:ph type="pic" idx="1"/>
          </p:nvPr>
        </p:nvSpPr>
        <p:spPr bwMode="auto"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>
              <a:defRPr/>
            </a:pPr>
            <a:r>
              <a:rPr lang="el-GR"/>
              <a:t>Κάντε κλικ στο εικονίδιο για να προσθέσετε εικόνα</a:t>
            </a:r>
            <a:endParaRPr lang="el-GR"/>
          </a:p>
        </p:txBody>
      </p:sp>
      <p:sp>
        <p:nvSpPr>
          <p:cNvPr id="1832288799" name="Θέση κειμένου 3"/>
          <p:cNvSpPr>
            <a:spLocks noGrp="1"/>
          </p:cNvSpPr>
          <p:nvPr>
            <p:ph type="body" sz="half" idx="2"/>
          </p:nvPr>
        </p:nvSpPr>
        <p:spPr bwMode="auto"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el-GR"/>
              <a:t>Στυλ υποδείγματος κειμένου</a:t>
            </a:r>
            <a:endParaRPr/>
          </a:p>
        </p:txBody>
      </p:sp>
      <p:sp>
        <p:nvSpPr>
          <p:cNvPr id="1652851990" name="Θέση ημερομηνίας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el-GR"/>
              <a:t>30.10.2013</a:t>
            </a:fld>
            <a:endParaRPr lang="el-GR"/>
          </a:p>
        </p:txBody>
      </p:sp>
      <p:sp>
        <p:nvSpPr>
          <p:cNvPr id="2117316647" name="Θέση υποσέλιδου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482804132" name="Θέση αριθμού διαφάνειας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el-GR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0">
  <p:cSld name=""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932414435" name="Θέση τίτλου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 lang="el-GR"/>
              <a:t>Στυλ κύριου τίτλου</a:t>
            </a:r>
            <a:endParaRPr lang="el-GR"/>
          </a:p>
        </p:txBody>
      </p:sp>
      <p:sp>
        <p:nvSpPr>
          <p:cNvPr id="1757820021" name="Θέση κειμένου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defRPr/>
            </a:pPr>
            <a:r>
              <a:rPr lang="el-GR"/>
              <a:t>Στυλ υποδείγματος κειμένου</a:t>
            </a:r>
            <a:endParaRPr/>
          </a:p>
          <a:p>
            <a:pPr lvl="1">
              <a:defRPr/>
            </a:pPr>
            <a:r>
              <a:rPr lang="el-GR"/>
              <a:t>Δεύτερου επιπέδου</a:t>
            </a:r>
            <a:endParaRPr/>
          </a:p>
          <a:p>
            <a:pPr lvl="2">
              <a:defRPr/>
            </a:pPr>
            <a:r>
              <a:rPr lang="el-GR"/>
              <a:t>Τρίτου επιπέδου</a:t>
            </a:r>
            <a:endParaRPr/>
          </a:p>
          <a:p>
            <a:pPr lvl="3">
              <a:defRPr/>
            </a:pPr>
            <a:r>
              <a:rPr lang="el-GR"/>
              <a:t>Τέταρτου επιπέδου</a:t>
            </a:r>
            <a:endParaRPr/>
          </a:p>
          <a:p>
            <a:pPr lvl="4">
              <a:defRPr/>
            </a:pPr>
            <a:r>
              <a:rPr lang="el-GR"/>
              <a:t>Πέμπτου επιπέδου</a:t>
            </a:r>
            <a:endParaRPr lang="el-GR"/>
          </a:p>
        </p:txBody>
      </p:sp>
      <p:sp>
        <p:nvSpPr>
          <p:cNvPr id="1380821753" name="Θέση ημερομηνίας 3"/>
          <p:cNvSpPr>
            <a:spLocks noGrp="1"/>
          </p:cNvSpPr>
          <p:nvPr>
            <p:ph type="dt" sz="half" idx="2"/>
          </p:nvPr>
        </p:nvSpPr>
        <p:spPr bwMode="auto"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CC18F51-09EC-435C-A3BA-64A766E099C0}" type="datetimeFigureOut">
              <a:rPr lang="el-GR"/>
              <a:t>30.10.2013</a:t>
            </a:fld>
            <a:endParaRPr lang="el-GR"/>
          </a:p>
        </p:txBody>
      </p:sp>
      <p:sp>
        <p:nvSpPr>
          <p:cNvPr id="546105774" name="Θέση υποσέλιδου 4"/>
          <p:cNvSpPr>
            <a:spLocks noGrp="1"/>
          </p:cNvSpPr>
          <p:nvPr>
            <p:ph type="ftr" sz="quarter" idx="3"/>
          </p:nvPr>
        </p:nvSpPr>
        <p:spPr bwMode="auto"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1505694236" name="Θέση αριθμού διαφάνειας 5"/>
          <p:cNvSpPr>
            <a:spLocks noGrp="1"/>
          </p:cNvSpPr>
          <p:nvPr>
            <p:ph type="sldNum" sz="quarter" idx="4"/>
          </p:nvPr>
        </p:nvSpPr>
        <p:spPr bwMode="auto"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08395586-F03A-48D1-94DF-16B239DF4FB5}" type="slidenum">
              <a:rPr lang="el-GR"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>
        <a:lnSpc>
          <a:spcPct val="90000"/>
        </a:lnSpc>
        <a:spcBef>
          <a:spcPts val="1000"/>
        </a:spcBef>
        <a:buFont typeface="Arial"/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>
        <a:lnSpc>
          <a:spcPct val="90000"/>
        </a:lnSpc>
        <a:spcBef>
          <a:spcPts val="500"/>
        </a:spcBef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>
        <a:lnSpc>
          <a:spcPct val="90000"/>
        </a:lnSpc>
        <a:spcBef>
          <a:spcPts val="50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jpg"/><Relationship Id="rId4" Type="http://schemas.openxmlformats.org/officeDocument/2006/relationships/image" Target="../media/image3.jpg"/></Relationships>
</file>

<file path=ppt/slides/_rels/slide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4.jpg"/><Relationship Id="rId4" Type="http://schemas.openxmlformats.org/officeDocument/2006/relationships/image" Target="../media/image5.jpg"/></Relationships>
</file>

<file path=ppt/slides/_rels/slide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6.jpg"/><Relationship Id="rId4" Type="http://schemas.openxmlformats.org/officeDocument/2006/relationships/image" Target="../media/image7.jpg"/></Relationships>
</file>

<file path=ppt/slides/_rels/slide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139034182" name="Τίτλος 1"/>
          <p:cNvSpPr>
            <a:spLocks noGrp="1"/>
          </p:cNvSpPr>
          <p:nvPr>
            <p:ph type="ctrTitle"/>
          </p:nvPr>
        </p:nvSpPr>
        <p:spPr bwMode="auto"/>
        <p:txBody>
          <a:bodyPr vertOverflow="overflow" horzOverflow="overflow" vert="horz" wrap="square" lIns="91440" tIns="45720" rIns="91440" bIns="45720" numCol="1" spcCol="0" rtlCol="0" fromWordArt="0" anchor="b" anchorCtr="0" forceAA="0" upright="0" compatLnSpc="0">
            <a:normAutofit fontScale="95000" lnSpcReduction="1000"/>
          </a:bodyPr>
          <a:lstStyle/>
          <a:p>
            <a:pPr>
              <a:defRPr/>
            </a:pPr>
            <a:r>
              <a:rPr lang="el-GR" sz="60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Κεφάλαιο 6ο</a:t>
            </a:r>
            <a:endParaRPr lang="el-GR" sz="6000" b="0" i="0" u="none" strike="noStrike" cap="none" spc="0">
              <a:solidFill>
                <a:schemeClr val="tx1"/>
              </a:solidFill>
              <a:latin typeface="Arial"/>
              <a:cs typeface="Arial"/>
            </a:endParaRPr>
          </a:p>
          <a:p>
            <a:pPr>
              <a:defRPr/>
            </a:pPr>
            <a:r>
              <a:rPr lang="el-GR" sz="60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Δικτυακά Μέσα Αποθήκευσης</a:t>
            </a:r>
            <a:endParaRPr lang="el-GR"/>
          </a:p>
        </p:txBody>
      </p:sp>
      <p:sp>
        <p:nvSpPr>
          <p:cNvPr id="405638984" name="Υπότιτλος 2"/>
          <p:cNvSpPr>
            <a:spLocks noGrp="1"/>
          </p:cNvSpPr>
          <p:nvPr>
            <p:ph type="subTitle" idx="1"/>
          </p:nvPr>
        </p:nvSpPr>
        <p:spPr bwMode="auto"/>
        <p:txBody>
          <a:bodyPr/>
          <a:lstStyle/>
          <a:p>
            <a:pPr>
              <a:defRPr/>
            </a:pPr>
            <a:endParaRPr lang="el-GR"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22728316" name="Τίτλος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el-GR" sz="44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6.1 Τρόπος σύνδεσης αποθηκευτικών μέσων</a:t>
            </a:r>
            <a:endParaRPr/>
          </a:p>
        </p:txBody>
      </p:sp>
      <p:sp>
        <p:nvSpPr>
          <p:cNvPr id="1696180632" name="Θέση περιεχομένου 2"/>
          <p:cNvSpPr>
            <a:spLocks noGrp="1"/>
          </p:cNvSpPr>
          <p:nvPr>
            <p:ph idx="1"/>
          </p:nvPr>
        </p:nvSpPr>
        <p:spPr bwMode="auto">
          <a:xfrm flipH="0" flipV="0">
            <a:off x="838199" y="1825624"/>
            <a:ext cx="7090663" cy="4351338"/>
          </a:xfrm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normAutofit/>
          </a:bodyPr>
          <a:lstStyle/>
          <a:p>
            <a:pPr>
              <a:defRPr/>
            </a:pP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Ο απλούστερος τρόπος σύνδεσης ενός αποθηκευτικού μέσου με ένα υπολογιστικό σύστημα είναι</a:t>
            </a:r>
            <a:r>
              <a:rPr lang="en-US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η απ’ ευθείας ή άμεση σύνδεση (DAS – Direct Attached Storage). </a:t>
            </a:r>
            <a:endParaRPr lang="el-GR" sz="2800" b="0" i="0" u="none" strike="noStrike" cap="none" spc="0">
              <a:solidFill>
                <a:schemeClr val="tx1"/>
              </a:solidFill>
              <a:latin typeface="Arial"/>
              <a:cs typeface="Arial"/>
            </a:endParaRPr>
          </a:p>
          <a:p>
            <a:pPr>
              <a:defRPr/>
            </a:pP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Σ’ αυτήν την περίπτωση το απο</a:t>
            </a: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θηκευτικό μέσο (σκληρός δίσκος, συστοιχία δίσκων, USB Flash κλπ) συνδέεται στο υπολογιστικό</a:t>
            </a:r>
            <a:r>
              <a:rPr lang="en-US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σύστημα μέσω ενός καλωδίου.</a:t>
            </a:r>
            <a:endParaRPr lang="el-GR" sz="2800" b="0" i="0" u="none" strike="noStrike" cap="none" spc="0">
              <a:solidFill>
                <a:schemeClr val="tx1"/>
              </a:solidFill>
              <a:latin typeface="Arial"/>
              <a:cs typeface="Arial"/>
            </a:endParaRPr>
          </a:p>
        </p:txBody>
      </p:sp>
      <p:pic>
        <p:nvPicPr>
          <p:cNvPr id="1182900672" name=""/>
          <p:cNvPicPr>
            <a:picLocks noChangeAspect="1"/>
          </p:cNvPicPr>
          <p:nvPr/>
        </p:nvPicPr>
        <p:blipFill rotWithShape="1">
          <a:blip r:embed="rId3"/>
          <a:stretch/>
        </p:blipFill>
        <p:spPr bwMode="auto">
          <a:xfrm>
            <a:off x="8229600" y="2222499"/>
            <a:ext cx="3124199" cy="2590799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38313984" name="Τίτλος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el-GR" sz="44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πρωτόκολλα επικοινωνίας</a:t>
            </a:r>
            <a:endParaRPr/>
          </a:p>
        </p:txBody>
      </p:sp>
      <p:sp>
        <p:nvSpPr>
          <p:cNvPr id="1631022752" name="Θέση περιεχομένου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>
              <a:defRPr/>
            </a:pP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Μερικά από τα πρωτόκολλα επικοινωνίας που χρησιμοποιούνται στην απ’ ευθείας σύνδεση είναι</a:t>
            </a:r>
            <a:r>
              <a:rPr lang="en-US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τα </a:t>
            </a:r>
            <a:endParaRPr lang="el-GR" sz="2800" b="0" i="0" u="none" strike="noStrike" cap="none" spc="0">
              <a:solidFill>
                <a:schemeClr val="tx1"/>
              </a:solidFill>
              <a:latin typeface="Arial"/>
              <a:ea typeface="Arial"/>
              <a:cs typeface="Arial"/>
            </a:endParaRPr>
          </a:p>
          <a:p>
            <a:pPr lvl="1">
              <a:defRPr/>
            </a:pPr>
            <a:r>
              <a:rPr lang="el-GR" sz="24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SCSI, SAS, SATA, PATA.</a:t>
            </a:r>
            <a:endParaRPr lang="el-GR" sz="2800" b="0" i="0" u="none" strike="noStrike" cap="none" spc="0">
              <a:solidFill>
                <a:schemeClr val="tx1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58812154" name="Τίτλος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en-US"/>
              <a:t>pata</a:t>
            </a:r>
            <a:endParaRPr/>
          </a:p>
        </p:txBody>
      </p:sp>
      <p:sp>
        <p:nvSpPr>
          <p:cNvPr id="1643454623" name="Θέση περιεχομένου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pic>
        <p:nvPicPr>
          <p:cNvPr id="1315896617" name=""/>
          <p:cNvPicPr>
            <a:picLocks noChangeAspect="1"/>
          </p:cNvPicPr>
          <p:nvPr/>
        </p:nvPicPr>
        <p:blipFill rotWithShape="1">
          <a:blip r:embed="rId3"/>
          <a:stretch/>
        </p:blipFill>
        <p:spPr bwMode="auto">
          <a:xfrm flipH="0" flipV="0">
            <a:off x="6370227" y="2264553"/>
            <a:ext cx="6226921" cy="4666511"/>
          </a:xfrm>
          <a:prstGeom prst="rect">
            <a:avLst/>
          </a:prstGeom>
        </p:spPr>
      </p:pic>
      <p:pic>
        <p:nvPicPr>
          <p:cNvPr id="385223026" name=""/>
          <p:cNvPicPr>
            <a:picLocks noChangeAspect="1"/>
          </p:cNvPicPr>
          <p:nvPr/>
        </p:nvPicPr>
        <p:blipFill rotWithShape="1">
          <a:blip r:embed="rId4"/>
          <a:stretch/>
        </p:blipFill>
        <p:spPr bwMode="auto">
          <a:xfrm flipH="0" flipV="0">
            <a:off x="135681" y="2542618"/>
            <a:ext cx="7214061" cy="1855616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839001872" name="Τίτλος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en-US"/>
              <a:t>sata</a:t>
            </a:r>
            <a:endParaRPr/>
          </a:p>
        </p:txBody>
      </p:sp>
      <p:pic>
        <p:nvPicPr>
          <p:cNvPr id="1605687235" name=""/>
          <p:cNvPicPr>
            <a:picLocks noChangeAspect="1"/>
          </p:cNvPicPr>
          <p:nvPr/>
        </p:nvPicPr>
        <p:blipFill rotWithShape="1">
          <a:blip r:embed="rId3"/>
          <a:stretch/>
        </p:blipFill>
        <p:spPr bwMode="auto">
          <a:xfrm flipH="0" flipV="0">
            <a:off x="1242120" y="1893173"/>
            <a:ext cx="7397630" cy="4158568"/>
          </a:xfrm>
          <a:prstGeom prst="rect">
            <a:avLst/>
          </a:prstGeom>
        </p:spPr>
      </p:pic>
      <p:pic>
        <p:nvPicPr>
          <p:cNvPr id="699692911" name=""/>
          <p:cNvPicPr>
            <a:picLocks noChangeAspect="1"/>
          </p:cNvPicPr>
          <p:nvPr/>
        </p:nvPicPr>
        <p:blipFill rotWithShape="1">
          <a:blip r:embed="rId4"/>
          <a:stretch/>
        </p:blipFill>
        <p:spPr bwMode="auto">
          <a:xfrm>
            <a:off x="8784166" y="1751060"/>
            <a:ext cx="3295649" cy="3133724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719334699" name="Τίτλος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el-GR" sz="44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serial attached scsi </a:t>
            </a:r>
            <a:endParaRPr/>
          </a:p>
        </p:txBody>
      </p:sp>
      <p:sp>
        <p:nvSpPr>
          <p:cNvPr id="1420783329" name="Θέση περιεχομένου 2"/>
          <p:cNvSpPr>
            <a:spLocks noGrp="1"/>
          </p:cNvSpPr>
          <p:nvPr>
            <p:ph idx="1"/>
          </p:nvPr>
        </p:nvSpPr>
        <p:spPr bwMode="auto">
          <a:xfrm flipH="0" flipV="0">
            <a:off x="-3924299" y="2258579"/>
            <a:ext cx="10515600" cy="4351338"/>
          </a:xfrm>
        </p:spPr>
        <p:txBody>
          <a:bodyPr/>
          <a:lstStyle/>
          <a:p>
            <a:pPr>
              <a:defRPr/>
            </a:pPr>
            <a:endParaRPr/>
          </a:p>
        </p:txBody>
      </p:sp>
      <p:pic>
        <p:nvPicPr>
          <p:cNvPr id="1737182334" name=""/>
          <p:cNvPicPr>
            <a:picLocks noChangeAspect="1"/>
          </p:cNvPicPr>
          <p:nvPr/>
        </p:nvPicPr>
        <p:blipFill rotWithShape="1">
          <a:blip r:embed="rId3"/>
          <a:stretch/>
        </p:blipFill>
        <p:spPr bwMode="auto">
          <a:xfrm flipH="0" flipV="0">
            <a:off x="7341562" y="2672772"/>
            <a:ext cx="4709827" cy="3522951"/>
          </a:xfrm>
          <a:prstGeom prst="rect">
            <a:avLst/>
          </a:prstGeom>
        </p:spPr>
      </p:pic>
      <p:pic>
        <p:nvPicPr>
          <p:cNvPr id="675406258" name=""/>
          <p:cNvPicPr>
            <a:picLocks noChangeAspect="1"/>
          </p:cNvPicPr>
          <p:nvPr/>
        </p:nvPicPr>
        <p:blipFill rotWithShape="1">
          <a:blip r:embed="rId4"/>
          <a:stretch/>
        </p:blipFill>
        <p:spPr bwMode="auto">
          <a:xfrm flipH="0" flipV="0">
            <a:off x="922078" y="1953321"/>
            <a:ext cx="6236680" cy="4122906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778760166" name="Τίτλος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el-GR" sz="44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(Network</a:t>
            </a:r>
            <a:r>
              <a:rPr lang="en-US" sz="44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lang="el-GR" sz="44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Attached Storage, NAS)</a:t>
            </a:r>
            <a:endParaRPr lang="el-GR" sz="4400" b="0" i="0" u="none" strike="noStrike" cap="none" spc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664130328" name="Θέση περιεχομένου 2"/>
          <p:cNvSpPr>
            <a:spLocks noGrp="1"/>
          </p:cNvSpPr>
          <p:nvPr>
            <p:ph idx="1"/>
          </p:nvPr>
        </p:nvSpPr>
        <p:spPr bwMode="auto"/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normAutofit fontScale="95000" lnSpcReduction="1000"/>
          </a:bodyPr>
          <a:lstStyle/>
          <a:p>
            <a:pPr>
              <a:defRPr/>
            </a:pPr>
            <a:r>
              <a:rPr lang="el-GR" sz="2800" b="1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Όταν θέλουμε να διαμοιράσουμε τα δεδομένα ενός αποθηκευτικού μέσου σε ένα δίκτυο υπολο</a:t>
            </a:r>
            <a:r>
              <a:rPr lang="el-GR" sz="2800" b="1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γιστών χρησιμοποιούμε τη σύνδεση μέσω δικτύου. </a:t>
            </a:r>
            <a:endParaRPr sz="2800" b="1" i="0" u="none" strike="noStrike" cap="none" spc="0">
              <a:solidFill>
                <a:schemeClr val="tx1"/>
              </a:solidFill>
              <a:latin typeface="Arial"/>
              <a:ea typeface="Arial"/>
              <a:cs typeface="Arial"/>
            </a:endParaRPr>
          </a:p>
          <a:p>
            <a:pPr>
              <a:defRPr/>
            </a:pP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Ένα </a:t>
            </a:r>
            <a:r>
              <a:rPr lang="el-GR" sz="2800" b="1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δικτυακό μέσο αποθήκευσης (Network</a:t>
            </a:r>
            <a:r>
              <a:rPr lang="en-US" sz="2800" b="1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lang="el-GR" sz="2800" b="1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Attached Storage, NAS)</a:t>
            </a: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 συνήθως είναι ένα αυτόνομο υπολογιστικό σύστημα που αφιερώνεται</a:t>
            </a:r>
            <a:r>
              <a:rPr lang="en-US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στην αποθήκευση και ανάκτηση των δεδομένων των υπολογιστών του δικτύου στο οποίο είναι</a:t>
            </a:r>
            <a:r>
              <a:rPr lang="en-US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συνδεδεμένο. </a:t>
            </a:r>
            <a:endParaRPr lang="el-GR" sz="2800" b="0" i="0" u="none" strike="noStrike" cap="none" spc="0">
              <a:solidFill>
                <a:schemeClr val="tx1"/>
              </a:solidFill>
              <a:latin typeface="Arial"/>
              <a:ea typeface="Arial"/>
              <a:cs typeface="Arial"/>
            </a:endParaRPr>
          </a:p>
          <a:p>
            <a:pPr>
              <a:defRPr/>
            </a:pP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Επειδή προορίζεται να αποθηκεύσει δεδομένα πολλών υπολογιστών, εφοδιάζεται</a:t>
            </a:r>
            <a:r>
              <a:rPr lang="en-US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με ικανό αριθμό σκληρών δίσκων οι οποίοι ανάλογα με τις ανάγκες μας μπορεί να διαμορφωθούν</a:t>
            </a:r>
            <a:r>
              <a:rPr lang="en-US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σε κάποια διάταξη RAID.</a:t>
            </a:r>
            <a:endParaRPr lang="el-GR" sz="2800" b="0" i="0" u="none" strike="noStrike" cap="none" spc="0">
              <a:solidFill>
                <a:schemeClr val="tx1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00375416" name="Τίτλος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en-US"/>
              <a:t>CIFS - NFS</a:t>
            </a:r>
            <a:endParaRPr/>
          </a:p>
        </p:txBody>
      </p:sp>
      <p:sp>
        <p:nvSpPr>
          <p:cNvPr id="1882100358" name="Θέση περιεχομένου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>
              <a:defRPr/>
            </a:pP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Μερικά από τα πρωτόκολλα επικοινωνίας που χρησιμοποιούνται είναι το NFS (Network File</a:t>
            </a:r>
            <a:r>
              <a:rPr lang="en-US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System) και το CIFS (Common Internet File System), </a:t>
            </a:r>
            <a:r>
              <a:rPr lang="el-GR" sz="2800" b="1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τα οποία μας δίνουν τη δυνατότητα πρόσβα</a:t>
            </a:r>
            <a:r>
              <a:rPr lang="el-GR" sz="2800" b="1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σης και διαμοιρασμού αρχείων και εκτυπωτών σε ένα δίκτυο.</a:t>
            </a:r>
            <a:endParaRPr lang="el-GR" sz="2800" b="0" i="0" u="none" strike="noStrike" cap="none" spc="0">
              <a:solidFill>
                <a:schemeClr val="tx1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179268357" name="Τίτλος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el-GR" sz="44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6.2 Πλεονεκτήματα – Μειονεκτήματα</a:t>
            </a:r>
            <a:endParaRPr/>
          </a:p>
        </p:txBody>
      </p:sp>
      <p:sp>
        <p:nvSpPr>
          <p:cNvPr id="746878692" name="Θέση περιεχομένου 2"/>
          <p:cNvSpPr>
            <a:spLocks noGrp="1"/>
          </p:cNvSpPr>
          <p:nvPr>
            <p:ph idx="1"/>
          </p:nvPr>
        </p:nvSpPr>
        <p:spPr bwMode="auto">
          <a:xfrm flipH="0" flipV="0">
            <a:off x="4359393" y="1969943"/>
            <a:ext cx="7485087" cy="4351338"/>
          </a:xfrm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normAutofit fontScale="70000" lnSpcReduction="6000"/>
          </a:bodyPr>
          <a:lstStyle/>
          <a:p>
            <a:pPr marL="0" indent="0">
              <a:buFont typeface="Arial"/>
              <a:buNone/>
              <a:defRPr/>
            </a:pPr>
            <a:endParaRPr sz="2800" b="0" i="0" u="none" strike="noStrike" cap="none" spc="0">
              <a:solidFill>
                <a:schemeClr val="tx1"/>
              </a:solidFill>
              <a:latin typeface="Arial"/>
              <a:cs typeface="Arial"/>
            </a:endParaRPr>
          </a:p>
          <a:p>
            <a:pPr>
              <a:defRPr/>
            </a:pPr>
            <a:r>
              <a:rPr lang="el-GR" sz="2800" b="1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Τα </a:t>
            </a:r>
            <a:r>
              <a:rPr lang="el-GR" sz="2800" b="1" i="0" u="none" strike="noStrike" cap="none" spc="0">
                <a:solidFill>
                  <a:schemeClr val="tx1"/>
                </a:solidFill>
                <a:highlight>
                  <a:srgbClr val="FFFF00"/>
                </a:highlight>
                <a:latin typeface="Arial"/>
                <a:ea typeface="Arial"/>
                <a:cs typeface="Arial"/>
              </a:rPr>
              <a:t>δικτυακά μέσα αποθήκευσης</a:t>
            </a:r>
            <a:r>
              <a:rPr lang="el-GR" sz="2800" b="1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 προσφέρουν έναν σχετικά εύκολο τρόπο να διαμοιράσουμε δε</a:t>
            </a:r>
            <a:r>
              <a:rPr lang="el-GR" sz="2800" b="1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δομένα,</a:t>
            </a: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 με τα κατάλληλα δικαιώματα, σε ένα δίκτυο πολλών υπολογιστών και χρηστών. </a:t>
            </a:r>
            <a:endParaRPr lang="el-GR" sz="2800" b="0" i="0" u="none" strike="noStrike" cap="none" spc="0">
              <a:solidFill>
                <a:schemeClr val="tx1"/>
              </a:solidFill>
              <a:latin typeface="Arial"/>
              <a:ea typeface="Arial"/>
              <a:cs typeface="Arial"/>
            </a:endParaRPr>
          </a:p>
          <a:p>
            <a:pPr>
              <a:defRPr/>
            </a:pPr>
            <a:r>
              <a:rPr lang="el-GR" sz="2800" b="1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Έχουν τη</a:t>
            </a:r>
            <a:r>
              <a:rPr lang="en-US" sz="2800" b="1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lang="el-GR" sz="2800" b="1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δυνατότητα εύκολης διαμόρφωσης συστοιχιών δίσκων ανάλογα με τις ανάγκες μας </a:t>
            </a: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(RAID-0, RAID-</a:t>
            </a: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1, RAID-10 κλπ) και αύξησης της διαθέσιμης χωρητικότητας με την προσθήκη επιπλέον δίσκων με</a:t>
            </a: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εύκολο τρόπο. </a:t>
            </a:r>
            <a:endParaRPr lang="el-GR" sz="2800" b="0" i="0" u="none" strike="noStrike" cap="none" spc="0">
              <a:solidFill>
                <a:schemeClr val="tx1"/>
              </a:solidFill>
              <a:latin typeface="Arial"/>
              <a:ea typeface="Arial"/>
              <a:cs typeface="Arial"/>
            </a:endParaRPr>
          </a:p>
          <a:p>
            <a:pPr>
              <a:defRPr/>
            </a:pPr>
            <a:r>
              <a:rPr lang="el-GR" sz="2800" b="1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Επίσης έχουν σχετικά καλή ταχύτητα μετάδοσης δεδομένων</a:t>
            </a: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, η οποία όμως επηρε</a:t>
            </a: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άζεται από τις συνθήκες και τον τύπο του δικτύου που χρησιμοποιείται. </a:t>
            </a: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Για παράδειγμα, η χρήση</a:t>
            </a:r>
            <a:r>
              <a:rPr lang="en-US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δικτύου που να υποστηρίζει ταχύτητες μεγαλύτερες ή ίσες από 1 Gbps είναι απαραίτητη.</a:t>
            </a:r>
            <a:endParaRPr lang="el-GR" sz="2800" b="0" i="0" u="none" strike="noStrike" cap="none" spc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1385804217" name=""/>
          <p:cNvSpPr txBox="1"/>
          <p:nvPr/>
        </p:nvSpPr>
        <p:spPr bwMode="auto">
          <a:xfrm rot="0" flipH="0" flipV="0">
            <a:off x="712954" y="1404696"/>
            <a:ext cx="3547805" cy="557819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marL="283879" indent="-283879">
              <a:buFont typeface="Arial"/>
              <a:buChar char="•"/>
              <a:defRPr/>
            </a:pPr>
            <a:r>
              <a:rPr lang="el-GR" sz="1800" b="1" i="0" u="none" strike="noStrike" cap="none" spc="0">
                <a:solidFill>
                  <a:schemeClr val="tx1"/>
                </a:solidFill>
                <a:highlight>
                  <a:srgbClr val="FFFF00"/>
                </a:highlight>
                <a:latin typeface="Arial"/>
                <a:ea typeface="Arial"/>
                <a:cs typeface="Arial"/>
              </a:rPr>
              <a:t>Τα αποθηκευτικά μέσα με απ’ ευθείας πρόσβαση</a:t>
            </a:r>
            <a:r>
              <a:rPr lang="el-GR" sz="1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 αποτελούν μια σχετικά </a:t>
            </a:r>
            <a:r>
              <a:rPr lang="el-GR" sz="1800" b="1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φθηνή </a:t>
            </a:r>
            <a:r>
              <a:rPr lang="el-GR" sz="1800" b="1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λύση </a:t>
            </a:r>
            <a:r>
              <a:rPr lang="el-GR" sz="1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αποθήκευ</a:t>
            </a:r>
            <a:r>
              <a:rPr lang="el-GR" sz="1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σης με ταυτόχρονα </a:t>
            </a:r>
            <a:r>
              <a:rPr lang="el-GR" sz="1800" b="1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μεγάλη </a:t>
            </a:r>
            <a:r>
              <a:rPr lang="el-GR" sz="1800" b="1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ταχύτητα </a:t>
            </a:r>
            <a:r>
              <a:rPr lang="el-GR" sz="1800" b="1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μετάδοσης </a:t>
            </a:r>
            <a:r>
              <a:rPr lang="el-GR" sz="1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δεδομένων. </a:t>
            </a:r>
            <a:endParaRPr sz="1800" b="0" i="0" u="none" strike="noStrike" cap="none" spc="0">
              <a:solidFill>
                <a:schemeClr val="tx1"/>
              </a:solidFill>
              <a:latin typeface="Arial"/>
              <a:ea typeface="Arial"/>
              <a:cs typeface="Arial"/>
            </a:endParaRPr>
          </a:p>
          <a:p>
            <a:pPr marL="283879" indent="-283879">
              <a:buFont typeface="Arial"/>
              <a:buChar char="•"/>
              <a:defRPr/>
            </a:pPr>
            <a:r>
              <a:rPr lang="el-GR" sz="1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H </a:t>
            </a:r>
            <a:r>
              <a:rPr lang="el-GR" sz="1800" b="1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εγκατάσταση </a:t>
            </a:r>
            <a:r>
              <a:rPr lang="el-GR" sz="1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και ρύθμισή τους</a:t>
            </a:r>
            <a:r>
              <a:rPr lang="en-US" sz="1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lang="el-GR" sz="1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είναι μια </a:t>
            </a:r>
            <a:r>
              <a:rPr lang="el-GR" sz="1800" b="1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απλή </a:t>
            </a:r>
            <a:r>
              <a:rPr lang="el-GR" sz="1800" b="1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υπόθεση</a:t>
            </a:r>
            <a:r>
              <a:rPr lang="el-GR" sz="1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. </a:t>
            </a:r>
            <a:endParaRPr sz="1800" b="0" i="0" u="none" strike="noStrike" cap="none" spc="0">
              <a:solidFill>
                <a:schemeClr val="tx1"/>
              </a:solidFill>
              <a:latin typeface="Arial"/>
              <a:cs typeface="Arial"/>
            </a:endParaRPr>
          </a:p>
          <a:p>
            <a:pPr marL="283879" indent="-283879">
              <a:buFont typeface="Arial"/>
              <a:buChar char="•"/>
              <a:defRPr/>
            </a:pPr>
            <a:r>
              <a:rPr lang="el-GR" sz="1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Από την άλλη ο </a:t>
            </a:r>
            <a:r>
              <a:rPr lang="el-GR" sz="1800" b="1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διαμοιρασμός </a:t>
            </a:r>
            <a:r>
              <a:rPr lang="el-GR" sz="1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των </a:t>
            </a:r>
            <a:r>
              <a:rPr lang="el-GR" sz="1800" b="1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δεδομένων </a:t>
            </a:r>
            <a:r>
              <a:rPr lang="el-GR" sz="1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σ’ αυτήν την περίπτωση</a:t>
            </a:r>
            <a:r>
              <a:rPr lang="en-US" sz="1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lang="el-GR" sz="1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είναι περιορισμένος λόγω της φύσης της σύνδεσης. </a:t>
            </a:r>
            <a:endParaRPr sz="1800" b="0" i="0" u="none" strike="noStrike" cap="none" spc="0">
              <a:solidFill>
                <a:schemeClr val="tx1"/>
              </a:solidFill>
              <a:latin typeface="Arial"/>
              <a:ea typeface="Arial"/>
              <a:cs typeface="Arial"/>
            </a:endParaRPr>
          </a:p>
          <a:p>
            <a:pPr marL="283879" indent="-283879">
              <a:buFont typeface="Arial"/>
              <a:buChar char="•"/>
              <a:defRPr/>
            </a:pPr>
            <a:r>
              <a:rPr lang="el-GR" sz="1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Τέλος, η </a:t>
            </a:r>
            <a:r>
              <a:rPr lang="el-GR" sz="1800" b="1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αύξηση </a:t>
            </a:r>
            <a:r>
              <a:rPr lang="el-GR" sz="1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της </a:t>
            </a:r>
            <a:r>
              <a:rPr lang="el-GR" sz="1800" b="1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χωρητικότητάς </a:t>
            </a:r>
            <a:r>
              <a:rPr lang="el-GR" sz="1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τους δεν</a:t>
            </a:r>
            <a:r>
              <a:rPr lang="en-US" sz="1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lang="el-GR" sz="1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είναι μια εύκολη υπόθεση.</a:t>
            </a:r>
            <a:endParaRPr sz="1800" b="0" i="0" u="none" strike="noStrike" cap="none" spc="0">
              <a:solidFill>
                <a:schemeClr val="tx1"/>
              </a:solidFill>
              <a:latin typeface="Arial"/>
              <a:cs typeface="Arial"/>
            </a:endParaRPr>
          </a:p>
          <a:p>
            <a:pPr>
              <a:defRPr/>
            </a:pP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theme/_rels/theme1.xml.rels><?xml version="1.0" encoding="UTF-8" standalone="yes"?><Relationships xmlns="http://schemas.openxmlformats.org/package/2006/relationships"></Relationships>
</file>

<file path=ppt/theme/_rels/theme2.xml.rels><?xml version="1.0" encoding="UTF-8" standalone="yes"?><Relationships xmlns="http://schemas.openxmlformats.org/package/2006/relationships"></Relationships>
</file>

<file path=ppt/theme/theme1.xml><?xml version="1.0" encoding="utf-8"?>
<a:theme xmlns:a="http://schemas.openxmlformats.org/drawingml/2006/main" xmlns:r="http://schemas.openxmlformats.org/officeDocument/2006/relationships" xmlns:p="http://schemas.openxmlformats.org/presentationml/2006/main" name="Office Theme">
  <a:themeElements>
    <a:clrScheme name="New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Office Theme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</a:theme>
</file>

<file path=ppt/theme/theme2.xml><?xml version="1.0" encoding="utf-8"?>
<a:theme xmlns:a="http://schemas.openxmlformats.org/drawingml/2006/main" xmlns:r="http://schemas.openxmlformats.org/officeDocument/2006/relationships" xmlns:p="http://schemas.openxmlformats.org/presentation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Office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ONLYOFFICE/9.1.0.173</Application>
  <PresentationFormat>On-screen Show (4:3)</PresentationFormat>
  <Paragraphs>0</Paragraphs>
  <Slides>9</Slides>
  <Notes>9</Notes>
  <HiddenSlides>0</HiddenSlides>
  <MMClips>2</MMClips>
  <ScaleCrop>0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Theme 1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LinksUpToDate>0</LinksUpToDate>
  <SharedDoc>0</SharedDoc>
  <HyperlinksChanged>0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6</cp:revision>
  <dcterms:created xsi:type="dcterms:W3CDTF">2012-12-03T06:56:55Z</dcterms:created>
  <dcterms:modified xsi:type="dcterms:W3CDTF">2025-11-17T19:27:57Z</dcterms:modified>
</cp:coreProperties>
</file>