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Μεσαίο στυλ 1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Φωτεινό στυλ 3 - Έμφαση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Στυλ με θέμα 1 - Έμφαση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6C491B-645A-837A-B426-56B2EEB30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43FAC7B-3D2D-4FEF-4784-6F447E548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E06B9C8-FF79-D600-98AE-A1A421DEE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D0BC0BF-BC94-2C5C-9515-4A7B7B820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D09C727-1BC8-6C6A-9601-259426E50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01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2D2A7D-1A3D-03FF-1A76-5A17BB023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D3B78D0-B9CE-97B7-443C-30C32EB936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3235A-41BA-63A4-6339-AF840D02E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699EB1B-BDA6-BE83-9E30-77A6067E6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6F17B95-E257-6821-729D-488EDCF9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481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E4C9B39-D9C1-EE18-9940-1996B6C17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F8D1F23-4BB2-FB24-7579-1596E96E6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2CDC64A-5FB0-BDA9-1941-56C777056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3DD8E7-518E-2106-9046-36B593B6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2A8BCA3-8026-0116-FC8C-3D4AA22F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380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04E625-D9D3-3703-AD72-A6F078828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79052E-C038-CCFA-8D6C-8516A062E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42AFE10-2F88-15B3-B492-667DEA36E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8B24425-FA02-3308-5D46-A3BE1148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9833EEE-6E1B-B7FC-FD66-AD3688D8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099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999982-0204-3B9F-9590-0C77CF43C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BAA4629-D630-5B72-C95D-186844BB2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8E3CB22-3CF2-621B-8455-3B05BB652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831151-E36A-A060-217E-BCBC9919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ADB945-20AC-FBA1-862A-C072B7F92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414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83E939-6E61-C786-94DA-92FADD40E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60E7B1-14F5-7477-E547-962C7AB0B4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E938E63-11A5-F907-12D4-E8C400E61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6B6E870-1BE8-B044-C73B-2CEBBE2A4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58B73C5-A601-ACDB-43A2-FB8490F49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EC9AC80-E4FF-DF78-1DFE-2D4647C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498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BCE04E-AA8A-1E0C-6DA5-AACD9E059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E3B093C-C262-3EB6-CBD2-9D532DC26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FD3FA0B-891D-71B2-AD7C-B213CDE48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BB277DB-0B3A-2C74-E802-0FBFE3CA0D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77CC628-F8CD-2A66-1880-E20CD1BE00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F01AB2F-3DDB-9AA6-8E17-5B14A54F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D015506-812E-D439-E091-20882AFFC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6D71C16-397A-426E-A486-EC56891F2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47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860592-301D-F47A-9E1D-F5B80866B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675E788-AC5A-962B-7E27-19DEC8987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643A894-EBC5-A549-E47D-7D48B895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E175FD4-2A51-3629-4B1C-82E77726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263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D1A77CD-A33F-CEE4-A0D0-8F3093DDF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391FF62-914D-19C1-636E-8DB2EA074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2CAFFB1-CACF-1A6C-20F1-977441CC9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006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E70B5B-6013-48F2-6919-E84A7A666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2E50EA-FE6F-4C07-7611-75DD35A88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EEE733A-AD7A-9BD0-240E-7A5F3D292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19A9D5C-6C56-CE46-16F1-1C6225465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157F9B8-7F70-E582-39DF-7A008D75E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7CAF983-4F85-A18A-EF6E-CBC1478F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696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A10506-30A5-A415-A340-A0A0649A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C4D1D00-6F28-1A35-0FDC-662A6A8191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9A8A50E-E24F-F404-C2F5-68D232C6F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8953F5F-D572-0262-7DFC-043923DF1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AF55EB5-F5A1-F498-EB14-E76A533C7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BECD7AE-E2DF-938F-E857-DDFA1544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612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2C47D87-5406-1E20-3370-CED6698E7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1889FC-9E24-927A-F322-AC95D298A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BA2587C-5F40-5D75-7B50-1017F83C02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2C1FD-120C-4C07-998A-D0A3BFE8E2E7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A2E7300-6E26-A11D-4937-11B72D197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F9ABE63-DCC3-7AB3-C645-BAF113F981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A2CE9-1055-4360-A90F-428B756647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232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41B108-D49E-1220-1581-C3B4262FD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Κεφ3	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A4AA629-C396-74E4-A7EA-1AD9E06109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RAID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026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F9B6D3-3E8D-FA22-6215-93E8507AA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το RAID &amp; Στόχοι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E3A39B0-7658-9518-1699-522ABA6E0F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1000" y="1179528"/>
            <a:ext cx="11341608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Ορισμός: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Η λέξη RAID προκύπτει από τα αρχικά των λέξεων </a:t>
            </a:r>
            <a:r>
              <a:rPr kumimoji="0" lang="el-GR" altLang="el-G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edundant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rray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el-GR" altLang="el-G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ndependent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isks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Ελληνική Σημασία: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Πλεονάζουσα Συστοιχία Ανεξάρτητων Δίσκων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Λειτουργία: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Συνδυασμός δύο ή περισσότερων δίσκων (κατά προτίμηση ίσης χωρητικότητας) που ο υπολογιστής τους αντιλαμβάνεται ως έναν ενιαίο δίσκο.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Σκοπός: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Αύξηση της 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ταχύτητας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μεταφοράς και της 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ασφάλειας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των δεδομένων.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91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0F5E7A-258A-E435-5674-1839625B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Μορφές - Ταχύτητα </a:t>
            </a:r>
            <a:r>
              <a:rPr lang="el-GR" dirty="0" err="1"/>
              <a:t>vs</a:t>
            </a:r>
            <a:r>
              <a:rPr lang="el-GR" dirty="0"/>
              <a:t>. Ασφάλεια</a:t>
            </a:r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33BD540F-CAAC-5333-CB56-B9987A087B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914592"/>
              </p:ext>
            </p:extLst>
          </p:nvPr>
        </p:nvGraphicFramePr>
        <p:xfrm>
          <a:off x="399288" y="1690688"/>
          <a:ext cx="7144820" cy="4352913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786205">
                  <a:extLst>
                    <a:ext uri="{9D8B030D-6E8A-4147-A177-3AD203B41FA5}">
                      <a16:colId xmlns:a16="http://schemas.microsoft.com/office/drawing/2014/main" val="3068966265"/>
                    </a:ext>
                  </a:extLst>
                </a:gridCol>
                <a:gridCol w="1786205">
                  <a:extLst>
                    <a:ext uri="{9D8B030D-6E8A-4147-A177-3AD203B41FA5}">
                      <a16:colId xmlns:a16="http://schemas.microsoft.com/office/drawing/2014/main" val="3100699833"/>
                    </a:ext>
                  </a:extLst>
                </a:gridCol>
                <a:gridCol w="1112672">
                  <a:extLst>
                    <a:ext uri="{9D8B030D-6E8A-4147-A177-3AD203B41FA5}">
                      <a16:colId xmlns:a16="http://schemas.microsoft.com/office/drawing/2014/main" val="2465043520"/>
                    </a:ext>
                  </a:extLst>
                </a:gridCol>
                <a:gridCol w="2459738">
                  <a:extLst>
                    <a:ext uri="{9D8B030D-6E8A-4147-A177-3AD203B41FA5}">
                      <a16:colId xmlns:a16="http://schemas.microsoft.com/office/drawing/2014/main" val="3599604767"/>
                    </a:ext>
                  </a:extLst>
                </a:gridCol>
              </a:tblGrid>
              <a:tr h="2417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Τύπος</a:t>
                      </a:r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Όνομα</a:t>
                      </a:r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/>
                        <a:t>Σκοπός</a:t>
                      </a:r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Χαρακτηριστικά</a:t>
                      </a:r>
                    </a:p>
                  </a:txBody>
                  <a:tcPr marL="60435" marR="60435" marT="30218" marB="30218" anchor="ctr"/>
                </a:tc>
                <a:extLst>
                  <a:ext uri="{0D108BD9-81ED-4DB2-BD59-A6C34878D82A}">
                    <a16:rowId xmlns:a16="http://schemas.microsoft.com/office/drawing/2014/main" val="1824364598"/>
                  </a:ext>
                </a:extLst>
              </a:tr>
              <a:tr h="18734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RAID 0</a:t>
                      </a:r>
                      <a:endParaRPr lang="en-US" sz="1200"/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Striping (</a:t>
                      </a:r>
                      <a:r>
                        <a:rPr lang="el-GR" sz="1200" b="1"/>
                        <a:t>Διαγράμμιση)</a:t>
                      </a:r>
                      <a:endParaRPr lang="el-GR" sz="1200"/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 dirty="0"/>
                        <a:t>Ταχύτητα</a:t>
                      </a:r>
                      <a:endParaRPr lang="el-GR" sz="1200" dirty="0"/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/>
                        <a:t>* Κατανέμει ταυτόχρονα τα δεδομένα σε 2+ δίσκους. * </a:t>
                      </a:r>
                      <a:r>
                        <a:rPr lang="el-GR" sz="1200" b="1" dirty="0"/>
                        <a:t>Αύξηση Απόδοσης</a:t>
                      </a:r>
                      <a:r>
                        <a:rPr lang="el-GR" sz="1200" dirty="0"/>
                        <a:t> σε ανάγνωση/εγγραφή. * </a:t>
                      </a:r>
                      <a:r>
                        <a:rPr lang="el-GR" sz="1200" b="1" dirty="0"/>
                        <a:t>Κίνδυνος:</a:t>
                      </a:r>
                      <a:r>
                        <a:rPr lang="el-GR" sz="1200" dirty="0"/>
                        <a:t> Αστοχία ενός δίσκου αχρηστεύει όλη τη συστοιχία. * </a:t>
                      </a:r>
                      <a:r>
                        <a:rPr lang="el-GR" sz="1200" b="1" dirty="0"/>
                        <a:t>Χωρητικότητα:</a:t>
                      </a:r>
                      <a:r>
                        <a:rPr lang="el-GR" sz="1200" dirty="0"/>
                        <a:t> Άθροισμα όλων των δίσκων.</a:t>
                      </a:r>
                    </a:p>
                  </a:txBody>
                  <a:tcPr marL="60435" marR="60435" marT="30218" marB="30218" anchor="ctr"/>
                </a:tc>
                <a:extLst>
                  <a:ext uri="{0D108BD9-81ED-4DB2-BD59-A6C34878D82A}">
                    <a16:rowId xmlns:a16="http://schemas.microsoft.com/office/drawing/2014/main" val="815895560"/>
                  </a:ext>
                </a:extLst>
              </a:tr>
              <a:tr h="22361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RAID 1</a:t>
                      </a:r>
                      <a:endParaRPr lang="en-US" sz="1200"/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Mirroring (</a:t>
                      </a:r>
                      <a:r>
                        <a:rPr lang="el-GR" sz="1200" b="1"/>
                        <a:t>Κατοπτρισμός)</a:t>
                      </a:r>
                      <a:endParaRPr lang="el-GR" sz="1200"/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Ασφάλεια</a:t>
                      </a:r>
                      <a:endParaRPr lang="el-GR" sz="1200"/>
                    </a:p>
                  </a:txBody>
                  <a:tcPr marL="60435" marR="60435" marT="30218" marB="302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/>
                        <a:t>* Οι επιπλέον δίσκοι αποθηκεύουν τα </a:t>
                      </a:r>
                      <a:r>
                        <a:rPr lang="el-GR" sz="1200" b="1" dirty="0"/>
                        <a:t>ίδια δεδομένα</a:t>
                      </a:r>
                      <a:r>
                        <a:rPr lang="el-GR" sz="1200" dirty="0"/>
                        <a:t> (αντίγραφα). * </a:t>
                      </a:r>
                      <a:r>
                        <a:rPr lang="el-GR" sz="1200" b="1" dirty="0"/>
                        <a:t>Αύξηση Ταχύτητας Ανάγνωσης</a:t>
                      </a:r>
                      <a:r>
                        <a:rPr lang="el-GR" sz="1200" dirty="0"/>
                        <a:t> (ταυτόχρονη ανάγνωση). * </a:t>
                      </a:r>
                      <a:r>
                        <a:rPr lang="el-GR" sz="1200" b="1" dirty="0"/>
                        <a:t>Κόστος:</a:t>
                      </a:r>
                      <a:r>
                        <a:rPr lang="el-GR" sz="1200" dirty="0"/>
                        <a:t> Οι επιπλέον δίσκοι </a:t>
                      </a:r>
                      <a:r>
                        <a:rPr lang="el-GR" sz="1200" b="1" dirty="0"/>
                        <a:t>δεν</a:t>
                      </a:r>
                      <a:r>
                        <a:rPr lang="el-GR" sz="1200" dirty="0"/>
                        <a:t> αυξάνουν τη χωρητικότητα (πιο "ακριβή" λύση). * </a:t>
                      </a:r>
                      <a:r>
                        <a:rPr lang="el-GR" sz="1200" b="1" dirty="0"/>
                        <a:t>Ανοχή:</a:t>
                      </a:r>
                      <a:r>
                        <a:rPr lang="el-GR" sz="1200" dirty="0"/>
                        <a:t> Αντέχει την απώλεια ενός δίσκου.</a:t>
                      </a:r>
                    </a:p>
                  </a:txBody>
                  <a:tcPr marL="60435" marR="60435" marT="30218" marB="30218" anchor="ctr"/>
                </a:tc>
                <a:extLst>
                  <a:ext uri="{0D108BD9-81ED-4DB2-BD59-A6C34878D82A}">
                    <a16:rowId xmlns:a16="http://schemas.microsoft.com/office/drawing/2014/main" val="3041738099"/>
                  </a:ext>
                </a:extLst>
              </a:tr>
            </a:tbl>
          </a:graphicData>
        </a:graphic>
      </p:graphicFrame>
      <p:pic>
        <p:nvPicPr>
          <p:cNvPr id="8" name="Εικόνα 7">
            <a:extLst>
              <a:ext uri="{FF2B5EF4-FFF2-40B4-BE49-F238E27FC236}">
                <a16:creationId xmlns:a16="http://schemas.microsoft.com/office/drawing/2014/main" id="{9F8FD04A-4B23-8857-86EC-501D169C4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7806" y="2675750"/>
            <a:ext cx="1691148" cy="1927123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6041B9FA-20B3-AC3A-00D3-BD4C46BB33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6249" y="2439776"/>
            <a:ext cx="1769806" cy="216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17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CA774F-B434-8E63-7B15-DAF9341AC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Σύνθετες Μορφές &amp; </a:t>
            </a:r>
            <a:r>
              <a:rPr lang="en-US" dirty="0"/>
              <a:t>JBOD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422A4E36-E27E-5F83-E94E-E126520581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354863"/>
              </p:ext>
            </p:extLst>
          </p:nvPr>
        </p:nvGraphicFramePr>
        <p:xfrm>
          <a:off x="572734" y="1990217"/>
          <a:ext cx="6584260" cy="435133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646065">
                  <a:extLst>
                    <a:ext uri="{9D8B030D-6E8A-4147-A177-3AD203B41FA5}">
                      <a16:colId xmlns:a16="http://schemas.microsoft.com/office/drawing/2014/main" val="2037279255"/>
                    </a:ext>
                  </a:extLst>
                </a:gridCol>
                <a:gridCol w="1646065">
                  <a:extLst>
                    <a:ext uri="{9D8B030D-6E8A-4147-A177-3AD203B41FA5}">
                      <a16:colId xmlns:a16="http://schemas.microsoft.com/office/drawing/2014/main" val="1920664912"/>
                    </a:ext>
                  </a:extLst>
                </a:gridCol>
                <a:gridCol w="1646065">
                  <a:extLst>
                    <a:ext uri="{9D8B030D-6E8A-4147-A177-3AD203B41FA5}">
                      <a16:colId xmlns:a16="http://schemas.microsoft.com/office/drawing/2014/main" val="909490145"/>
                    </a:ext>
                  </a:extLst>
                </a:gridCol>
                <a:gridCol w="1646065">
                  <a:extLst>
                    <a:ext uri="{9D8B030D-6E8A-4147-A177-3AD203B41FA5}">
                      <a16:colId xmlns:a16="http://schemas.microsoft.com/office/drawing/2014/main" val="4006408033"/>
                    </a:ext>
                  </a:extLst>
                </a:gridCol>
              </a:tblGrid>
              <a:tr h="2290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100"/>
                        <a:t>Τύπος</a:t>
                      </a:r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100"/>
                        <a:t>Περιγραφή</a:t>
                      </a:r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100"/>
                        <a:t>Απαιτήσεις / Ασφάλεια</a:t>
                      </a:r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57254" marR="57254" marT="28627" marB="28627"/>
                </a:tc>
                <a:extLst>
                  <a:ext uri="{0D108BD9-81ED-4DB2-BD59-A6C34878D82A}">
                    <a16:rowId xmlns:a16="http://schemas.microsoft.com/office/drawing/2014/main" val="2962575611"/>
                  </a:ext>
                </a:extLst>
              </a:tr>
              <a:tr h="10878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/>
                        <a:t>RAID 0+1</a:t>
                      </a:r>
                      <a:endParaRPr lang="en-US" sz="1100"/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l-GR" sz="1100" dirty="0"/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100" b="1" dirty="0"/>
                        <a:t>RAID 0</a:t>
                      </a:r>
                      <a:r>
                        <a:rPr lang="el-GR" sz="1100" dirty="0"/>
                        <a:t> (ταχύτητα) + </a:t>
                      </a:r>
                      <a:r>
                        <a:rPr lang="el-GR" sz="1100" b="1" dirty="0"/>
                        <a:t>RAID 1</a:t>
                      </a:r>
                      <a:r>
                        <a:rPr lang="el-GR" sz="1100" dirty="0"/>
                        <a:t> (ασφάλεια). Δύο συστοιχίες RAID 0 ενώνονται σε RAID 1.</a:t>
                      </a:r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100" dirty="0"/>
                        <a:t>* </a:t>
                      </a:r>
                      <a:r>
                        <a:rPr lang="el-GR" sz="1100" b="1" dirty="0"/>
                        <a:t>Ελάχιστοι δίσκοι:</a:t>
                      </a:r>
                      <a:r>
                        <a:rPr lang="el-GR" sz="1100" dirty="0"/>
                        <a:t> 4. * </a:t>
                      </a:r>
                      <a:r>
                        <a:rPr lang="el-GR" sz="1100" b="1" dirty="0"/>
                        <a:t>Ωφέλιμη Χωρητικότητα:</a:t>
                      </a:r>
                      <a:r>
                        <a:rPr lang="el-GR" sz="1100" dirty="0"/>
                        <a:t> Μισό του συνολικού μεγέθους. * Καταρρέει αν χαλάσουν 2 δίσκοι, ένας από κάθε </a:t>
                      </a:r>
                      <a:r>
                        <a:rPr lang="el-GR" sz="1100" dirty="0" err="1"/>
                        <a:t>υπο</a:t>
                      </a:r>
                      <a:r>
                        <a:rPr lang="el-GR" sz="1100" dirty="0"/>
                        <a:t>-συστοιχία.</a:t>
                      </a:r>
                    </a:p>
                  </a:txBody>
                  <a:tcPr marL="57254" marR="57254" marT="28627" marB="28627" anchor="ctr"/>
                </a:tc>
                <a:extLst>
                  <a:ext uri="{0D108BD9-81ED-4DB2-BD59-A6C34878D82A}">
                    <a16:rowId xmlns:a16="http://schemas.microsoft.com/office/drawing/2014/main" val="801329602"/>
                  </a:ext>
                </a:extLst>
              </a:tr>
              <a:tr h="12595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/>
                        <a:t>RAID 1+0</a:t>
                      </a:r>
                      <a:endParaRPr lang="en-US" sz="1100"/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100"/>
                        <a:t>Το αντίστροφο: Δύο συστοιχίες RAID 1 ενώνονται σε RAID 0.</a:t>
                      </a:r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100"/>
                        <a:t>* </a:t>
                      </a:r>
                      <a:r>
                        <a:rPr lang="el-GR" sz="1100" b="1"/>
                        <a:t>Ελάχιστοι δίσκοι/Χωρητικότητα:</a:t>
                      </a:r>
                      <a:r>
                        <a:rPr lang="el-GR" sz="1100"/>
                        <a:t> Ίδια με το 0+1. * </a:t>
                      </a:r>
                      <a:r>
                        <a:rPr lang="el-GR" sz="1100" b="1"/>
                        <a:t>Ασφάλεια:</a:t>
                      </a:r>
                      <a:r>
                        <a:rPr lang="el-GR" sz="1100"/>
                        <a:t> Καταρρέει μόνο αν χαλάσουν </a:t>
                      </a:r>
                      <a:r>
                        <a:rPr lang="el-GR" sz="1100" b="1"/>
                        <a:t>και</a:t>
                      </a:r>
                      <a:r>
                        <a:rPr lang="el-GR" sz="1100"/>
                        <a:t> οι δύο δίσκοι μιας υπο-συστοιχίας RAID 1.</a:t>
                      </a:r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57254" marR="57254" marT="28627" marB="28627"/>
                </a:tc>
                <a:extLst>
                  <a:ext uri="{0D108BD9-81ED-4DB2-BD59-A6C34878D82A}">
                    <a16:rowId xmlns:a16="http://schemas.microsoft.com/office/drawing/2014/main" val="3068858349"/>
                  </a:ext>
                </a:extLst>
              </a:tr>
              <a:tr h="17748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/>
                        <a:t>JBOD</a:t>
                      </a:r>
                      <a:endParaRPr lang="en-US" sz="1100"/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l-GR" sz="1100"/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/>
                        <a:t>J</a:t>
                      </a:r>
                      <a:r>
                        <a:rPr lang="en-US" sz="1100"/>
                        <a:t>ust a </a:t>
                      </a:r>
                      <a:r>
                        <a:rPr lang="en-US" sz="1100" b="1"/>
                        <a:t>B</a:t>
                      </a:r>
                      <a:r>
                        <a:rPr lang="en-US" sz="1100"/>
                        <a:t>unch </a:t>
                      </a:r>
                      <a:r>
                        <a:rPr lang="en-US" sz="1100" b="1"/>
                        <a:t>O</a:t>
                      </a:r>
                      <a:r>
                        <a:rPr lang="en-US" sz="1100"/>
                        <a:t>f </a:t>
                      </a:r>
                      <a:r>
                        <a:rPr lang="en-US" sz="1100" b="1"/>
                        <a:t>D</a:t>
                      </a:r>
                      <a:r>
                        <a:rPr lang="en-US" sz="1100"/>
                        <a:t>isks (Ένα σύνολο δίσκων).</a:t>
                      </a:r>
                    </a:p>
                  </a:txBody>
                  <a:tcPr marL="57254" marR="57254" marT="28627" marB="2862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100" dirty="0"/>
                        <a:t>* </a:t>
                      </a:r>
                      <a:r>
                        <a:rPr lang="el-GR" sz="1100" b="1" dirty="0"/>
                        <a:t>Σκοπός:</a:t>
                      </a:r>
                      <a:r>
                        <a:rPr lang="el-GR" sz="1100" dirty="0"/>
                        <a:t> Απλή συνένωση δίσκων (οποιασδήποτε χωρητικότητας). * </a:t>
                      </a:r>
                      <a:r>
                        <a:rPr lang="el-GR" sz="1100" b="1" dirty="0"/>
                        <a:t>ΔΕΝ</a:t>
                      </a:r>
                      <a:r>
                        <a:rPr lang="el-GR" sz="1100" dirty="0"/>
                        <a:t> παρέχει αύξηση ταχύτητας ή ασφάλειας. * Σε βλάβη ενός δίσκου, χάνονται μόνο τα δεδομένα αυτού του δίσκου.</a:t>
                      </a:r>
                    </a:p>
                  </a:txBody>
                  <a:tcPr marL="57254" marR="57254" marT="28627" marB="28627" anchor="ctr"/>
                </a:tc>
                <a:extLst>
                  <a:ext uri="{0D108BD9-81ED-4DB2-BD59-A6C34878D82A}">
                    <a16:rowId xmlns:a16="http://schemas.microsoft.com/office/drawing/2014/main" val="320999480"/>
                  </a:ext>
                </a:extLst>
              </a:tr>
            </a:tbl>
          </a:graphicData>
        </a:graphic>
      </p:graphicFrame>
      <p:pic>
        <p:nvPicPr>
          <p:cNvPr id="6" name="Εικόνα 5">
            <a:extLst>
              <a:ext uri="{FF2B5EF4-FFF2-40B4-BE49-F238E27FC236}">
                <a16:creationId xmlns:a16="http://schemas.microsoft.com/office/drawing/2014/main" id="{AD5A4375-A0FF-CA33-1562-21DC74F67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2792" y="196682"/>
            <a:ext cx="2510567" cy="2013345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35BD6669-599A-BB7A-4D54-5B65FDDB31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3590" y="2314154"/>
            <a:ext cx="2510567" cy="2050296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F144CCDB-62B1-B9A4-32DC-2DA73FE833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2930" y="4726053"/>
            <a:ext cx="2020429" cy="213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861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660716-CBD8-F830-89B2-138498E32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</a:t>
            </a:r>
            <a:r>
              <a:rPr lang="el-GR" dirty="0"/>
              <a:t>με Ισοτιμία (</a:t>
            </a:r>
            <a:r>
              <a:rPr lang="en-US" dirty="0"/>
              <a:t>Parity)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7304B33C-4E57-6AB9-0355-E817F7413D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584612"/>
              </p:ext>
            </p:extLst>
          </p:nvPr>
        </p:nvGraphicFramePr>
        <p:xfrm>
          <a:off x="682752" y="1645920"/>
          <a:ext cx="7281672" cy="32918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820418">
                  <a:extLst>
                    <a:ext uri="{9D8B030D-6E8A-4147-A177-3AD203B41FA5}">
                      <a16:colId xmlns:a16="http://schemas.microsoft.com/office/drawing/2014/main" val="2255736796"/>
                    </a:ext>
                  </a:extLst>
                </a:gridCol>
                <a:gridCol w="1039485">
                  <a:extLst>
                    <a:ext uri="{9D8B030D-6E8A-4147-A177-3AD203B41FA5}">
                      <a16:colId xmlns:a16="http://schemas.microsoft.com/office/drawing/2014/main" val="703248563"/>
                    </a:ext>
                  </a:extLst>
                </a:gridCol>
                <a:gridCol w="2601351">
                  <a:extLst>
                    <a:ext uri="{9D8B030D-6E8A-4147-A177-3AD203B41FA5}">
                      <a16:colId xmlns:a16="http://schemas.microsoft.com/office/drawing/2014/main" val="4153540718"/>
                    </a:ext>
                  </a:extLst>
                </a:gridCol>
                <a:gridCol w="1820418">
                  <a:extLst>
                    <a:ext uri="{9D8B030D-6E8A-4147-A177-3AD203B41FA5}">
                      <a16:colId xmlns:a16="http://schemas.microsoft.com/office/drawing/2014/main" val="22494192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dirty="0"/>
                        <a:t>Τύπος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Ελάχιστοι Δίσκοι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Μηχανισμός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dirty="0"/>
                        <a:t>Ανοχή σε Βλάβες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9352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RAID 5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b="1" dirty="0"/>
                        <a:t>3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Μοιράζει τα δεδομένα και αποθηκεύει </a:t>
                      </a:r>
                      <a:r>
                        <a:rPr lang="el-GR" b="1" dirty="0"/>
                        <a:t>δυαδικά ψηφία ισοτιμίας (</a:t>
                      </a:r>
                      <a:r>
                        <a:rPr lang="el-GR" b="1" dirty="0" err="1"/>
                        <a:t>parity</a:t>
                      </a:r>
                      <a:r>
                        <a:rPr lang="el-GR" b="1" dirty="0"/>
                        <a:t>)</a:t>
                      </a:r>
                      <a:r>
                        <a:rPr lang="el-GR" dirty="0"/>
                        <a:t> για ανάκτηση.</a:t>
                      </a:r>
                    </a:p>
                    <a:p>
                      <a:pPr>
                        <a:buNone/>
                      </a:pPr>
                      <a:r>
                        <a:rPr lang="el-GR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Αντέχει την απώλεια </a:t>
                      </a:r>
                      <a:r>
                        <a:rPr lang="el-GR" b="1" dirty="0"/>
                        <a:t>ενός</a:t>
                      </a:r>
                      <a:r>
                        <a:rPr lang="el-GR" dirty="0"/>
                        <a:t> δίσκου.</a:t>
                      </a:r>
                    </a:p>
                    <a:p>
                      <a:pPr>
                        <a:buNone/>
                      </a:pPr>
                      <a:endParaRPr lang="el-G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9408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RAID 6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dirty="0"/>
                        <a:t>4</a:t>
                      </a:r>
                      <a:r>
                        <a:rPr lang="el-GR" dirty="0"/>
                        <a:t> </a:t>
                      </a:r>
                    </a:p>
                    <a:p>
                      <a:pPr>
                        <a:buNone/>
                      </a:pP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Αποθηκεύει </a:t>
                      </a:r>
                      <a:r>
                        <a:rPr lang="el-GR" b="1" dirty="0"/>
                        <a:t>διπλάσια ψηφία ισοτιμίας</a:t>
                      </a:r>
                      <a:r>
                        <a:rPr lang="el-GR" dirty="0"/>
                        <a:t> (πρόσθετη ασφάλεια).</a:t>
                      </a:r>
                    </a:p>
                    <a:p>
                      <a:pPr>
                        <a:buNone/>
                      </a:pP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Αντέχει την απώλεια </a:t>
                      </a:r>
                      <a:r>
                        <a:rPr lang="el-GR" b="1" dirty="0"/>
                        <a:t>δύο</a:t>
                      </a:r>
                      <a:r>
                        <a:rPr lang="el-GR" dirty="0"/>
                        <a:t> δίσκων.</a:t>
                      </a:r>
                    </a:p>
                    <a:p>
                      <a:pPr>
                        <a:buNone/>
                      </a:pPr>
                      <a:endParaRPr lang="el-G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579038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5A3DE96-2AAA-3593-AF06-602009C8D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097" y="5426466"/>
            <a:ext cx="1217943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Συνολική Χωρητικότητα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RAID 5: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Η χωρητικότητα είναι κατά 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έναν δίσκο μικρότερη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από το σύνολο (π.χ. 3 δίσκοι των 1TB -&gt; 2TB ωφέλιμη χωρητικότητα). Θεωρείται η 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χρυσή τομή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ανάμεσα σε ταχύτητα, ασφάλεια και χωρητικότητα.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RAID 6: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Η χωρητικότητα είναι κατά 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δύο δίσκους μικρότερη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από το σύνολο.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A770BED1-F502-E982-D1BC-F1D7F4CE6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9872" y="556276"/>
            <a:ext cx="3618271" cy="1838632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D7BD287B-903A-7234-02BE-E10D024137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4424" y="2969133"/>
            <a:ext cx="4096059" cy="175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777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415332-B062-1911-6337-2385C56CC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472" y="-137795"/>
            <a:ext cx="10515600" cy="1325563"/>
          </a:xfrm>
        </p:spPr>
        <p:txBody>
          <a:bodyPr/>
          <a:lstStyle/>
          <a:p>
            <a:r>
              <a:rPr lang="el-GR" dirty="0"/>
              <a:t>Συγκριτικός Πίνακας Επιδόσεων</a:t>
            </a:r>
          </a:p>
        </p:txBody>
      </p:sp>
      <p:graphicFrame>
        <p:nvGraphicFramePr>
          <p:cNvPr id="7" name="Θέση περιεχομένου 6">
            <a:extLst>
              <a:ext uri="{FF2B5EF4-FFF2-40B4-BE49-F238E27FC236}">
                <a16:creationId xmlns:a16="http://schemas.microsoft.com/office/drawing/2014/main" id="{C984F5DA-C007-C1E9-70DA-BBFD300CD9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404212"/>
              </p:ext>
            </p:extLst>
          </p:nvPr>
        </p:nvGraphicFramePr>
        <p:xfrm>
          <a:off x="728472" y="1099806"/>
          <a:ext cx="10430370" cy="5449782"/>
        </p:xfrm>
        <a:graphic>
          <a:graphicData uri="http://schemas.openxmlformats.org/drawingml/2006/table">
            <a:tbl>
              <a:tblPr/>
              <a:tblGrid>
                <a:gridCol w="1738395">
                  <a:extLst>
                    <a:ext uri="{9D8B030D-6E8A-4147-A177-3AD203B41FA5}">
                      <a16:colId xmlns:a16="http://schemas.microsoft.com/office/drawing/2014/main" val="2351795361"/>
                    </a:ext>
                  </a:extLst>
                </a:gridCol>
                <a:gridCol w="1738395">
                  <a:extLst>
                    <a:ext uri="{9D8B030D-6E8A-4147-A177-3AD203B41FA5}">
                      <a16:colId xmlns:a16="http://schemas.microsoft.com/office/drawing/2014/main" val="1499493325"/>
                    </a:ext>
                  </a:extLst>
                </a:gridCol>
                <a:gridCol w="1738395">
                  <a:extLst>
                    <a:ext uri="{9D8B030D-6E8A-4147-A177-3AD203B41FA5}">
                      <a16:colId xmlns:a16="http://schemas.microsoft.com/office/drawing/2014/main" val="1794985150"/>
                    </a:ext>
                  </a:extLst>
                </a:gridCol>
                <a:gridCol w="1738395">
                  <a:extLst>
                    <a:ext uri="{9D8B030D-6E8A-4147-A177-3AD203B41FA5}">
                      <a16:colId xmlns:a16="http://schemas.microsoft.com/office/drawing/2014/main" val="660471157"/>
                    </a:ext>
                  </a:extLst>
                </a:gridCol>
                <a:gridCol w="1738395">
                  <a:extLst>
                    <a:ext uri="{9D8B030D-6E8A-4147-A177-3AD203B41FA5}">
                      <a16:colId xmlns:a16="http://schemas.microsoft.com/office/drawing/2014/main" val="59120325"/>
                    </a:ext>
                  </a:extLst>
                </a:gridCol>
                <a:gridCol w="1738395">
                  <a:extLst>
                    <a:ext uri="{9D8B030D-6E8A-4147-A177-3AD203B41FA5}">
                      <a16:colId xmlns:a16="http://schemas.microsoft.com/office/drawing/2014/main" val="3575475267"/>
                    </a:ext>
                  </a:extLst>
                </a:gridCol>
              </a:tblGrid>
              <a:tr h="2518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Επίπεδο </a:t>
                      </a:r>
                      <a:r>
                        <a:rPr lang="en-US" sz="1200" b="1"/>
                        <a:t>RAID</a:t>
                      </a:r>
                      <a:endParaRPr lang="en-US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Ταχύτητα Ανάγνωσης</a:t>
                      </a:r>
                      <a:endParaRPr lang="el-GR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Ταχύτητα Εγγραφής</a:t>
                      </a:r>
                      <a:endParaRPr lang="el-GR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Αξιοποίηση Χωρητικότητας</a:t>
                      </a:r>
                      <a:endParaRPr lang="el-GR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 dirty="0"/>
                        <a:t>Ανοχή σε Αστοχία Δίσκου</a:t>
                      </a:r>
                      <a:endParaRPr lang="el-GR" sz="1200" dirty="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Περιγραφή / Σχόλια</a:t>
                      </a:r>
                      <a:endParaRPr lang="el-GR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859222"/>
                  </a:ext>
                </a:extLst>
              </a:tr>
              <a:tr h="7916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RAID 0 (Striping)</a:t>
                      </a:r>
                      <a:endParaRPr lang="en-US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Πολύ Υψηλή (παράλληλη ανάγνωση από όλους τους δίσκους)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/>
                        <a:t>Πολύ Υψηλή (παράλληλη εγγραφή)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100% (όλη η χωρητικότητα χρησιμοποιείται)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Καμία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Υψηλές επιδόσεις, μηδενική ανοχή σφαλμάτων – αν χαθεί ένας δίσκος, χάνονται όλα.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907755"/>
                  </a:ext>
                </a:extLst>
              </a:tr>
              <a:tr h="6836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RAID 1 (Mirroring)</a:t>
                      </a:r>
                      <a:endParaRPr lang="en-US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Υψηλή (ανάγνωση μπορεί να γίνει από οποιονδήποτε καθρέπτη)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Μέτρια (εγγραφή σε όλους τους δίσκους ταυτόχρονα)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50% (μισή χωρητικότητα για κατοπτρισμό)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Ναι (έως 1 δίσκος ανά ζεύγος)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Επικεντρώνεται στην ασφάλεια δεδομένων, όχι στις επιδόσεις.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688897"/>
                  </a:ext>
                </a:extLst>
              </a:tr>
              <a:tr h="7916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RAID 0+1</a:t>
                      </a:r>
                      <a:endParaRPr lang="en-US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Πολύ Υψηλή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Μέτρια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50%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/>
                        <a:t>Ναι (έως 1 δίσκος ανά υποομάδα)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Πρώτα striping, μετά mirroring – καλές επιδόσεις αλλά λιγότερη ανοχή σφαλμάτων από το RAID 10.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017679"/>
                  </a:ext>
                </a:extLst>
              </a:tr>
              <a:tr h="7916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RAID 1+0 (RAID 10)</a:t>
                      </a:r>
                      <a:endParaRPr lang="en-US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Πολύ Υψηλή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Υψηλή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50%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Ναι (έως 1 δίσκος ανά καθρέπτη)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Πρώτα mirroring, μετά striping – καλύτερη ανοχή και ταχύτητα από το RAID 0+1.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401711"/>
                  </a:ext>
                </a:extLst>
              </a:tr>
              <a:tr h="5757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RAID 5 (Striping με Parity)</a:t>
                      </a:r>
                      <a:endParaRPr lang="en-US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Υψηλή (διαβάζει παράλληλα)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Μέτρια (υπολογισμός parity μειώνει την ταχύτητα)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/>
                        <a:t>(N–1)/N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Ναι (έως 1 δίσκος)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Καλός συνδυασμός ταχύτητας, χωρητικότητας και ασφάλειας.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724461"/>
                  </a:ext>
                </a:extLst>
              </a:tr>
              <a:tr h="5757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RAID 6 (Double Parity)</a:t>
                      </a:r>
                      <a:endParaRPr lang="en-US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Υψηλή (λίγο χαμηλότερη από RAID 5)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Χαμηλότερη (δύο </a:t>
                      </a:r>
                      <a:r>
                        <a:rPr lang="en-US" sz="1200"/>
                        <a:t>parity </a:t>
                      </a:r>
                      <a:r>
                        <a:rPr lang="el-GR" sz="1200"/>
                        <a:t>υπολογισμοί)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/>
                        <a:t>(N–2)/N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Ναι (έως 2 δίσκοι)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Ασφαλέστερο από RAID 5, αλλά με επιπλέον κόστος επιδόσεων.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0056170"/>
                  </a:ext>
                </a:extLst>
              </a:tr>
              <a:tr h="6836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JBOD (Just a Bunch Of Disks)</a:t>
                      </a:r>
                      <a:endParaRPr lang="en-US" sz="1200"/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Εξαρτάται από τον δίσκο που διαβάζεται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Εξαρτάται από τον δίσκο που γράφει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100%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Καμία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/>
                        <a:t>Οι δίσκοι ενώνονται χωρίς </a:t>
                      </a:r>
                      <a:r>
                        <a:rPr lang="el-GR" sz="1200" dirty="0" err="1"/>
                        <a:t>redundancy</a:t>
                      </a:r>
                      <a:r>
                        <a:rPr lang="el-GR" sz="1200" dirty="0"/>
                        <a:t> — μόνο για αύξηση χωρητικότητας.</a:t>
                      </a:r>
                    </a:p>
                  </a:txBody>
                  <a:tcPr marL="30429" marR="30429" marT="15214" marB="152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3261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148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D992D8-4AB1-0D1C-4F85-7F461F22C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vs Hardware RAID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D3FA06A5-E4F8-6E44-520B-DBBC73F001A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92183"/>
          <a:ext cx="10515600" cy="38329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83236141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433389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1409367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Χαρακτηριστικό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Software RAID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Hardware RAID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64364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Υλοποίηση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Γίνεται μέσω του λειτουργικού συστήματος (π.χ. Windows, Linux mdadm).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Γίνεται μέσω ειδικού RAID ελεγκτή (controller) ή κάρτας.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23592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Κόστος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Χαμηλό – δεν απαιτεί επιπλέον υλικό.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Υψηλότερο – απαιτεί αγορά RAID controller.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247154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Απόδοση (Performance)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Εξαρτάται από την CPU του συστήματος (η CPU κάνει τους υπολογισμούς parity).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Υψηλότερη – διαθέτει δικό του επεξεργαστή και cache για RAID λειτουργίες.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3347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Αξιοπιστία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Καλή, αλλά εξαρτάται από το OS και το hardware του host.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Πολύ υψηλή – ανεξάρτητο από το OS, με δυνατότητα battery-backed cache.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28548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Διαχείριση / Ρύθμιση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Γίνεται μέσω του λειτουργικού (π.χ. Disk Management, mdadm, ZFS).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Γίνεται μέσω BIOS/UEFI ή ειδικού management λογισμικού (π.χ. MegaRAID).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818787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Φορητότητα (μεταφορά array σε άλλο σύστημα)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Συνήθως εύκολη – αναγνωρίζεται από το ίδιο OS.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Περιορισμένη – απαιτεί ίδιο ή συμβατό RAID controller.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239337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Επιδόσεις κατά την εκκίνηση (boot)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Το RAID αναγνωρίζεται μετά τη φόρτωση του λειτουργικού.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Το RAID είναι ορατό ήδη από το BIOS – μπορεί να χρησιμοποιηθεί ως boot δίσκος.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51559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Ανοχή σε σφάλματα / Redundancy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Εξαρτάται από το λογισμικό RAID επίπεδο.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Συνήθως καλύτερη</a:t>
                      </a:r>
                      <a:r>
                        <a:rPr lang="en-US" sz="1200" kern="0">
                          <a:effectLst/>
                        </a:rPr>
                        <a:t> – </a:t>
                      </a:r>
                      <a:r>
                        <a:rPr lang="el-GR" sz="1200" kern="0">
                          <a:effectLst/>
                        </a:rPr>
                        <a:t>υποστηρίζει</a:t>
                      </a:r>
                      <a:r>
                        <a:rPr lang="en-US" sz="1200" kern="0">
                          <a:effectLst/>
                        </a:rPr>
                        <a:t> advanced features (hot swap, hot spare, rebuild).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905532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Επεκτασιμότητα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Περιορισμένη – εξαρτάται από δυνατότητες του OS.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Υψηλή – μπορεί να υποστηρίξει μεγάλες συστοιχίες, πολλαπλά arrays, cache policies κ.ά.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40525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Κατάλληλο για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>
                          <a:effectLst/>
                        </a:rPr>
                        <a:t>Οικιακούς χρήστες, μικρούς servers, εργαστήρια, χαμηλό budget.</a:t>
                      </a:r>
                      <a:endParaRPr lang="el-G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 kern="0" dirty="0">
                          <a:effectLst/>
                        </a:rPr>
                        <a:t>Επαγγελματικούς </a:t>
                      </a:r>
                      <a:r>
                        <a:rPr lang="el-GR" sz="1200" kern="0" dirty="0" err="1">
                          <a:effectLst/>
                        </a:rPr>
                        <a:t>servers</a:t>
                      </a:r>
                      <a:r>
                        <a:rPr lang="el-GR" sz="1200" kern="0" dirty="0">
                          <a:effectLst/>
                        </a:rPr>
                        <a:t>, NAS, συστήματα παραγωγής με υψηλή διαθεσιμότητα.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02261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6571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2C517A-92D3-8E91-B764-7934B5171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Υβριδικό </a:t>
            </a:r>
            <a:r>
              <a:rPr lang="en-US" b="1" dirty="0"/>
              <a:t>RAID (Hybrid RAID)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D4776E-1399-FB0F-A5A3-9C17458F0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Πρόκειται για την υλοποίηση που ακολουθείται στους ενσωματωμένους σε μητρικές πλακέτες ελεγκτές και στις χαμηλού κόστους κάρτες. </a:t>
            </a:r>
            <a:endParaRPr lang="en-US" dirty="0"/>
          </a:p>
          <a:p>
            <a:r>
              <a:rPr lang="el-GR" dirty="0"/>
              <a:t>Στην πράξη πρόκειται για οικονομικές υλοποιήσεις που</a:t>
            </a:r>
            <a:r>
              <a:rPr lang="en-US" dirty="0"/>
              <a:t> </a:t>
            </a:r>
            <a:r>
              <a:rPr lang="el-GR" dirty="0"/>
              <a:t>διαχειρίζονται τη συστοιχία κατά τη διάρκεια της εκκίνησης του υπολογιστή, ενώ μετά ο έλεγχος</a:t>
            </a:r>
            <a:r>
              <a:rPr lang="en-US" dirty="0"/>
              <a:t> </a:t>
            </a:r>
            <a:r>
              <a:rPr lang="el-GR" dirty="0"/>
              <a:t>περνά στο λειτουργικό σύστημα μέσω κατάλληλων οδηγών, ενδεχομένως με κάποια μικρή υποβοήθηση από το υλικό. </a:t>
            </a:r>
            <a:endParaRPr lang="en-US" dirty="0"/>
          </a:p>
          <a:p>
            <a:r>
              <a:rPr lang="el-GR" dirty="0"/>
              <a:t>Αυτό βέβαια σημαίνει ότι η συστοιχία δεν θα μπορεί να λειτουργήσει αν δεν</a:t>
            </a:r>
            <a:r>
              <a:rPr lang="en-US" dirty="0"/>
              <a:t> </a:t>
            </a:r>
            <a:r>
              <a:rPr lang="el-GR" dirty="0"/>
              <a:t>υπάρχουν οι κατάλληλοι οδηγοί για το λειτουργικό σύστημα. Συνήθως υποστηρίζουν μόνο </a:t>
            </a:r>
            <a:r>
              <a:rPr lang="el-GR" dirty="0" err="1"/>
              <a:t>τουςτύπους</a:t>
            </a:r>
            <a:r>
              <a:rPr lang="el-GR" dirty="0"/>
              <a:t> 0, 1 και 0+1. </a:t>
            </a:r>
            <a:endParaRPr lang="en-US" dirty="0"/>
          </a:p>
          <a:p>
            <a:r>
              <a:rPr lang="el-GR" dirty="0"/>
              <a:t>Ένα ακόμα μειονέκτημα είναι ότι η συστοιχία είναι στενά συνδεδεμένη με τον</a:t>
            </a:r>
            <a:r>
              <a:rPr lang="en-US" dirty="0"/>
              <a:t> </a:t>
            </a:r>
            <a:r>
              <a:rPr lang="el-GR" dirty="0"/>
              <a:t>ελεγκτή, άρα αν αυτός χαλάσει θα πρέπει να βρούμε μια ίδια μητρική ή κάρτα για να </a:t>
            </a:r>
            <a:r>
              <a:rPr lang="el-GR" dirty="0" err="1"/>
              <a:t>ανακτήσουμετα</a:t>
            </a:r>
            <a:r>
              <a:rPr lang="el-GR" dirty="0"/>
              <a:t> δεδομένα μας. </a:t>
            </a:r>
            <a:endParaRPr lang="en-US" dirty="0"/>
          </a:p>
          <a:p>
            <a:r>
              <a:rPr lang="el-GR" dirty="0"/>
              <a:t>Χρησιμοποιείται σε οικιακά συστήματα.</a:t>
            </a:r>
          </a:p>
        </p:txBody>
      </p:sp>
    </p:spTree>
    <p:extLst>
      <p:ext uri="{BB962C8B-B14F-4D97-AF65-F5344CB8AC3E}">
        <p14:creationId xmlns:p14="http://schemas.microsoft.com/office/powerpoint/2010/main" val="801990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B4FFCC-62D4-CD35-2AEB-D42A78541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Συμπεράσματα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1B93C7-FFB2-3D01-1642-D9C5BEF70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τεχνολογία RAID αυξάνει την ασφάλεια και την ταχύτητα.</a:t>
            </a:r>
          </a:p>
          <a:p>
            <a:r>
              <a:rPr lang="el-GR" b="1" dirty="0"/>
              <a:t>Η τεχνολογία RAID ΔΕΝ υποκαθιστά την τακτική λήψη εφεδρικών αντιγράφων ασφαλείας (</a:t>
            </a:r>
            <a:r>
              <a:rPr lang="el-GR" b="1" dirty="0" err="1"/>
              <a:t>Backups</a:t>
            </a:r>
            <a:r>
              <a:rPr lang="el-GR" b="1" dirty="0"/>
              <a:t>).</a:t>
            </a:r>
          </a:p>
          <a:p>
            <a:r>
              <a:rPr lang="el-GR" b="1" dirty="0"/>
              <a:t>Τα </a:t>
            </a:r>
            <a:r>
              <a:rPr lang="el-GR" b="1" dirty="0" err="1"/>
              <a:t>Backups</a:t>
            </a:r>
            <a:r>
              <a:rPr lang="el-GR" b="1" dirty="0"/>
              <a:t> είναι η πλέον αξιόπιστη μέθοδος για την εξασφάλιση της ακεραιότητας των δεδομένων και τη γρήγορη ανάκαμψη μετά από αστοχία υλικού.</a:t>
            </a:r>
          </a:p>
        </p:txBody>
      </p:sp>
    </p:spTree>
    <p:extLst>
      <p:ext uri="{BB962C8B-B14F-4D97-AF65-F5344CB8AC3E}">
        <p14:creationId xmlns:p14="http://schemas.microsoft.com/office/powerpoint/2010/main" val="178749664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1181</Words>
  <Application>Microsoft Office PowerPoint</Application>
  <PresentationFormat>Ευρεία οθόνη</PresentationFormat>
  <Paragraphs>144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Θέμα του Office</vt:lpstr>
      <vt:lpstr>Κεφ3 </vt:lpstr>
      <vt:lpstr>Τι είναι το RAID &amp; Στόχοι</vt:lpstr>
      <vt:lpstr>Βασικές Μορφές - Ταχύτητα vs. Ασφάλεια</vt:lpstr>
      <vt:lpstr>Σύνθετες Μορφές &amp; JBOD</vt:lpstr>
      <vt:lpstr>RAID με Ισοτιμία (Parity)</vt:lpstr>
      <vt:lpstr>Συγκριτικός Πίνακας Επιδόσεων</vt:lpstr>
      <vt:lpstr>Software vs Hardware RAID</vt:lpstr>
      <vt:lpstr>Υβριδικό RAID (Hybrid RAID)</vt:lpstr>
      <vt:lpstr>Συμπεράσματα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 b</dc:creator>
  <cp:lastModifiedBy>T b</cp:lastModifiedBy>
  <cp:revision>6</cp:revision>
  <dcterms:created xsi:type="dcterms:W3CDTF">2025-10-08T17:06:43Z</dcterms:created>
  <dcterms:modified xsi:type="dcterms:W3CDTF">2025-10-08T18:13:31Z</dcterms:modified>
</cp:coreProperties>
</file>