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3.xml" ContentType="application/vnd.openxmlformats-officedocument.presentationml.slide+xml"/>
  <Override PartName="/ppt/theme/theme2.xml" ContentType="application/vnd.openxmlformats-officedocument.theme+xml"/>
  <Override PartName="/ppt/theme/theme1.xml" ContentType="application/vnd.openxmlformats-officedocument.them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slides/slide17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7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l-GR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2722449" name="Θέση κεφαλίδας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37444649" name="Θέση ημερομηνίας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el-GR"/>
              <a:t>10/30/2013</a:t>
            </a:fld>
            <a:endParaRPr lang="el-GR"/>
          </a:p>
        </p:txBody>
      </p:sp>
      <p:sp>
        <p:nvSpPr>
          <p:cNvPr id="236803286" name="Θέση εικόνας διαφανειών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l-GR"/>
          </a:p>
        </p:txBody>
      </p:sp>
      <p:sp>
        <p:nvSpPr>
          <p:cNvPr id="2049125413" name="Θέση σημειώσεις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498330685" name="Θέση υποσέλιδου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75221664" name="Θέση αριθμού διαφάνειας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el-GR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5620179" name="Θέση εικόνας διαφανειών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1787447600" name="Θέση σημειώσεις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l-GR">
              <a:latin typeface="Arial"/>
              <a:cs typeface="Arial"/>
            </a:endParaRPr>
          </a:p>
        </p:txBody>
      </p:sp>
      <p:sp>
        <p:nvSpPr>
          <p:cNvPr id="1769146223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el-GR"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F4AED98-04D0-3715-C850-C6FF2F8D5A6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882467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6574756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2403919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AB6F1AE-2DD7-4601-94DD-18CDD70A1C4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900041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4687002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0292086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2FC7E67-6D73-BEFD-9E5A-832DE3F1355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381764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1953266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6377450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EEF7528-D923-1A5F-2518-63EF544516C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392084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6347575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4999935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91C33E8-AA24-B6D0-3CFF-6957EED1BBC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914888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127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4189343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CFB94AA-09CB-CFD6-0BA4-6D8E51A9D417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867233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7216182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926230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373A401-ADFE-BA24-A487-2D83ECA75F6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273866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6898797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4808027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0C95FC2-842A-2B5F-593A-8C95E91ED22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977098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8233083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0599604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8E83259-661C-A820-4B88-8F356B492F0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18317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8070591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1731935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E880D03-1589-11D3-32BC-BA5CDA41BE8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538560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14604419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5465923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36D12A-F530-73E7-FDA8-0CCF18801A9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C76914-38F3-1597-1671-DF64ED352F9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1197BFF-543E-477D-87F7-4226121F92B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6C74EA6-FA32-20C3-516D-5AE42BECFA5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610C910-1DB5-1708-623F-D1ED6CDC45D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6616D5A-7975-7F78-3DC8-5F0E73431F9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Διαφάνεια τίτλου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0999614" name="Τίτλος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1694087895" name="Υπότιτλος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l-GR"/>
              <a:t>Στυλ κύριου υπότιτλου</a:t>
            </a:r>
            <a:endParaRPr lang="el-GR"/>
          </a:p>
        </p:txBody>
      </p:sp>
      <p:sp>
        <p:nvSpPr>
          <p:cNvPr id="347052353" name="Θέση ημερομηνίας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1225384159" name="Θέση υποσέλιδου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626438390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Τίτλος και Κατακόρυφο κείμενο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4489333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917114555" name="Θέση κατακόρυφου κειμένου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416519431" name="Θέση ημερομηνίας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356865392" name="Θέση υποσέλιδου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56115516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Κατακόρυφος τίτλος και Κείμενο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0693036" name="Κατακόρυφος τίτλος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1918160467" name="Θέση κατακόρυφου κειμένου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1524633002" name="Θέση ημερομηνίας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1526386949" name="Θέση υποσέλιδου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3499983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Τίτλος και Περιεχόμενο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2965563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1543455325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1268808728" name="Θέση ημερομηνίας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800596790" name="Θέση υποσέλιδου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556459511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Κεφαλίδα ενότητα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144080" name="Τίτλος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1672219332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</p:txBody>
      </p:sp>
      <p:sp>
        <p:nvSpPr>
          <p:cNvPr id="1697241991" name="Θέση ημερομηνίας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20756802" name="Θέση υποσέλιδου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089290452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Δύο περιεχόμεν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1380891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1120128078" name="Θέση περιεχομένου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1611305247" name="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1696664285" name="Θέση ημερομηνίας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1778288163" name="Θέση υποσέλιδου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344365869" name="Θέση αριθμού διαφάνειας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Σύγκριση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4415916" name="Τίτλος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2129657884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</p:txBody>
      </p:sp>
      <p:sp>
        <p:nvSpPr>
          <p:cNvPr id="83074151" name="Θέση περιεχομένου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5370444" name="Θέση κειμένου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</p:txBody>
      </p:sp>
      <p:sp>
        <p:nvSpPr>
          <p:cNvPr id="1725458929" name="Θέση περιεχομένου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1846765283" name="Θέση ημερομηνίας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1936102449" name="Θέση υποσέλιδου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555293307" name="Θέση αριθμού διαφάνειας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Μόνο τίτλο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89993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476042916" name="Θέση ημερομηνίας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118615704" name="Θέση υποσέλιδου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39796083" name="Θέση αριθμού διαφάνειας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Κενή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2515160" name="Θέση ημερομηνίας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209757602" name="Θέση υποσέλιδου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6425097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Περιεχόμενο με λεζάντ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0395769" name="Τίτλος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803542789" name="Θέση περιεχομένου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422417798" name="Θέση κειμένου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</p:txBody>
      </p:sp>
      <p:sp>
        <p:nvSpPr>
          <p:cNvPr id="1486988517" name="Θέση ημερομηνίας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410426186" name="Θέση υποσέλιδου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13804869" name="Θέση αριθμού διαφάνειας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Εικόνα με λεζάντ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1331582" name="Τίτλος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1522815570" name="Θέση εικόνας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l-GR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1869327247" name="Θέση κειμένου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</p:txBody>
      </p:sp>
      <p:sp>
        <p:nvSpPr>
          <p:cNvPr id="1966649682" name="Θέση ημερομηνίας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579587522" name="Θέση υποσέλιδου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382955843" name="Θέση αριθμού διαφάνειας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8473384" name="Θέση τίτλου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1640549118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1174173832" name="Θέση ημερομηνίας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1995717499" name="Θέση υποσέλιδου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05848390" name="Θέση αριθμού διαφάνειας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Relationship Id="rId4" Type="http://schemas.openxmlformats.org/officeDocument/2006/relationships/image" Target="../media/image12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7798077" name="Τίτλος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VNC-Proxy - NAT</a:t>
            </a:r>
            <a:endParaRPr lang="el-GR"/>
          </a:p>
        </p:txBody>
      </p:sp>
      <p:sp>
        <p:nvSpPr>
          <p:cNvPr id="261542836" name="Υπότιτλος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5334025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26954153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Επίδειξη </a:t>
            </a:r>
            <a:r>
              <a:rPr lang="en-US"/>
              <a:t>privoxy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9338337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7.6.1 Προώθηση θύρας (Port Forward)</a:t>
            </a:r>
            <a:endParaRPr/>
          </a:p>
        </p:txBody>
      </p:sp>
      <p:sp>
        <p:nvSpPr>
          <p:cNvPr id="1437832002" name="Θέση περιεχομένου 2"/>
          <p:cNvSpPr>
            <a:spLocks noGrp="1"/>
          </p:cNvSpPr>
          <p:nvPr>
            <p:ph idx="1"/>
          </p:nvPr>
        </p:nvSpPr>
        <p:spPr bwMode="auto">
          <a:xfrm flipH="0" flipV="0">
            <a:off x="838198" y="1825624"/>
            <a:ext cx="6734678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0000" lnSpcReduction="4000"/>
          </a:bodyPr>
          <a:lstStyle/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Κάθε ένας δρομολογητής έχει μια εξωτερική διεύθυνση ΙΡ την οποία παίρνει από τον πάροχο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υπηρεσιών Διαδικτύου (ISP – Internet Service Provider)  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M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ια εσωτερική την οποία αποδίδει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ο κατασκευαστής του δρομολογητή.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Η εξωτερική ΙΡ χρησιμοποιείται για την αλληλεπίδραση με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άλλους υπολογιστές που βρίσκονται συνδεδεμένοι στο Διαδίκτυο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H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εσωτερική διεύθυνση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χρησιμοποιείται για την επικοινωνία με τους υπολογιστές του εσωτερικού δικτύου που ανήκει ο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δρομολογητής.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688658057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7841287" y="1308484"/>
            <a:ext cx="3771900" cy="4419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5718076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7.6.1 Προώθηση θύρας (Port Forward)</a:t>
            </a:r>
            <a:endParaRPr sz="4400"/>
          </a:p>
          <a:p>
            <a:pPr>
              <a:defRPr/>
            </a:pPr>
            <a:endParaRPr/>
          </a:p>
        </p:txBody>
      </p:sp>
      <p:sp>
        <p:nvSpPr>
          <p:cNvPr id="1669902788" name="Θέση περιεχομένου 2"/>
          <p:cNvSpPr>
            <a:spLocks noGrp="1"/>
          </p:cNvSpPr>
          <p:nvPr>
            <p:ph idx="1"/>
          </p:nvPr>
        </p:nvSpPr>
        <p:spPr bwMode="auto">
          <a:xfrm flipH="0" flipV="0">
            <a:off x="838198" y="1825624"/>
            <a:ext cx="6869375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75000" lnSpcReduction="5000"/>
          </a:bodyPr>
          <a:lstStyle/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Ο δρομολογητής αναλαμβάνει να διεκπεραιώσει την αποστολή και λήψη δεδομένων από τους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υπολογιστές του εσωτερικού δικτύου προς το Διαδίκτυο.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Πρακτικά, όταν ένας υπολογιστής από το</a:t>
            </a:r>
            <a:r>
              <a:rPr lang="en-US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εσωτερικό δίκτυο ζητήσει μια ιστοσελίδα, τότε ο δρομολογητής αναλαμβάνει να στείλει το ανάλο</a:t>
            </a: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γο αίτημα στον απομακρυσμένο υπολογιστή και αφού λάβει την απάντησή του να την προωθήσει</a:t>
            </a:r>
            <a:r>
              <a:rPr lang="en-US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στον υπολογιστή του εσωτερικού δικτύου. </a:t>
            </a:r>
            <a:endParaRPr sz="2800" b="1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Η αποστολή των δεδομένων στο σωστό υπολογιστή του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εσωτερικού δικτύου πραγματοποιείται εύκολα από τη στιγμή που έχει μια μοναδική εσωτερική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διεύθυνση ΙΡ.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58136772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7918257" y="1462424"/>
            <a:ext cx="3771900" cy="4419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4586222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Ports</a:t>
            </a:r>
            <a:endParaRPr/>
          </a:p>
        </p:txBody>
      </p:sp>
      <p:sp>
        <p:nvSpPr>
          <p:cNvPr id="1813276077" name="Θέση περιεχομένου 2"/>
          <p:cNvSpPr>
            <a:spLocks noGrp="1"/>
          </p:cNvSpPr>
          <p:nvPr>
            <p:ph idx="1"/>
          </p:nvPr>
        </p:nvSpPr>
        <p:spPr bwMode="auto">
          <a:xfrm flipH="0" flipV="0">
            <a:off x="838198" y="1825624"/>
            <a:ext cx="5907254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70000" lnSpcReduction="6000"/>
          </a:bodyPr>
          <a:lstStyle/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Η παραπάνω διαδικασία αποστολής και λήψης δεδομένων από το δρομολογητή υποβοηθείται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από την έννοια της θύρας. 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Κάθε φορά που πραγματοποιείται ανάκτηση μια ιστοσελίδας τα δε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δομένα μεταφέρονται μέσω της θύρας 80 ή στην περίπτωση της σύνδεσης με SSH τα δεδομένα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μεταφέρονται μέσω της θύρας 22. 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Η θύρα δεν είναι υλικό, αλλά μια έννοια που προσδιορίζει μια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υπηρεσία. 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Ο οργανισμός IANA (Internet Assigned Numbers Authority) έχει ορίσει μια λίστα, στην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οποία καθορίζεται η υπηρεσία που παρέχει κάθε μια θύρα από το 0 μέχρι το 1024.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971307901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6973385" y="1825624"/>
            <a:ext cx="4938444" cy="4450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3592251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NAT/PAT</a:t>
            </a:r>
            <a:endParaRPr/>
          </a:p>
        </p:txBody>
      </p:sp>
      <p:sp>
        <p:nvSpPr>
          <p:cNvPr id="1002142081" name="Θέση περιεχομένου 2"/>
          <p:cNvSpPr>
            <a:spLocks noGrp="1"/>
          </p:cNvSpPr>
          <p:nvPr>
            <p:ph idx="1"/>
          </p:nvPr>
        </p:nvSpPr>
        <p:spPr bwMode="auto">
          <a:xfrm flipH="0" flipV="0">
            <a:off x="838198" y="1825624"/>
            <a:ext cx="6417178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0000" lnSpcReduction="4000"/>
          </a:bodyPr>
          <a:lstStyle/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Αν ένας υπολογιστής που βρίσκεται στο Διαδίκτυο προσπαθήσει να προσπελάσει ένα στοιχείο που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βρίσκεται σε υπολογιστή στο εσωτερικό δίκτυο, η αίτηση δεν θα ικανοποιηθεί γιατί ο δρομολο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γητής δεν ξέρει σε ποιον υπολογιστή απευθύνεται η αίτηση. 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M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ε την τεχνική προώθησης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θύρας, έχουμε τη δυνατότητα να ορίσουμε από το διαχειριστικό περιβάλλον του δρομολογητή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να προωθεί σε συγκεκριμένη διεύθυνση του εσωτερικού δικτύου όλα τα πακέτα μιας υπηρεσίας.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Η υπηρεσία αναγνωρίζεται από τον αριθμό της θύρας.</a:t>
            </a:r>
            <a:endParaRPr/>
          </a:p>
        </p:txBody>
      </p:sp>
      <p:pic>
        <p:nvPicPr>
          <p:cNvPr id="1419988610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7255378" y="436515"/>
            <a:ext cx="4799133" cy="3067432"/>
          </a:xfrm>
          <a:prstGeom prst="rect">
            <a:avLst/>
          </a:prstGeom>
        </p:spPr>
      </p:pic>
      <p:pic>
        <p:nvPicPr>
          <p:cNvPr id="1806891705" name="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 flipH="0" flipV="0">
            <a:off x="7043712" y="4010693"/>
            <a:ext cx="4914587" cy="20293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5714722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Ρύθμιση ΝΑΤ/</a:t>
            </a:r>
            <a:r>
              <a:rPr lang="en-US"/>
              <a:t>PAT</a:t>
            </a:r>
            <a:endParaRPr/>
          </a:p>
        </p:txBody>
      </p:sp>
      <p:sp>
        <p:nvSpPr>
          <p:cNvPr id="407760063" name="Θέση περιεχομένου 2"/>
          <p:cNvSpPr>
            <a:spLocks noGrp="1"/>
          </p:cNvSpPr>
          <p:nvPr>
            <p:ph idx="1"/>
          </p:nvPr>
        </p:nvSpPr>
        <p:spPr bwMode="auto">
          <a:xfrm flipH="0" flipV="0">
            <a:off x="684260" y="1488882"/>
            <a:ext cx="10515600" cy="1195435"/>
          </a:xfrm>
        </p:spPr>
        <p:txBody>
          <a:bodyPr/>
          <a:lstStyle/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Ανοίγουμε έναν φυλλομετρητή και εισάγουμε στη γραμμή διευθύνσεων την εσωτερική διεύθυν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ση του δρομολογητή (πιθανόν 192.168.1.1)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853106463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2616969" y="2867121"/>
            <a:ext cx="5876924" cy="3562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9085391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Ρύθμιση ΝΑΤ για </a:t>
            </a:r>
            <a:r>
              <a:rPr lang="en-US"/>
              <a:t>SSH</a:t>
            </a:r>
            <a:endParaRPr/>
          </a:p>
        </p:txBody>
      </p:sp>
      <p:pic>
        <p:nvPicPr>
          <p:cNvPr id="44031739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1712574" y="1495136"/>
            <a:ext cx="7807523" cy="1933863"/>
          </a:xfrm>
          <a:prstGeom prst="rect">
            <a:avLst/>
          </a:prstGeom>
        </p:spPr>
      </p:pic>
      <p:pic>
        <p:nvPicPr>
          <p:cNvPr id="885846071" name="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 flipH="0" flipV="0">
            <a:off x="2289848" y="3650287"/>
            <a:ext cx="6697348" cy="2957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7644183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97279912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552841503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2251363" y="163560"/>
            <a:ext cx="6533787" cy="6325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8839517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Vnc Server</a:t>
            </a:r>
            <a:endParaRPr/>
          </a:p>
        </p:txBody>
      </p:sp>
      <p:sp>
        <p:nvSpPr>
          <p:cNvPr id="2055497986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Η εγκατάσταση ενός διακομιστή, τις περισσότερες φορές, δεν περιλαμβάνει την εγκατάσταση γρα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φικού περιβάλλοντος. 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Μερικές φορές όμως θέλουμε να έχουμε τη δυνατότητα να συνδεθούμε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απομακρυσμένα στο διακομιστή μας σε ένα γραφικό περιβάλλον. 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Για αυτό το λόγο θα εγκαταστή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σουμε ένα μινιμαλιστικό γραφικό περιβάλλον στο διακομιστή μας, καθώς επίσης και το λογισμι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κό</a:t>
            </a: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tightvnc το οποίο μας επιτρέπει να συνδεόμαστε απομακρυσμένα στο διακομιστή για να τον</a:t>
            </a:r>
            <a:r>
              <a:rPr lang="en-US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χρησιμοποιήσουμε μέσω </a:t>
            </a: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γραφικού περιβάλλοντος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Η εντολή που θα πληκτρολογήσουμε για την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εγκατάσταση είναι sudo apt-get install install xfce4 xfce4-goodies tightvncserve</a:t>
            </a:r>
            <a:r>
              <a:rPr lang="en-US"/>
              <a:t>r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635029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843292490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394469" y="1318105"/>
            <a:ext cx="4792348" cy="3373894"/>
          </a:xfrm>
          <a:prstGeom prst="rect">
            <a:avLst/>
          </a:prstGeom>
        </p:spPr>
      </p:pic>
      <p:pic>
        <p:nvPicPr>
          <p:cNvPr id="2009424454" name="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 flipH="0" flipV="0">
            <a:off x="5368636" y="1486873"/>
            <a:ext cx="6408712" cy="3767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5973295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431218" name="Θέση περιεχομένου 2"/>
          <p:cNvSpPr>
            <a:spLocks noGrp="1"/>
          </p:cNvSpPr>
          <p:nvPr>
            <p:ph idx="1"/>
          </p:nvPr>
        </p:nvSpPr>
        <p:spPr bwMode="auto">
          <a:xfrm flipH="0" flipV="0">
            <a:off x="3897575" y="5618787"/>
            <a:ext cx="3694375" cy="702493"/>
          </a:xfrm>
        </p:spPr>
        <p:txBody>
          <a:bodyPr/>
          <a:lstStyle/>
          <a:p>
            <a:pPr>
              <a:defRPr/>
            </a:pPr>
            <a:r>
              <a:rPr lang="el-GR"/>
              <a:t>Επίδειξη </a:t>
            </a:r>
            <a:r>
              <a:rPr lang="en-US"/>
              <a:t>anydesk</a:t>
            </a:r>
            <a:endParaRPr/>
          </a:p>
        </p:txBody>
      </p:sp>
      <p:pic>
        <p:nvPicPr>
          <p:cNvPr id="1553800772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0" y="0"/>
            <a:ext cx="1800000" cy="1800000"/>
          </a:xfrm>
          <a:prstGeom prst="rect">
            <a:avLst/>
          </a:prstGeom>
        </p:spPr>
      </p:pic>
      <p:pic>
        <p:nvPicPr>
          <p:cNvPr id="913451559" name="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 flipH="0" flipV="0">
            <a:off x="1451135" y="73663"/>
            <a:ext cx="8305758" cy="54518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90876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74536897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Εργαστηριακή Άσκηση </a:t>
            </a:r>
            <a:r>
              <a:rPr lang="en-US"/>
              <a:t>Anydesk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6084149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7.6 Εγκατάσταση και ρύθμιση διακομιστή διαμεσολάβησης (Proxy Server)</a:t>
            </a:r>
            <a:endParaRPr/>
          </a:p>
        </p:txBody>
      </p:sp>
      <p:sp>
        <p:nvSpPr>
          <p:cNvPr id="617953323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Ο διακομιστής διαμεσολάβησης είναι ένα λογισμικό το οποίο επιταχύνει την πρόσβαση σε ιστο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σελίδες του Διαδικτύου. 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Η λειτουργία του βασίζεται στην ύπαρξη ενός προσωρινού αποθηκευ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τικού χώρου, στον οποία γίνεται αποθήκευση των ιστοσελίδων που έχουν ανακτηθεί πρόσφατα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από άλλους χρήστες. 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Έτσι, αν κάποιος άλλος χρήστης ζητήσει μια ιστοσελίδα που βρίσκεται στην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προσωρινή μνήμη, ο διακομιστής διαμεσολάβησης θα τον εξυπηρετήσει και δεν θα χρειαστεί να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κατέβει η ιστοσελίδα από το Διαδίκτυο.</a:t>
            </a:r>
            <a:r>
              <a:rPr/>
              <a:t> (</a:t>
            </a:r>
            <a:r>
              <a:rPr lang="en-US" b="1"/>
              <a:t>caching</a:t>
            </a:r>
            <a:r>
              <a:rPr lang="en-US"/>
              <a:t>)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6287408" name="Τίτλος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el-GR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7.6 Εγκατάσταση και ρύθμιση διακομιστή διαμεσολάβησης (Proxy Server)</a:t>
            </a:r>
            <a:endParaRPr sz="4400"/>
          </a:p>
          <a:p>
            <a:pPr>
              <a:defRPr/>
            </a:pPr>
            <a:endParaRPr/>
          </a:p>
        </p:txBody>
      </p:sp>
      <p:sp>
        <p:nvSpPr>
          <p:cNvPr id="1416993059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Ο διακομιστής διαμεσολάβησης μπορεί να παίξει και το ρόλο του </a:t>
            </a: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φίλτρου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διευθύνσεων Διαδι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κτύου. 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Πιο συγκεκριμένα, με κατάλληλες ρυθμίσεις μπορούμε να περιορίσουμε την πρόσβασ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σε ορισμένες ιστοσελίδες ή και δίκτυα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sudo apt-get install squid3.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0847829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842780222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163560" y="680460"/>
            <a:ext cx="6852762" cy="2917872"/>
          </a:xfrm>
          <a:prstGeom prst="rect">
            <a:avLst/>
          </a:prstGeom>
        </p:spPr>
      </p:pic>
      <p:pic>
        <p:nvPicPr>
          <p:cNvPr id="575742237" name="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6095999" y="2655454"/>
            <a:ext cx="6191249" cy="3809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927886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665677655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86590" y="740833"/>
            <a:ext cx="7052558" cy="3482878"/>
          </a:xfrm>
          <a:prstGeom prst="rect">
            <a:avLst/>
          </a:prstGeom>
        </p:spPr>
      </p:pic>
      <p:pic>
        <p:nvPicPr>
          <p:cNvPr id="362588891" name="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7225530" y="423333"/>
            <a:ext cx="4781549" cy="6362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ONLYOFFICE/9.2.1.43</Application>
  <PresentationFormat>On-screen Show (4:3)</PresentationFormat>
  <Paragraphs>0</Paragraphs>
  <Slides>17</Slides>
  <Notes>17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7</cp:revision>
  <dcterms:created xsi:type="dcterms:W3CDTF">2012-12-03T06:56:55Z</dcterms:created>
  <dcterms:modified xsi:type="dcterms:W3CDTF">2026-01-19T15:41:46Z</dcterms:modified>
</cp:coreProperties>
</file>