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bin" ContentType="application/vnd.openxmlformats-officedocument.oleObject"/>
  <Default Extension="rels" ContentType="application/vnd.openxmlformats-package.relationships+xml"/>
  <Default Extension="jpeg" ContentType="image/jpeg"/>
  <Default Extension="png" ContentType="image/png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13.xml" ContentType="application/vnd.openxmlformats-officedocument.presentationml.slide+xml"/>
  <Override PartName="/ppt/theme/theme2.xml" ContentType="application/vnd.openxmlformats-officedocument.theme+xml"/>
  <Override PartName="/ppt/theme/theme1.xml" ContentType="application/vnd.openxmlformats-officedocument.theme+xml"/>
  <Override PartName="/ppt/slides/slide3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ppt/slides/slide17.xml" ContentType="application/vnd.openxmlformats-officedocument.presentationml.slide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Layouts/slideLayout2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ppt/slideLayouts/slideLayout6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5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notesSlides/notesSlide6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notesMasterIdLst>
    <p:notesMasterId r:id="rId2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</p:sldIdLst>
  <p:sldSz cx="12192000" cy="6858000"/>
  <p:notesSz cx="6858000" cy="9144000"/>
  <p:defaultTextStyle>
    <a:defPPr>
      <a:defRPr lang="el-GR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 varScale="1">
        <p:scale>
          <a:sx n="100" d="100"/>
          <a:sy n="100" d="100"/>
        </p:scale>
        <p:origin x="378" y="90"/>
      </p:cViewPr>
      <p:guideLst>
        <p:guide pos="3840"/>
        <p:guide pos="2160" orient="horz"/>
      </p:guideLst>
    </p:cSldViewPr>
  </p:slide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theme" Target="theme/theme2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 /><Relationship Id="rId25" Type="http://schemas.openxmlformats.org/officeDocument/2006/relationships/tableStyles" Target="tableStyles.xml" /><Relationship Id="rId26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2427137" name="Θέση κεφαλίδας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51686537" name="Θέση ημερομηνίας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632E96E-41F7-40C5-8419-297958CC00FA}" type="datetimeFigureOut">
              <a:rPr lang="el-GR"/>
              <a:t>10/30/2013</a:t>
            </a:fld>
            <a:endParaRPr lang="el-GR"/>
          </a:p>
        </p:txBody>
      </p:sp>
      <p:sp>
        <p:nvSpPr>
          <p:cNvPr id="977157734" name="Θέση εικόνας διαφανειών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l-GR"/>
          </a:p>
        </p:txBody>
      </p:sp>
      <p:sp>
        <p:nvSpPr>
          <p:cNvPr id="563357803" name="Θέση σημειώσεις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1390242082" name="Θέση υποσέλιδου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78702638" name="Θέση αριθμού διαφάνειας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E6999B8-B6B4-4561-A3CD-BBCDAB9FC9D9}" type="slidenum">
              <a:rPr lang="el-GR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7735028" name="Θέση εικόνας διαφανειών 1"/>
          <p:cNvSpPr>
            <a:spLocks noChangeAspect="1" noGrp="1" noRo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</p:spPr>
      </p:sp>
      <p:sp>
        <p:nvSpPr>
          <p:cNvPr id="1378078206" name="Θέση σημειώσεις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l-GR">
              <a:latin typeface="Arial"/>
              <a:cs typeface="Arial"/>
            </a:endParaRPr>
          </a:p>
        </p:txBody>
      </p:sp>
      <p:sp>
        <p:nvSpPr>
          <p:cNvPr id="784763254" name="Θέση αριθμού διαφάνειας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E6999B8-B6B4-4561-A3CD-BBCDAB9FC9D9}" type="slidenum">
              <a:rPr lang="el-GR"/>
              <a:t>1</a:t>
            </a:fld>
            <a:endParaRPr 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105734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0503295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5469686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BCDB5A4-1320-5A5A-3D30-77CC580E439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842019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5441599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7309067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B5C6361-ACAD-D618-593B-FB0C9DA57A4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736977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1954738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0504009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CDDE037-8023-4213-D04E-0B749919FA73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4122812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6000607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1663555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7FDFCCC-AACF-1561-1A45-ACEACF2F801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627329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408479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1711100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E10164C-F4C8-903A-413D-FE4FC8DA7BCF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106744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0829065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1793222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F800AFF-6AC7-363E-43A9-A641E540773C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441361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4378555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1280991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607BF83-732E-D0ED-8D93-D31A03ED697B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0047611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3376203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9705675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C217F35-9C5F-2EE4-D849-CE4C21A1240D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1610498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001045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0879098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D1E2A82-F613-3091-B828-7E352928DC4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E1A4832-D395-9C33-41E4-EEEBE1440C9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164628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5591328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6352368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39CA5129-A301-BFAD-5B98-9F55C2CF950E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6307713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8804790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8879800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E968DF3-579A-E306-B5F2-836E0EF1AA2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614487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2280492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1308509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5FB66F6-3991-4708-4616-9829B81E5FE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965482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75150646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7121167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190717F-C594-8E40-16CA-69A0A4CB75E2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010121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78353882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5957277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4AD54FC-B001-CEEA-0195-11A74BD40AD6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8280438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2786684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4019820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E788FF6-DB31-3B8A-76F6-A4F816FD9DE4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654943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2812083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4088715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C4C08EC-8125-D215-CC0F-467F010A7875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55535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04759796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39479465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B96CF06-5496-B9B6-8C89-115DEB05A470}" type="slidenum">
              <a:rPr/>
              <a:t/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" userDrawn="1">
  <p:cSld name="Διαφάνεια τίτλου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22404900" name="Τίτλος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1550643723" name="Υπότιτλος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l-GR"/>
              <a:t>Στυλ κύριου υπότιτλου</a:t>
            </a:r>
            <a:endParaRPr lang="el-GR"/>
          </a:p>
        </p:txBody>
      </p:sp>
      <p:sp>
        <p:nvSpPr>
          <p:cNvPr id="578047486" name="Θέση ημερομηνίας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1453621784" name="Θέση υποσέλιδου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06018660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x" userDrawn="1">
  <p:cSld name="Τίτλος και Κατακόρυφο κείμενο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91198266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2035551764" name="Θέση κατακόρυφου κειμένου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1787136430" name="Θέση ημερομηνίας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1496456242" name="Θέση υποσέλιδου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0349839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vertTitleAndTx" userDrawn="1">
  <p:cSld name="Κατακόρυφος τίτλος και Κείμενο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8445945" name="Κατακόρυφος τίτλος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1985966714" name="Θέση κατακόρυφου κειμένου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333350630" name="Θέση ημερομηνίας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300499190" name="Θέση υποσέλιδου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51358777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" userDrawn="1">
  <p:cSld name="Τίτλος και Περιεχόμενο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1719857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1129102962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1821563408" name="Θέση ημερομηνίας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1499156828" name="Θέση υποσέλιδου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697574112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secHead" userDrawn="1">
  <p:cSld name="Κεφαλίδα ενότητα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34274627" name="Τίτλος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2002638841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</p:txBody>
      </p:sp>
      <p:sp>
        <p:nvSpPr>
          <p:cNvPr id="199977547" name="Θέση ημερομηνίας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1182307183" name="Θέση υποσέλιδου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118017572" name="Θέση αριθμού διαφάνειας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Obj" userDrawn="1">
  <p:cSld name="Δύο περιεχόμεν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62478781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1265029503" name="Θέση περιεχομένου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935658837" name="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1363800185" name="Θέση ημερομηνίας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722524741" name="Θέση υποσέλιδου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638918740" name="Θέση αριθμού διαφάνειας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woTxTwoObj" userDrawn="1">
  <p:cSld name="Σύγκριση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1491577" name="Τίτλος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1680461130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</p:txBody>
      </p:sp>
      <p:sp>
        <p:nvSpPr>
          <p:cNvPr id="276178841" name="Θέση περιεχομένου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1377483915" name="Θέση κειμένου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</p:txBody>
      </p:sp>
      <p:sp>
        <p:nvSpPr>
          <p:cNvPr id="1045191404" name="Θέση περιεχομένου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970720876" name="Θέση ημερομηνίας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1395390670" name="Θέση υποσέλιδου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105718018" name="Θέση αριθμού διαφάνειας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titleOnly" userDrawn="1">
  <p:cSld name="Μόνο τίτλο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128139408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514902802" name="Θέση ημερομηνίας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1381330957" name="Θέση υποσέλιδου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18788523" name="Θέση αριθμού διαφάνειας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blank" userDrawn="1">
  <p:cSld name="Κενή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6379446" name="Θέση ημερομηνίας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58756637" name="Θέση υποσέλιδου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188755339" name="Θέση αριθμού διαφάνειας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objTx" userDrawn="1">
  <p:cSld name="Περιεχόμενο με λεζάντ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39068430" name="Τίτλος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1426066125" name="Θέση περιεχομένου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2095532323" name="Θέση κειμένου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</p:txBody>
      </p:sp>
      <p:sp>
        <p:nvSpPr>
          <p:cNvPr id="1087381801" name="Θέση ημερομηνίας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798203138" name="Θέση υποσέλιδου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46007279" name="Θέση αριθμού διαφάνειας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type="picTx" userDrawn="1">
  <p:cSld name="Εικόνα με λεζάντα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2670047" name="Τίτλος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674382530" name="Θέση εικόνας 2"/>
          <p:cNvSpPr>
            <a:spLocks noChangeAspect="1"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l-GR"/>
              <a:t>Κάντε κλικ στο εικονίδιο για να προσθέσετε εικόνα</a:t>
            </a:r>
            <a:endParaRPr lang="el-GR"/>
          </a:p>
        </p:txBody>
      </p:sp>
      <p:sp>
        <p:nvSpPr>
          <p:cNvPr id="1947966226" name="Θέση κειμένου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</p:txBody>
      </p:sp>
      <p:sp>
        <p:nvSpPr>
          <p:cNvPr id="1160488231" name="Θέση ημερομηνίας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84479085" name="Θέση υποσέλιδου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1766414177" name="Θέση αριθμού διαφάνειας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26344511" name="Θέση τίτλου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l-GR"/>
              <a:t>Στυλ κύριου τίτλου</a:t>
            </a:r>
            <a:endParaRPr lang="el-GR"/>
          </a:p>
        </p:txBody>
      </p:sp>
      <p:sp>
        <p:nvSpPr>
          <p:cNvPr id="1183613447" name="Θέση κειμένου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l-GR"/>
              <a:t>Στυλ υποδείγματος κειμένου</a:t>
            </a:r>
            <a:endParaRPr/>
          </a:p>
          <a:p>
            <a:pPr lvl="1">
              <a:defRPr/>
            </a:pPr>
            <a:r>
              <a:rPr lang="el-GR"/>
              <a:t>Δεύτερου επιπέδου</a:t>
            </a:r>
            <a:endParaRPr/>
          </a:p>
          <a:p>
            <a:pPr lvl="2">
              <a:defRPr/>
            </a:pPr>
            <a:r>
              <a:rPr lang="el-GR"/>
              <a:t>Τρίτου επιπέδου</a:t>
            </a:r>
            <a:endParaRPr/>
          </a:p>
          <a:p>
            <a:pPr lvl="3">
              <a:defRPr/>
            </a:pPr>
            <a:r>
              <a:rPr lang="el-GR"/>
              <a:t>Τέταρτου επιπέδου</a:t>
            </a:r>
            <a:endParaRPr/>
          </a:p>
          <a:p>
            <a:pPr lvl="4">
              <a:defRPr/>
            </a:pPr>
            <a:r>
              <a:rPr lang="el-GR"/>
              <a:t>Πέμπτου επιπέδου</a:t>
            </a:r>
            <a:endParaRPr lang="el-GR"/>
          </a:p>
        </p:txBody>
      </p:sp>
      <p:sp>
        <p:nvSpPr>
          <p:cNvPr id="472187601" name="Θέση ημερομηνίας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C18F51-09EC-435C-A3BA-64A766E099C0}" type="datetimeFigureOut">
              <a:rPr lang="el-GR"/>
              <a:t>30.10.2013</a:t>
            </a:fld>
            <a:endParaRPr lang="el-GR"/>
          </a:p>
        </p:txBody>
      </p:sp>
      <p:sp>
        <p:nvSpPr>
          <p:cNvPr id="1947650836" name="Θέση υποσέλιδου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802428527" name="Θέση αριθμού διαφάνειας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395586-F03A-48D1-94DF-16B239DF4FB5}" type="slidenum">
              <a:rPr lang="el-GR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7.pn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85352851" name="Τίτλος 1"/>
          <p:cNvSpPr>
            <a:spLocks noGrp="1"/>
          </p:cNvSpPr>
          <p:nvPr>
            <p:ph type="ctr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Ασφάλεια Διακομιστή – </a:t>
            </a:r>
            <a:r>
              <a:rPr lang="en-US"/>
              <a:t>Tor – </a:t>
            </a:r>
            <a:r>
              <a:rPr lang="en-US"/>
              <a:t>Vpn - </a:t>
            </a:r>
            <a:r>
              <a:rPr lang="el-GR"/>
              <a:t>Ανωνυμία</a:t>
            </a:r>
            <a:endParaRPr lang="el-GR"/>
          </a:p>
        </p:txBody>
      </p:sp>
      <p:sp>
        <p:nvSpPr>
          <p:cNvPr id="288439917" name="Υπότιτλος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8.3 - 8.4 -8.5</a:t>
            </a:r>
            <a:endParaRPr lang="el-GR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22186981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Χρειάζεται η ανωνυμία?</a:t>
            </a:r>
            <a:endParaRPr/>
          </a:p>
        </p:txBody>
      </p:sp>
      <p:sp>
        <p:nvSpPr>
          <p:cNvPr id="641902326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70000" lnSpcReduction="6000"/>
          </a:bodyPr>
          <a:lstStyle/>
          <a:p>
            <a:pPr>
              <a:defRPr/>
            </a:pPr>
            <a:r>
              <a:rPr lang="el-GR" sz="3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Από τις αρχές της διάδοσης της χρήσης του Διαδικτύου από το ευρύ κοινό, η χαοτική και αποκε</a:t>
            </a:r>
            <a:r>
              <a:rPr lang="el-GR" sz="3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ντρωμένη φύση του το κατέστησαν ένα από τα σημαντικότερα μέσα έκφρασης των ανθρώπων σε </a:t>
            </a:r>
            <a:r>
              <a:rPr lang="el-GR" sz="3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όλον τον κόσμο. </a:t>
            </a:r>
            <a:endParaRPr sz="24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l-GR" sz="36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Θετικά</a:t>
            </a:r>
            <a:r>
              <a:rPr lang="el-GR" sz="3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: οποιοσδήποτε μπορούσε να δημοσιεύσει </a:t>
            </a:r>
            <a:r>
              <a:rPr lang="el-GR" sz="3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τις απόψεις του, χωρίς να χρειαστεί να αποκαλύψει την πραγματική του ταυτότητα ή καλυπτόμε</a:t>
            </a:r>
            <a:r>
              <a:rPr lang="el-GR" sz="3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νος πίσω από ένα ψευδώνυμο, αποφεύγοντας έτσι τις πιθανές αρνητικές συνέπειες της έκφρασης </a:t>
            </a:r>
            <a:r>
              <a:rPr lang="el-GR" sz="3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μιας αντισυμβατικής θέσης</a:t>
            </a:r>
            <a:endParaRPr sz="24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l-GR" sz="36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Αρνητικά</a:t>
            </a:r>
            <a:r>
              <a:rPr lang="el-GR" sz="3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: Αυτή η αίσθηση της διευρυμένης ελευθερίας είχε και τις αρνητικές της επιπτώσεις </a:t>
            </a:r>
            <a:r>
              <a:rPr lang="el-GR" sz="3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αφού επέτρεπε σε κάποιους να υβρίζουν, να συκοφαντούν, να εκφοβίζουν, να παρενοχλούν, να </a:t>
            </a:r>
            <a:r>
              <a:rPr lang="el-GR" sz="3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διαδίδουν σεξιστικές ή ρατσιστικές απόψεις, ακόμη και να οργανώνουν εγκληματικές ενέργειες </a:t>
            </a:r>
            <a:r>
              <a:rPr lang="el-GR" sz="36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θεωρώντας ότι δεν πρόκειται να εντοπισθούν.</a:t>
            </a:r>
            <a:endParaRPr lang="el-GR" sz="22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38690598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Υπάρχει ανωνυμία πραγματικά?</a:t>
            </a:r>
            <a:endParaRPr/>
          </a:p>
        </p:txBody>
      </p:sp>
      <p:sp>
        <p:nvSpPr>
          <p:cNvPr id="1378800333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 algn="l"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Κάθε διακομιστής στο Διαδίκτυο κρατά λεπτομερή αρχεία με τις IP διευθύνσεις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των υπολογιστών που συνδέονται σε αυτόν. Αντίστοιχα οι εταιρίες που παρέχουν πρόσβαση στο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Διαδίκτυο (Internet Service Providers – ISP) γνωρίζουν και καταγράφουν το ποια IP διεύθυνση αντι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στοιχεί σε κάθε χρήστη ανά πάσα χρονική στιγμή. </a:t>
            </a:r>
            <a:endParaRPr lang="el-GR" sz="2800" b="0" i="0" u="none" strike="noStrike" cap="none" spc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pPr algn="l">
              <a:defRPr/>
            </a:pP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Είναι λοιπόν απλό ζήτημα για τις διωκτικές αρ</a:t>
            </a: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χές κάποιας χώρας να εντοπίσουν κάποιον χρήστη που χρησιμοποιεί το Διαδίκτυο για την τέλεση </a:t>
            </a: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παράνομων πράξεων.</a:t>
            </a:r>
            <a:endParaRPr sz="2800" b="1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76853050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8.5.1 Ανώνυμος Διακομιστής Μεσολάβησης (Anonymous Proxy)</a:t>
            </a:r>
            <a:endParaRPr/>
          </a:p>
        </p:txBody>
      </p:sp>
      <p:sp>
        <p:nvSpPr>
          <p:cNvPr id="231187890" name="Θέση περιεχομένου 2"/>
          <p:cNvSpPr>
            <a:spLocks noGrp="1"/>
          </p:cNvSpPr>
          <p:nvPr>
            <p:ph idx="1"/>
          </p:nvPr>
        </p:nvSpPr>
        <p:spPr bwMode="auto">
          <a:xfrm flipH="0" flipV="0">
            <a:off x="838198" y="1825624"/>
            <a:ext cx="10515600" cy="263861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70000" lnSpcReduction="6000"/>
          </a:bodyPr>
          <a:lstStyle/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Ένας διακομιστής μεσολάβησης (proxy server) είναι ένας εξυπηρετητής που παρεμβάλλεται ανά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μεσα στη σύνδεση με το Internet ενός υπολογιστή ή ενός δικτύου, έτσι ώστε όλη η κίνηση από και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προς το Διαδίκτυο να περνά μέσα από αυτόν.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Ένας ανώνυμος διακομιστής μεσολάβησης είναι ένας ειδικού τύπου διακομιστής μεσολάβησης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που αφαιρεί την IP διεύθυνση του υπολογιστή που ζήτησε μια σελίδα και την αντικαθιστά με τη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δική του. Όταν τα δεδομένα της σελίδας φτάσουν στο διακομιστή μεσολάβησης αυτός τα στέλνει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στον υπολογιστή που τα ζήτησε. 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Με τον τρόπο αυτό γίνεται δυνατή η απόκρυψη της IP διεύθυνσης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(άρα και της τοποθεσίας) του χρήστη που περιηγείται στο Διαδίκτυο.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1708466248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2540984" y="4476098"/>
            <a:ext cx="4760649" cy="1954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4677035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8.5.2 Δίκτυο Τor (The onion router-Tor)</a:t>
            </a:r>
            <a:endParaRPr/>
          </a:p>
        </p:txBody>
      </p:sp>
      <p:sp>
        <p:nvSpPr>
          <p:cNvPr id="1697359598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75000" lnSpcReduction="5000"/>
          </a:bodyPr>
          <a:lstStyle/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Το Tor είναι ένα αξιόπιστο και ισχυρό εργαλείο κρυπτογράφησης που παρέχει ανωνυμία κατά την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πλοήγηση στο Διαδίκτυο και προστατεύει το ηλεκτρονικό απόρρητο του χρήστη. 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Η πλήρης ονο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μασία του είναι The Onion Router (Tor), υποδηλώνοντας τα πολλά «στρώματα» (onion=κρεμμύ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δι) κρυπτογράφησης και το πλήθος διαμεσολαβητών υπολογιστών που χρησιμοποιούνται για την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αποτελεσματική λειτουργία του εργαλείου.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l-GR" sz="27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Οι </a:t>
            </a:r>
            <a:r>
              <a:rPr lang="el-GR" sz="27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διαμεσολαβητές υπολογιστές </a:t>
            </a:r>
            <a:r>
              <a:rPr lang="el-GR" sz="27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διαχειρίζονται από </a:t>
            </a:r>
            <a:r>
              <a:rPr lang="el-GR" sz="27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εθελοντές, οι οποίοι είναι συνδεδεμένοι στο δίκτυο Tor και χρησιμοποιούν το λογισμικό ανοικτού </a:t>
            </a:r>
            <a:r>
              <a:rPr lang="el-GR" sz="27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κώδικα στο οποίο βασίζεται η εφαρμογή. </a:t>
            </a:r>
            <a:endParaRPr lang="el-GR" sz="27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l-GR" sz="27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Τα δεδομένα που ανταλλάσσονται κινούνται κρυπτογρα</a:t>
            </a:r>
            <a:r>
              <a:rPr lang="el-GR" sz="27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φημένα σε τυχαίες διαδρομές, τις οποίες κανένας συνδεδεμένος υπολογιστής δε γνωρίζει ολόκλη</a:t>
            </a:r>
            <a:r>
              <a:rPr lang="el-GR" sz="27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ρες εξασφαλίζοντας, έτσι, τη μεγίστη δυνατή ανωνυμία και προστασία</a:t>
            </a:r>
            <a:endParaRPr sz="2700" b="1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94158749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02977246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723358845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1805372" y="809769"/>
            <a:ext cx="7888325" cy="504007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99709024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667194547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209703682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1893734" y="634663"/>
            <a:ext cx="8404530" cy="53401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641842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955587081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887830403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1393632" y="615516"/>
            <a:ext cx="9102274" cy="5811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5195725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Το</a:t>
            </a:r>
            <a:r>
              <a:rPr lang="en-US"/>
              <a:t>r</a:t>
            </a:r>
            <a:endParaRPr/>
          </a:p>
        </p:txBody>
      </p:sp>
      <p:sp>
        <p:nvSpPr>
          <p:cNvPr id="437363971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0000" lnSpcReduction="4000"/>
          </a:bodyPr>
          <a:lstStyle/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Η χρήση του Tor προστατεύει από μια κοινή μορφή επιτήρησης του Διαδικτύου που είναι γνωστή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ως «ανάλυση κυκλοφορίας». 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Η ανάλυση κυκλοφορίας μπορεί να χρησιμοποιηθεί για να εξαχθούν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συμπεράσματα για το ποιος μιλάει σε ποιον μέσω ενός δημόσιου δικτύου. Η γνώση της προέλευ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σης και του προορισμού της κίνησης στο Διαδίκτυο επιτρέπει σε άλλους την παρακολούθηση της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συμπεριφοράς και των ενδιαφερόντων των χρηστών.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l-GR" sz="27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Μερικοί επιτιθέμενοι παρακολουθούν </a:t>
            </a:r>
            <a:r>
              <a:rPr lang="el-GR" sz="27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πολλά μέρη του Διαδικτύου και χρησιμοποιούν εξελιγμένες στατιστικές τεχνικές για να παρακο</a:t>
            </a:r>
            <a:r>
              <a:rPr lang="el-GR" sz="27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λουθούν τις επικοινωνίες πολλών διαφορετικών οργανισμών και ιδιωτών. </a:t>
            </a:r>
            <a:endParaRPr lang="el-GR" sz="27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l-GR" sz="27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Η Κρυπτογράφηση δεν </a:t>
            </a:r>
            <a:r>
              <a:rPr lang="el-GR" sz="27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βοηθά στην αντιμετώπιση αυτών των επιτιθεμένων, αφού κρύβει μόνο το περιεχόμενο της κίνη</a:t>
            </a:r>
            <a:r>
              <a:rPr lang="el-GR" sz="27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σης στο Διαδίκτυο, όχι τις επικεφαλίδες.</a:t>
            </a:r>
            <a:endParaRPr lang="el-GR" sz="27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00781748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/>
              <a:t>Αδυναμίες </a:t>
            </a:r>
            <a:r>
              <a:rPr lang="en-US"/>
              <a:t>Tor</a:t>
            </a:r>
            <a:endParaRPr/>
          </a:p>
        </p:txBody>
      </p:sp>
      <p:sp>
        <p:nvSpPr>
          <p:cNvPr id="1094534178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Θα πρέπει να γνωρίζετε ότι, όπως και όλα τα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ανώνυμα δίκτυα που προσφέρουν ικανοποιητικές ταχύτητες για περιήγηση στο Web, το Tor δεν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παρέχει προστασία απέναντι σε επιθέσεις «απ’ άκρη σ’ άκρη» (end-to-end). 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Αν ο επιτιθέμενος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μπορεί να παρακολουθήσει την κίνηση που βγαίνει από ένα υπολογιστή, καθώς και την κίνηση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που φθάνει στον επιλεγμένο προορισμό, μπορεί να χρησιμοποιήσει στατιστική ανάλυση για να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ανακαλύψει ότι είναι μέρος του ίδιου κυκλώματος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7099459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78883124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https://www.youtube.com/watch?v=2fCTrjmDqyg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62865519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8.3. Αυξάνοντας την ασφάλεια των Εξυπηρετητών</a:t>
            </a:r>
            <a:endParaRPr/>
          </a:p>
        </p:txBody>
      </p:sp>
      <p:sp>
        <p:nvSpPr>
          <p:cNvPr id="655908908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75000" lnSpcReduction="5000"/>
          </a:bodyPr>
          <a:lstStyle/>
          <a:p>
            <a:pPr>
              <a:defRPr/>
            </a:pP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Κρυπτογράφηση της επικοινωνίας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: Τα δεδομένα που μεταδίδονται θα πρέπει να κρυπτο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γραφούνται όπου αυτό είναι δυνατόν χρησιμοποιώντας κωδικούς πρόσβασης ή κατάλληλα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ψηφιακά πιστοποιητικά. Στο πλαίσιο αυτό πρέπει να αποφεύγεται και η χρήση των υπηρεσι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ών FTP και Telnet. Οι υπηρεσίες αυτές μεταδίδουν δεδομένα και κωδικούς σύνδεσης χωρίς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κρυπτογράφηση. Μπορούν να αντικατασταθούν από τις SSH, SFTP ή FTPS.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Απεγκατάσταση των εφαρμογών που δεν χρειάζονται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: Με τον τρόπο αυτόν μειώνονται τα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κενά ασφαλείας και οι ευπάθειες που προέρχονται από το λογισμικό.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Εκτέλεση μόνο μίας υπηρεσίας ανά υπολογιστή ή εικονική μηχανή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: Αν ένα σύστημα παραβι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αστεί θα επηρεαστεί μόνο η συγκεκριμένη υπηρεσία.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Τακτική εγκατάσταση ενημερώσεων: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Οι ενημερώσεις διορθώνουν τυχόν κενά ασφαλείας και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αδυναμίες που ανακαλύπτονται κατά τη διάρκεια του κύκλου ζωής του λογισμικού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54450466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8.3. Αυξάνοντας την ασφάλεια των Εξυπηρετητών</a:t>
            </a:r>
            <a:endParaRPr/>
          </a:p>
        </p:txBody>
      </p:sp>
      <p:sp>
        <p:nvSpPr>
          <p:cNvPr id="923426837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65000" lnSpcReduction="7000"/>
          </a:bodyPr>
          <a:lstStyle/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Χρήση ισχυρών κωδικών και πολιτικών για πρόσβαση σε λογαριασμούς: Αλλαγή των κωδι-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κών ανά τακτά χρονικά διαστήματα, απαγόρευση της επαναχρησιμοποίησης προηγούμενων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κωδικών, κλείδωμα των λογαριασμών μετά από διαδοχικές αποτυχίες σύνδεσης, κλείδωμα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των ανενεργών λογαριασμών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47498253" name="Τίτλος 1"/>
          <p:cNvSpPr>
            <a:spLocks noGrp="1"/>
          </p:cNvSpPr>
          <p:nvPr>
            <p:ph type="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el-GR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8.3. Αυξάνοντας την ασφάλεια των Εξυπηρετητών</a:t>
            </a:r>
            <a:endParaRPr sz="4400"/>
          </a:p>
          <a:p>
            <a:pPr>
              <a:defRPr/>
            </a:pPr>
            <a:endParaRPr/>
          </a:p>
        </p:txBody>
      </p:sp>
      <p:sp>
        <p:nvSpPr>
          <p:cNvPr id="1270639415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Διατήρηση αρχείων καταγραφής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: Τα λειτουργικά συστήματα, αλλά και οι δικτυακές συσκευ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ές έχουν τη δυνατότητα να κρατούν αρχεία καταγραφής με τις απόπειρες σύνδεσης, τις επι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τυχημένες συνδέσεις κ.α. Αυτά μπορούν να χρησιμοποιηθούν για την αντιμετώπιση προβλη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μάτων, αλλά και μιας ενδεχόμενης απόπειρας παραβίασης.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Σωστή ρύθμιση των δικαιωμάτων πρόσβασης σε αρχεία και φακέλους.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Εκπαίδευση του προσωπικού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: Πολλές φορές η ασφάλεια ενός συστήματος υποβαθμίζεται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λόγω της άγνοιας ή της απροθυμίας του προσωπικού να εφαρμόσει αυστηρά τις ισχύουσες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πολιτικές ασφαλείας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863660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8.4. Εικονικά Ιδιωτικά Δίκτυα (Virtual Private Networks-VPN)</a:t>
            </a:r>
            <a:endParaRPr/>
          </a:p>
        </p:txBody>
      </p:sp>
      <p:sp>
        <p:nvSpPr>
          <p:cNvPr id="361372423" name="Θέση περιεχομένου 2"/>
          <p:cNvSpPr>
            <a:spLocks noGrp="1"/>
          </p:cNvSpPr>
          <p:nvPr>
            <p:ph idx="1"/>
          </p:nvPr>
        </p:nvSpPr>
        <p:spPr bwMode="auto">
          <a:xfrm flipH="0" flipV="0">
            <a:off x="838198" y="1825624"/>
            <a:ext cx="6330587" cy="4351338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75000" lnSpcReduction="5000"/>
          </a:bodyPr>
          <a:lstStyle/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Ένα Εικονικό Ιδιωτικό Δίκτυο είναι, όπως υποδεικνύει και το όνομά του, </a:t>
            </a: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μία τεχνολογία που επι</a:t>
            </a: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τρέπει σε υπολογιστές που βρίσκονται σε απόσταση μεταξύ τους να μπορούν να συνδεθούν για </a:t>
            </a: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να ανταλλάξουν πληροφορίες, να μοιραστούν αρχεία και να χρησιμοποιήσουν υπηρεσίες, σαν να</a:t>
            </a: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ήταν συνδεδεμένοι στο ίδιο ασφαλές τοπικό δίκτυο.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Η σύνδεση των υπολογιστών γίνεται φυσικά μέσω του Διαδικτύου και για τη μετάδοση των δεδο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μένων χρησιμοποιούνται τεχνολογίες κρυπτογράφησης ώστε να εμποδιστεί η γνωστοποίηση των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ιδιωτικών πληροφοριών σε μη εξουσιοδοτημένους χρήστες.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210063673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7781932" y="904393"/>
            <a:ext cx="4261456" cy="5539893"/>
          </a:xfrm>
          <a:prstGeom prst="rect">
            <a:avLst/>
          </a:prstGeom>
        </p:spPr>
      </p:pic>
      <p:sp>
        <p:nvSpPr>
          <p:cNvPr id="1303759137" name=""/>
          <p:cNvSpPr txBox="1"/>
          <p:nvPr/>
        </p:nvSpPr>
        <p:spPr bwMode="auto">
          <a:xfrm rot="0" flipH="0" flipV="0">
            <a:off x="1886742" y="5917045"/>
            <a:ext cx="4108391" cy="914760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b="1"/>
              <a:t>Τι γίνεται αν ο </a:t>
            </a:r>
            <a:r>
              <a:rPr lang="en-US" b="1"/>
              <a:t>VPN provider </a:t>
            </a:r>
            <a:r>
              <a:rPr lang="el-GR" b="1"/>
              <a:t>κρατάει </a:t>
            </a:r>
            <a:r>
              <a:rPr lang="en-US" b="1"/>
              <a:t>logs </a:t>
            </a:r>
            <a:r>
              <a:rPr lang="el-GR" b="1"/>
              <a:t>και τα δίνει στις αρχές????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589778" name="Τίτλος 1"/>
          <p:cNvSpPr>
            <a:spLocks noGrp="1"/>
          </p:cNvSpPr>
          <p:nvPr>
            <p:ph type="title"/>
          </p:nvPr>
        </p:nvSpPr>
        <p:spPr bwMode="auto">
          <a:xfrm>
            <a:off x="838198" y="220806"/>
            <a:ext cx="10515600" cy="1325562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el-GR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Υπάρχουν αρκετοί λόγοι για τους οποίους μπορεί να είναι επιθυμητή η χρήση ενός VPN:</a:t>
            </a:r>
            <a:endParaRPr/>
          </a:p>
        </p:txBody>
      </p:sp>
      <p:sp>
        <p:nvSpPr>
          <p:cNvPr id="676069248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1946360705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1464011" y="1546369"/>
            <a:ext cx="9034832" cy="46785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2374197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/>
              <a:t>Εταιρικό </a:t>
            </a:r>
            <a:r>
              <a:rPr lang="en-US"/>
              <a:t>VPN</a:t>
            </a:r>
            <a:endParaRPr/>
          </a:p>
        </p:txBody>
      </p:sp>
      <p:sp>
        <p:nvSpPr>
          <p:cNvPr id="925730930" name="Θέση περιεχομένου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2076882523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838198" y="1954019"/>
            <a:ext cx="10310415" cy="31837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26263823" name="Τίτλος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l-GR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Οι τεχνολογίες VPN κάνουν χρήση πολλών διαφορετικών πρωτοκόλλων</a:t>
            </a:r>
            <a:endParaRPr/>
          </a:p>
        </p:txBody>
      </p:sp>
      <p:sp>
        <p:nvSpPr>
          <p:cNvPr id="115031723" name="Θέση περιεχομένου 2"/>
          <p:cNvSpPr>
            <a:spLocks noGrp="1"/>
          </p:cNvSpPr>
          <p:nvPr>
            <p:ph idx="1"/>
          </p:nvPr>
        </p:nvSpPr>
        <p:spPr bwMode="auto">
          <a:xfrm flipH="0" flipV="0">
            <a:off x="838198" y="1825624"/>
            <a:ext cx="10515600" cy="3321723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80000" lnSpcReduction="4000"/>
          </a:bodyPr>
          <a:lstStyle/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Point-to-Point Tunneling Protocol (PPTP): Είναι το λιγότερο ασφαλές, όμως υποστηρίζεται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από πολλά λειτουργικά συστήματα όπως τα MS Windows, Linux και MAC OS.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Layer 2 Tunneling Protocol (L2TP) και Internet Protocol Security (IPsec): Περισσότερο ασφα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λή από το PPTP, αλλά και περισσότερο πολύπλοκα και στην εγκατάσταση και τη διαμόρφω-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σή τους.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Secure Sockets Layer (SSL): Προσφέρει τον ίδιο βαθμό ασφάλειας όπως και οι συνδέσεις σε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συστήματα τραπεζών ή άλλες ασφαλείς δικτυακές τοποθεσίες. Η σύνδεση σε αυτά συνήθως</a:t>
            </a:r>
            <a:r>
              <a:rPr lang="en-US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γίνεται μέσω ενός browser χωρίς να χρειάζεται ειδικό λογισμικό από την πλευρά του πελάτη.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5389934" name="Τίτλος 1"/>
          <p:cNvSpPr>
            <a:spLocks noGrp="1"/>
          </p:cNvSpPr>
          <p:nvPr>
            <p:ph type="title"/>
          </p:nvPr>
        </p:nvSpPr>
        <p:spPr bwMode="auto">
          <a:xfrm>
            <a:off x="703503" y="365124"/>
            <a:ext cx="10515600" cy="1325562"/>
          </a:xfrm>
        </p:spPr>
        <p:txBody>
          <a:bodyPr/>
          <a:lstStyle/>
          <a:p>
            <a:pPr>
              <a:defRPr/>
            </a:pPr>
            <a:r>
              <a:rPr lang="el-GR" sz="44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8.5. Ανωνυμία στο Διαδίκτυο</a:t>
            </a:r>
            <a:endParaRPr/>
          </a:p>
        </p:txBody>
      </p:sp>
      <p:sp>
        <p:nvSpPr>
          <p:cNvPr id="1624207100" name="Θέση περιεχομένου 2"/>
          <p:cNvSpPr>
            <a:spLocks noGrp="1"/>
          </p:cNvSpPr>
          <p:nvPr>
            <p:ph idx="1"/>
          </p:nvPr>
        </p:nvSpPr>
        <p:spPr bwMode="auto">
          <a:xfrm flipH="0" flipV="0">
            <a:off x="386002" y="1739034"/>
            <a:ext cx="8485739" cy="4351338"/>
          </a:xfrm>
        </p:spPr>
        <p:txBody>
          <a:bodyPr/>
          <a:lstStyle/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«Στο Internet κανείς δεν ξέρει ότι είσαι σκύλος» έγραφε η λεζάντα στο σκίτσο του Πίτερ Στάινερ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Δημοσιεύτηκε στο περιοδικό «The New Yorker» στις 5 Ιουλίου του 1993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Περιγράφει με 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χαρακτηριστικό τρόπο την ευρέως διαδεδομένη άποψη στη </a:t>
            </a: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Διαδικτυακή επικοινωνία ότι οποιοσ</a:t>
            </a:r>
            <a:r>
              <a:rPr lang="el-GR" sz="2800" b="1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δήποτε μπορεί να παριστάνει τον οποιονδήποτε,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αφού τα πρωτόκολλα επικοινωνίας δεν απαιτούν</a:t>
            </a:r>
            <a:r>
              <a:rPr lang="el-GR" sz="2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 την ταυτοποίηση του χρήστη.</a:t>
            </a:r>
            <a:endParaRPr lang="el-GR" sz="2800" b="0" i="0" u="none" strike="noStrike" cap="none" spc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374792203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8504236" y="2030075"/>
            <a:ext cx="3061444" cy="3413511"/>
          </a:xfrm>
          <a:prstGeom prst="rect">
            <a:avLst/>
          </a:prstGeom>
        </p:spPr>
      </p:pic>
      <p:sp>
        <p:nvSpPr>
          <p:cNvPr id="1676562712" name=""/>
          <p:cNvSpPr txBox="1"/>
          <p:nvPr/>
        </p:nvSpPr>
        <p:spPr bwMode="auto">
          <a:xfrm rot="0" flipH="0" flipV="0">
            <a:off x="1675075" y="6369242"/>
            <a:ext cx="4112636" cy="366119"/>
          </a:xfrm>
          <a:prstGeom prst="rect">
            <a:avLst/>
          </a:prstGeom>
          <a:noFill/>
        </p:spPr>
        <p:txBody>
          <a:bodyPr vertOverflow="overflow" horzOverflow="overflow" vert="horz" wrap="non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el-GR" b="1"/>
              <a:t>Είναι όμως έτσι τα πράγματα ?????</a:t>
            </a:r>
            <a:endParaRPr b="1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_rels/theme2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New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 Them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ppt/theme/theme2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ONLYOFFICE/9.3.1.8</Application>
  <PresentationFormat>On-screen Show (4:3)</PresentationFormat>
  <Paragraphs>0</Paragraphs>
  <Slides>19</Slides>
  <Notes>19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7</cp:revision>
  <dcterms:created xsi:type="dcterms:W3CDTF">2012-12-03T06:56:55Z</dcterms:created>
  <dcterms:modified xsi:type="dcterms:W3CDTF">2026-03-22T10:12:25Z</dcterms:modified>
</cp:coreProperties>
</file>