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2" r:id="rId2"/>
    <p:sldId id="273" r:id="rId3"/>
    <p:sldId id="260" r:id="rId4"/>
    <p:sldId id="275" r:id="rId5"/>
    <p:sldId id="262" r:id="rId6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6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1A73F-9DC4-4B8E-B033-C811394ED8E5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7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9416B-99FA-4416-A06A-4D13B042CA0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3D3EE-C7DE-45CF-B0DE-0F041BE5A3FB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A20C7-1F5E-4B3A-9ABF-2332822A424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C189C-DB9D-4E4F-A94B-DB14FAE1CF50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3D60B-CAB1-42D0-818C-D9D16B758E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9413B-5111-48B3-B323-6A4F3851D926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98FD4-EA7D-4B02-BFDE-FBA3E4B40FC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7F457-33C1-4119-A3E5-57F63A23E300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7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EEC65-1966-4622-A277-694CCD5CE4A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2BF2-AE4F-4678-BB53-32699FF0E516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5CC34-03D6-4A92-B39F-F644E109BA3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FEB06-2BC6-4889-B803-13B135C1C868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D2512-3E6C-4D22-8252-6CDE521B666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FB47C-7EFF-49CE-9508-C5BC1391DA54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4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1B498-3967-497D-861C-B72FD7BC901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5C4DC-0F64-41B6-879C-68B1B5D49F46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3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B17AC-BD8F-40D3-B207-1E853C6E272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0B47-74F3-4F96-A4B4-0FA3B1A3B946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58F04-343B-44C2-B9A8-A476597CDF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1E8A9-90E5-4A40-9CAE-3F455C44059C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97A8A-1C82-45D4-9369-13C7BA5BAC9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8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US" smtClean="0"/>
          </a:p>
        </p:txBody>
      </p:sp>
      <p:sp>
        <p:nvSpPr>
          <p:cNvPr id="1029" name="29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5EB228D-8EAD-455C-829B-9F14C1CF7DB6}" type="datetimeFigureOut">
              <a:rPr lang="el-GR"/>
              <a:pPr>
                <a:defRPr/>
              </a:pPr>
              <a:t>8/10/2020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687B649-089F-4092-A099-8185F0A3603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69" r:id="rId2"/>
    <p:sldLayoutId id="2147483876" r:id="rId3"/>
    <p:sldLayoutId id="2147483870" r:id="rId4"/>
    <p:sldLayoutId id="2147483877" r:id="rId5"/>
    <p:sldLayoutId id="2147483871" r:id="rId6"/>
    <p:sldLayoutId id="2147483872" r:id="rId7"/>
    <p:sldLayoutId id="2147483878" r:id="rId8"/>
    <p:sldLayoutId id="2147483879" r:id="rId9"/>
    <p:sldLayoutId id="2147483873" r:id="rId10"/>
    <p:sldLayoutId id="21474838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- Τίτλος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JAVA</a:t>
            </a:r>
            <a:endParaRPr lang="el-GR" b="1" dirty="0" smtClean="0"/>
          </a:p>
        </p:txBody>
      </p:sp>
      <p:sp>
        <p:nvSpPr>
          <p:cNvPr id="8195" name="3 - Θέση περιεχομένου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07206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l-GR" dirty="0" smtClean="0"/>
              <a:t>Βασικό χαρακτηριστικό της </a:t>
            </a:r>
            <a:r>
              <a:rPr lang="el-GR" dirty="0" err="1" smtClean="0"/>
              <a:t>Java</a:t>
            </a:r>
            <a:r>
              <a:rPr lang="el-GR" dirty="0" smtClean="0"/>
              <a:t> είναι ότι </a:t>
            </a:r>
            <a:r>
              <a:rPr lang="el-GR" b="1" dirty="0" smtClean="0"/>
              <a:t>δεν εξαρτάται </a:t>
            </a:r>
            <a:r>
              <a:rPr lang="el-GR" dirty="0" smtClean="0"/>
              <a:t>από την πλατφόρμα και το λειτουργικό σύστημα.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/>
              <a:t>Αυτό σημαίνει ότι μία εφαρμογή γραμμένη σε </a:t>
            </a:r>
            <a:r>
              <a:rPr lang="el-GR" dirty="0" err="1" smtClean="0"/>
              <a:t>Java</a:t>
            </a:r>
            <a:r>
              <a:rPr lang="el-GR" dirty="0" smtClean="0"/>
              <a:t> μπορεί να εκτελείται σε </a:t>
            </a:r>
            <a:r>
              <a:rPr lang="el-GR" b="1" dirty="0" smtClean="0"/>
              <a:t>οποιοδήποτε περιβάλλον</a:t>
            </a:r>
            <a:r>
              <a:rPr lang="en-US" b="1" dirty="0" smtClean="0"/>
              <a:t> </a:t>
            </a:r>
            <a:r>
              <a:rPr lang="el-GR" sz="3200" dirty="0" smtClean="0"/>
              <a:t>(Windows, </a:t>
            </a:r>
            <a:r>
              <a:rPr lang="el-GR" sz="3200" dirty="0" err="1" smtClean="0"/>
              <a:t>Linux</a:t>
            </a:r>
            <a:r>
              <a:rPr lang="el-GR" sz="3200" dirty="0" smtClean="0"/>
              <a:t>, </a:t>
            </a:r>
            <a:r>
              <a:rPr lang="el-GR" sz="3200" dirty="0" err="1" smtClean="0"/>
              <a:t>Solaris</a:t>
            </a:r>
            <a:r>
              <a:rPr lang="el-GR" sz="3200" dirty="0" smtClean="0"/>
              <a:t>, Macintosh, κλπ.)</a:t>
            </a:r>
            <a:endParaRPr lang="el-GR" b="1" dirty="0" smtClean="0"/>
          </a:p>
          <a:p>
            <a:pPr eaLnBrk="1" hangingPunct="1">
              <a:buFont typeface="Arial" pitchFamily="34" charset="0"/>
              <a:buNone/>
            </a:pPr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/>
          <a:lstStyle/>
          <a:p>
            <a:r>
              <a:rPr lang="el-GR" sz="4400" b="1" dirty="0" smtClean="0"/>
              <a:t>Ιδεατή ή Εικονική μηχανή </a:t>
            </a:r>
            <a:r>
              <a:rPr lang="en-US" sz="4400" b="1" dirty="0" smtClean="0"/>
              <a:t>Java</a:t>
            </a:r>
            <a:r>
              <a:rPr lang="el-GR" sz="4400" b="1" dirty="0" smtClean="0"/>
              <a:t/>
            </a:r>
            <a:br>
              <a:rPr lang="el-GR" sz="4400" b="1" dirty="0" smtClean="0"/>
            </a:br>
            <a:r>
              <a:rPr lang="el-GR" sz="4400" b="1" dirty="0" smtClean="0"/>
              <a:t> </a:t>
            </a:r>
            <a:r>
              <a:rPr lang="en-US" sz="4400" b="1" dirty="0" smtClean="0"/>
              <a:t>Java Virtual Machine</a:t>
            </a:r>
            <a:r>
              <a:rPr lang="el-GR" sz="4400" b="1" dirty="0" smtClean="0"/>
              <a:t> (JVM)</a:t>
            </a:r>
            <a:endParaRPr lang="el-GR" sz="4400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179512" y="1899428"/>
            <a:ext cx="8568952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	</a:t>
            </a:r>
            <a:r>
              <a:rPr lang="el-GR" sz="2800" dirty="0" smtClean="0"/>
              <a:t>Η </a:t>
            </a:r>
            <a:r>
              <a:rPr lang="el-GR" sz="2800" dirty="0" smtClean="0"/>
              <a:t>ανεξαρτησία αυτή βασίζεται στη χρήση μιας </a:t>
            </a:r>
            <a:r>
              <a:rPr lang="el-GR" sz="2800" b="1" dirty="0" smtClean="0"/>
              <a:t>εικονικής μηχανής </a:t>
            </a:r>
            <a:r>
              <a:rPr lang="el-GR" sz="2800" dirty="0" smtClean="0"/>
              <a:t>(</a:t>
            </a:r>
            <a:r>
              <a:rPr lang="el-GR" sz="2800" dirty="0" err="1" smtClean="0"/>
              <a:t>Java</a:t>
            </a:r>
            <a:r>
              <a:rPr lang="el-GR" sz="2800" dirty="0" smtClean="0"/>
              <a:t> </a:t>
            </a:r>
            <a:r>
              <a:rPr lang="el-GR" sz="2800" dirty="0" err="1" smtClean="0"/>
              <a:t>Virtual</a:t>
            </a:r>
            <a:r>
              <a:rPr lang="el-GR" sz="2800" dirty="0" smtClean="0"/>
              <a:t> </a:t>
            </a:r>
            <a:r>
              <a:rPr lang="el-GR" sz="2800" dirty="0" err="1" smtClean="0"/>
              <a:t>Machine</a:t>
            </a:r>
            <a:r>
              <a:rPr lang="el-GR" sz="2800" dirty="0" smtClean="0"/>
              <a:t> – </a:t>
            </a:r>
            <a:r>
              <a:rPr lang="en-US" sz="2800" dirty="0" smtClean="0"/>
              <a:t>J</a:t>
            </a:r>
            <a:r>
              <a:rPr lang="el-GR" sz="2800" dirty="0" smtClean="0"/>
              <a:t>VM)</a:t>
            </a:r>
            <a:r>
              <a:rPr lang="en-US" sz="2800" dirty="0" smtClean="0"/>
              <a:t>,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</a:t>
            </a:r>
            <a:r>
              <a:rPr lang="el-GR" sz="2800" dirty="0" smtClean="0"/>
              <a:t>η </a:t>
            </a:r>
            <a:r>
              <a:rPr lang="el-GR" sz="2800" dirty="0" smtClean="0"/>
              <a:t>οποία δέχεται μεταγλωττισμένα προγράμματα και μετατρέπει τις εντολές τους (</a:t>
            </a:r>
            <a:r>
              <a:rPr lang="el-GR" sz="2800" b="1" dirty="0" err="1" smtClean="0"/>
              <a:t>bytecode</a:t>
            </a:r>
            <a:r>
              <a:rPr lang="en-US" sz="2800" dirty="0" smtClean="0"/>
              <a:t>) </a:t>
            </a:r>
            <a:r>
              <a:rPr lang="el-GR" sz="2800" dirty="0" smtClean="0"/>
              <a:t>σε εντολές εκτελέσιμες από το εκάστοτε λειτουργικό σύστημα. 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- Θέση περιεχομένου"/>
          <p:cNvSpPr>
            <a:spLocks noGrp="1"/>
          </p:cNvSpPr>
          <p:nvPr>
            <p:ph idx="1"/>
          </p:nvPr>
        </p:nvSpPr>
        <p:spPr>
          <a:xfrm>
            <a:off x="214313" y="857250"/>
            <a:ext cx="8786812" cy="51435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l-GR" sz="3600" dirty="0" smtClean="0"/>
              <a:t>	Η </a:t>
            </a:r>
            <a:r>
              <a:rPr lang="el-GR" sz="3600" b="1" dirty="0" smtClean="0"/>
              <a:t>ιδεατή (εικονική) μηχανή </a:t>
            </a:r>
            <a:r>
              <a:rPr lang="el-GR" sz="3600" b="1" dirty="0" err="1" smtClean="0"/>
              <a:t>Java</a:t>
            </a:r>
            <a:r>
              <a:rPr lang="el-GR" sz="3600" b="1" dirty="0" smtClean="0"/>
              <a:t> </a:t>
            </a:r>
            <a:r>
              <a:rPr lang="en-US" sz="3600" b="1" dirty="0" smtClean="0"/>
              <a:t>(JVM) </a:t>
            </a:r>
            <a:r>
              <a:rPr lang="el-GR" sz="3600" dirty="0" smtClean="0"/>
              <a:t>είναι ένα </a:t>
            </a:r>
            <a:r>
              <a:rPr lang="el-GR" sz="3600" b="1" dirty="0" smtClean="0">
                <a:solidFill>
                  <a:srgbClr val="0070C0"/>
                </a:solidFill>
              </a:rPr>
              <a:t>πρόγραμμα</a:t>
            </a:r>
            <a:r>
              <a:rPr lang="el-GR" sz="3600" dirty="0" smtClean="0"/>
              <a:t> που διερμηνεύει τα εκτελέσιμα προγράμματα </a:t>
            </a:r>
            <a:r>
              <a:rPr lang="el-GR" sz="3600" dirty="0" err="1" smtClean="0"/>
              <a:t>Java</a:t>
            </a:r>
            <a:r>
              <a:rPr lang="el-GR" sz="3600" dirty="0" smtClean="0"/>
              <a:t> σε εντολές που μπορεί να εκτελέσει η υπολογιστική πλατφόρμα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857375"/>
            <a:ext cx="52292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3 - Τίτλος"/>
          <p:cNvSpPr txBox="1">
            <a:spLocks/>
          </p:cNvSpPr>
          <p:nvPr/>
        </p:nvSpPr>
        <p:spPr>
          <a:xfrm>
            <a:off x="569913" y="171450"/>
            <a:ext cx="8002587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l-GR" sz="4600" dirty="0">
                <a:latin typeface="+mj-lt"/>
                <a:ea typeface="+mj-ea"/>
                <a:cs typeface="+mj-cs"/>
              </a:rPr>
              <a:t>Διαδικασία μεταγλώττισης και εκτέλεσης προγραμμάτων </a:t>
            </a:r>
            <a:r>
              <a:rPr lang="en-US" sz="4600" dirty="0">
                <a:latin typeface="+mj-lt"/>
                <a:ea typeface="+mj-ea"/>
                <a:cs typeface="+mj-cs"/>
              </a:rPr>
              <a:t>java</a:t>
            </a:r>
            <a:endParaRPr lang="el-GR" sz="46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074"/>
          <p:cNvSpPr>
            <a:spLocks noChangeArrowheads="1"/>
          </p:cNvSpPr>
          <p:nvPr/>
        </p:nvSpPr>
        <p:spPr bwMode="auto">
          <a:xfrm>
            <a:off x="6477000" y="1981200"/>
            <a:ext cx="1828800" cy="3352800"/>
          </a:xfrm>
          <a:prstGeom prst="rect">
            <a:avLst/>
          </a:prstGeom>
          <a:solidFill>
            <a:srgbClr val="CECECE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39" name="Text Box 3076"/>
          <p:cNvSpPr txBox="1">
            <a:spLocks noChangeArrowheads="1"/>
          </p:cNvSpPr>
          <p:nvPr/>
        </p:nvSpPr>
        <p:spPr bwMode="auto">
          <a:xfrm>
            <a:off x="1357313" y="2000250"/>
            <a:ext cx="9445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en-US">
                <a:latin typeface="Helvetica"/>
              </a:rPr>
              <a:t>*</a:t>
            </a:r>
            <a:r>
              <a:rPr lang="el-GR">
                <a:latin typeface="Helvetica"/>
              </a:rPr>
              <a:t>.</a:t>
            </a:r>
            <a:r>
              <a:rPr lang="en-US">
                <a:latin typeface="Helvetica"/>
              </a:rPr>
              <a:t>java</a:t>
            </a:r>
            <a:endParaRPr lang="en-AU">
              <a:latin typeface="Helvetica"/>
            </a:endParaRPr>
          </a:p>
        </p:txBody>
      </p:sp>
      <p:grpSp>
        <p:nvGrpSpPr>
          <p:cNvPr id="14340" name="Group 3077"/>
          <p:cNvGrpSpPr>
            <a:grpSpLocks/>
          </p:cNvGrpSpPr>
          <p:nvPr/>
        </p:nvGrpSpPr>
        <p:grpSpPr bwMode="auto">
          <a:xfrm>
            <a:off x="1371600" y="2514600"/>
            <a:ext cx="1066800" cy="1219200"/>
            <a:chOff x="672" y="1872"/>
            <a:chExt cx="672" cy="768"/>
          </a:xfrm>
        </p:grpSpPr>
        <p:sp>
          <p:nvSpPr>
            <p:cNvPr id="14358" name="Rectangle 3078"/>
            <p:cNvSpPr>
              <a:spLocks noChangeArrowheads="1"/>
            </p:cNvSpPr>
            <p:nvPr/>
          </p:nvSpPr>
          <p:spPr bwMode="auto">
            <a:xfrm>
              <a:off x="672" y="1872"/>
              <a:ext cx="672" cy="76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59" name="Line 3079"/>
            <p:cNvSpPr>
              <a:spLocks noChangeShapeType="1"/>
            </p:cNvSpPr>
            <p:nvPr/>
          </p:nvSpPr>
          <p:spPr bwMode="auto">
            <a:xfrm>
              <a:off x="768" y="201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60" name="Line 3080"/>
            <p:cNvSpPr>
              <a:spLocks noChangeShapeType="1"/>
            </p:cNvSpPr>
            <p:nvPr/>
          </p:nvSpPr>
          <p:spPr bwMode="auto">
            <a:xfrm>
              <a:off x="768" y="2112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61" name="Line 3081"/>
            <p:cNvSpPr>
              <a:spLocks noChangeShapeType="1"/>
            </p:cNvSpPr>
            <p:nvPr/>
          </p:nvSpPr>
          <p:spPr bwMode="auto">
            <a:xfrm>
              <a:off x="768" y="2208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62" name="Line 3082"/>
            <p:cNvSpPr>
              <a:spLocks noChangeShapeType="1"/>
            </p:cNvSpPr>
            <p:nvPr/>
          </p:nvSpPr>
          <p:spPr bwMode="auto">
            <a:xfrm>
              <a:off x="768" y="230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63" name="Line 3083"/>
            <p:cNvSpPr>
              <a:spLocks noChangeShapeType="1"/>
            </p:cNvSpPr>
            <p:nvPr/>
          </p:nvSpPr>
          <p:spPr bwMode="auto">
            <a:xfrm>
              <a:off x="768" y="2400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  <p:sp>
          <p:nvSpPr>
            <p:cNvPr id="14364" name="Line 3084"/>
            <p:cNvSpPr>
              <a:spLocks noChangeShapeType="1"/>
            </p:cNvSpPr>
            <p:nvPr/>
          </p:nvSpPr>
          <p:spPr bwMode="auto">
            <a:xfrm>
              <a:off x="768" y="249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7" tIns="44450" rIns="90487" bIns="44450"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14341" name="Rectangle 3085"/>
          <p:cNvSpPr>
            <a:spLocks noChangeArrowheads="1"/>
          </p:cNvSpPr>
          <p:nvPr/>
        </p:nvSpPr>
        <p:spPr bwMode="auto">
          <a:xfrm>
            <a:off x="3810000" y="2667000"/>
            <a:ext cx="955675" cy="10366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n-AU">
                <a:latin typeface="Helvetica"/>
              </a:rPr>
              <a:t>011010</a:t>
            </a:r>
          </a:p>
          <a:p>
            <a:pPr algn="ctr"/>
            <a:r>
              <a:rPr lang="en-AU">
                <a:latin typeface="Helvetica"/>
              </a:rPr>
              <a:t>110101</a:t>
            </a:r>
          </a:p>
          <a:p>
            <a:pPr algn="ctr"/>
            <a:r>
              <a:rPr lang="en-AU">
                <a:latin typeface="Helvetica"/>
              </a:rPr>
              <a:t>010001</a:t>
            </a:r>
          </a:p>
        </p:txBody>
      </p:sp>
      <p:sp>
        <p:nvSpPr>
          <p:cNvPr id="14342" name="Text Box 3086"/>
          <p:cNvSpPr txBox="1">
            <a:spLocks noChangeArrowheads="1"/>
          </p:cNvSpPr>
          <p:nvPr/>
        </p:nvSpPr>
        <p:spPr bwMode="auto">
          <a:xfrm>
            <a:off x="3714750" y="2143125"/>
            <a:ext cx="10795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en-AU">
                <a:latin typeface="Helvetica"/>
              </a:rPr>
              <a:t>*.class</a:t>
            </a:r>
          </a:p>
        </p:txBody>
      </p:sp>
      <p:sp>
        <p:nvSpPr>
          <p:cNvPr id="14343" name="Rectangle 3087"/>
          <p:cNvSpPr>
            <a:spLocks noChangeArrowheads="1"/>
          </p:cNvSpPr>
          <p:nvPr/>
        </p:nvSpPr>
        <p:spPr bwMode="auto">
          <a:xfrm>
            <a:off x="6934200" y="2209800"/>
            <a:ext cx="955675" cy="13668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n-AU">
                <a:latin typeface="Helvetica"/>
              </a:rPr>
              <a:t>011010</a:t>
            </a:r>
          </a:p>
          <a:p>
            <a:pPr algn="ctr"/>
            <a:r>
              <a:rPr lang="en-AU">
                <a:latin typeface="Helvetica"/>
              </a:rPr>
              <a:t>110101</a:t>
            </a:r>
          </a:p>
          <a:p>
            <a:pPr algn="ctr"/>
            <a:r>
              <a:rPr lang="en-AU">
                <a:latin typeface="Helvetica"/>
              </a:rPr>
              <a:t>1001</a:t>
            </a:r>
          </a:p>
          <a:p>
            <a:pPr algn="ctr"/>
            <a:r>
              <a:rPr lang="en-AU">
                <a:latin typeface="Helvetica"/>
              </a:rPr>
              <a:t>10</a:t>
            </a:r>
          </a:p>
        </p:txBody>
      </p:sp>
      <p:sp>
        <p:nvSpPr>
          <p:cNvPr id="14344" name="Rectangle 3090"/>
          <p:cNvSpPr>
            <a:spLocks noChangeArrowheads="1"/>
          </p:cNvSpPr>
          <p:nvPr/>
        </p:nvSpPr>
        <p:spPr bwMode="auto">
          <a:xfrm rot="1325674">
            <a:off x="7239000" y="3962400"/>
            <a:ext cx="3079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n-AU">
                <a:latin typeface="Helvetica"/>
              </a:rPr>
              <a:t>1</a:t>
            </a:r>
          </a:p>
        </p:txBody>
      </p:sp>
      <p:sp>
        <p:nvSpPr>
          <p:cNvPr id="14345" name="Rectangle 3091"/>
          <p:cNvSpPr>
            <a:spLocks noChangeArrowheads="1"/>
          </p:cNvSpPr>
          <p:nvPr/>
        </p:nvSpPr>
        <p:spPr bwMode="auto">
          <a:xfrm rot="-833150">
            <a:off x="7315200" y="3429000"/>
            <a:ext cx="3079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n-AU">
                <a:latin typeface="Helvetica"/>
              </a:rPr>
              <a:t>1</a:t>
            </a:r>
          </a:p>
        </p:txBody>
      </p:sp>
      <p:sp>
        <p:nvSpPr>
          <p:cNvPr id="14346" name="Text Box 3092"/>
          <p:cNvSpPr txBox="1">
            <a:spLocks noChangeArrowheads="1"/>
          </p:cNvSpPr>
          <p:nvPr/>
        </p:nvSpPr>
        <p:spPr bwMode="auto">
          <a:xfrm>
            <a:off x="6248400" y="1524000"/>
            <a:ext cx="212725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el-GR">
                <a:latin typeface="Helvetica"/>
              </a:rPr>
              <a:t>Ιδεατή μηχανή</a:t>
            </a:r>
            <a:endParaRPr lang="en-AU">
              <a:latin typeface="Helvetica"/>
            </a:endParaRPr>
          </a:p>
        </p:txBody>
      </p:sp>
      <p:sp>
        <p:nvSpPr>
          <p:cNvPr id="14347" name="AutoShape 3093"/>
          <p:cNvSpPr>
            <a:spLocks noChangeArrowheads="1"/>
          </p:cNvSpPr>
          <p:nvPr/>
        </p:nvSpPr>
        <p:spPr bwMode="auto">
          <a:xfrm>
            <a:off x="0" y="4572000"/>
            <a:ext cx="1928813" cy="406400"/>
          </a:xfrm>
          <a:prstGeom prst="flowChartAlternateProcess">
            <a:avLst/>
          </a:prstGeom>
          <a:solidFill>
            <a:srgbClr val="CECECE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487" tIns="44450" rIns="90487" bIns="44450" anchor="ctr">
            <a:spAutoFit/>
          </a:bodyPr>
          <a:lstStyle/>
          <a:p>
            <a:pPr algn="ctr"/>
            <a:r>
              <a:rPr lang="el-GR">
                <a:solidFill>
                  <a:schemeClr val="bg2"/>
                </a:solidFill>
                <a:latin typeface="Helvetica"/>
              </a:rPr>
              <a:t>Κειμενογράφος</a:t>
            </a:r>
            <a:endParaRPr lang="en-AU">
              <a:solidFill>
                <a:schemeClr val="bg2"/>
              </a:solidFill>
              <a:latin typeface="Helvetica"/>
            </a:endParaRPr>
          </a:p>
        </p:txBody>
      </p:sp>
      <p:sp>
        <p:nvSpPr>
          <p:cNvPr id="14348" name="AutoShape 3094"/>
          <p:cNvSpPr>
            <a:spLocks noChangeArrowheads="1"/>
          </p:cNvSpPr>
          <p:nvPr/>
        </p:nvSpPr>
        <p:spPr bwMode="auto">
          <a:xfrm>
            <a:off x="2144713" y="4565650"/>
            <a:ext cx="1701800" cy="712788"/>
          </a:xfrm>
          <a:prstGeom prst="flowChartAlternateProcess">
            <a:avLst/>
          </a:prstGeom>
          <a:solidFill>
            <a:srgbClr val="CECECE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l-GR">
                <a:solidFill>
                  <a:schemeClr val="bg2"/>
                </a:solidFill>
                <a:latin typeface="Helvetica"/>
              </a:rPr>
              <a:t>μεταφραστής</a:t>
            </a:r>
            <a:endParaRPr lang="en-AU">
              <a:solidFill>
                <a:schemeClr val="bg2"/>
              </a:solidFill>
              <a:latin typeface="Helvetica"/>
            </a:endParaRPr>
          </a:p>
          <a:p>
            <a:pPr algn="ctr"/>
            <a:r>
              <a:rPr lang="en-AU">
                <a:solidFill>
                  <a:schemeClr val="bg2"/>
                </a:solidFill>
                <a:latin typeface="Helvetica"/>
              </a:rPr>
              <a:t>(javac)</a:t>
            </a:r>
          </a:p>
        </p:txBody>
      </p:sp>
      <p:sp>
        <p:nvSpPr>
          <p:cNvPr id="14349" name="AutoShape 3095"/>
          <p:cNvSpPr>
            <a:spLocks noChangeArrowheads="1"/>
          </p:cNvSpPr>
          <p:nvPr/>
        </p:nvSpPr>
        <p:spPr bwMode="auto">
          <a:xfrm>
            <a:off x="4629863" y="4561949"/>
            <a:ext cx="1379704" cy="712252"/>
          </a:xfrm>
          <a:prstGeom prst="flowChartAlternateProcess">
            <a:avLst/>
          </a:prstGeom>
          <a:solidFill>
            <a:srgbClr val="CECECE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l-GR" dirty="0" smtClean="0">
                <a:solidFill>
                  <a:schemeClr val="bg2"/>
                </a:solidFill>
                <a:latin typeface="Helvetica"/>
              </a:rPr>
              <a:t>Βιβλιοθήκη</a:t>
            </a:r>
            <a:endParaRPr lang="en-AU" dirty="0" smtClean="0">
              <a:solidFill>
                <a:schemeClr val="bg2"/>
              </a:solidFill>
              <a:latin typeface="Helvetica"/>
            </a:endParaRPr>
          </a:p>
          <a:p>
            <a:pPr algn="ctr"/>
            <a:r>
              <a:rPr lang="en-AU" dirty="0" smtClean="0">
                <a:solidFill>
                  <a:schemeClr val="bg2"/>
                </a:solidFill>
                <a:latin typeface="Helvetica"/>
              </a:rPr>
              <a:t>(</a:t>
            </a:r>
            <a:r>
              <a:rPr lang="en-AU" dirty="0">
                <a:solidFill>
                  <a:schemeClr val="bg2"/>
                </a:solidFill>
                <a:latin typeface="Helvetica"/>
              </a:rPr>
              <a:t>java)</a:t>
            </a:r>
          </a:p>
        </p:txBody>
      </p:sp>
      <p:sp>
        <p:nvSpPr>
          <p:cNvPr id="14350" name="Line 3096"/>
          <p:cNvSpPr>
            <a:spLocks noChangeShapeType="1"/>
          </p:cNvSpPr>
          <p:nvPr/>
        </p:nvSpPr>
        <p:spPr bwMode="auto">
          <a:xfrm flipV="1">
            <a:off x="990600" y="3733800"/>
            <a:ext cx="6096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51" name="Line 3097"/>
          <p:cNvSpPr>
            <a:spLocks noChangeShapeType="1"/>
          </p:cNvSpPr>
          <p:nvPr/>
        </p:nvSpPr>
        <p:spPr bwMode="auto">
          <a:xfrm>
            <a:off x="2057400" y="3733800"/>
            <a:ext cx="7620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52" name="Line 3098"/>
          <p:cNvSpPr>
            <a:spLocks noChangeShapeType="1"/>
          </p:cNvSpPr>
          <p:nvPr/>
        </p:nvSpPr>
        <p:spPr bwMode="auto">
          <a:xfrm flipV="1">
            <a:off x="3352800" y="3733800"/>
            <a:ext cx="6096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53" name="Rectangle 3089"/>
          <p:cNvSpPr>
            <a:spLocks noChangeArrowheads="1"/>
          </p:cNvSpPr>
          <p:nvPr/>
        </p:nvSpPr>
        <p:spPr bwMode="auto">
          <a:xfrm>
            <a:off x="6877050" y="4210050"/>
            <a:ext cx="990600" cy="1196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/>
          <a:p>
            <a:pPr algn="ctr"/>
            <a:r>
              <a:rPr lang="en-AU">
                <a:solidFill>
                  <a:schemeClr val="bg2"/>
                </a:solidFill>
                <a:latin typeface="Helvetica"/>
              </a:rPr>
              <a:t>1</a:t>
            </a:r>
          </a:p>
          <a:p>
            <a:pPr algn="ctr"/>
            <a:r>
              <a:rPr lang="en-AU">
                <a:solidFill>
                  <a:schemeClr val="bg2"/>
                </a:solidFill>
                <a:latin typeface="Helvetica"/>
              </a:rPr>
              <a:t>0111</a:t>
            </a:r>
          </a:p>
          <a:p>
            <a:pPr algn="ctr"/>
            <a:r>
              <a:rPr lang="en-AU">
                <a:solidFill>
                  <a:schemeClr val="bg2"/>
                </a:solidFill>
                <a:latin typeface="Helvetica"/>
              </a:rPr>
              <a:t>0110110</a:t>
            </a:r>
            <a:endParaRPr lang="el-GR">
              <a:solidFill>
                <a:schemeClr val="bg2"/>
              </a:solidFill>
              <a:latin typeface="Helvetica"/>
            </a:endParaRPr>
          </a:p>
          <a:p>
            <a:pPr algn="ctr"/>
            <a:r>
              <a:rPr lang="el-GR">
                <a:solidFill>
                  <a:schemeClr val="bg2"/>
                </a:solidFill>
                <a:latin typeface="Helvetica"/>
              </a:rPr>
              <a:t>(.</a:t>
            </a:r>
            <a:r>
              <a:rPr lang="en-US">
                <a:solidFill>
                  <a:schemeClr val="bg2"/>
                </a:solidFill>
                <a:latin typeface="Helvetica"/>
              </a:rPr>
              <a:t>jar)</a:t>
            </a:r>
            <a:endParaRPr lang="en-AU">
              <a:solidFill>
                <a:schemeClr val="bg2"/>
              </a:solidFill>
              <a:latin typeface="Helvetica"/>
            </a:endParaRPr>
          </a:p>
        </p:txBody>
      </p:sp>
      <p:sp>
        <p:nvSpPr>
          <p:cNvPr id="14354" name="AutoShape 3088"/>
          <p:cNvSpPr>
            <a:spLocks noChangeArrowheads="1"/>
          </p:cNvSpPr>
          <p:nvPr/>
        </p:nvSpPr>
        <p:spPr bwMode="auto">
          <a:xfrm>
            <a:off x="7010400" y="3700463"/>
            <a:ext cx="838200" cy="381000"/>
          </a:xfrm>
          <a:prstGeom prst="flowChartManualOperation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55" name="Line 3099"/>
          <p:cNvSpPr>
            <a:spLocks noChangeShapeType="1"/>
          </p:cNvSpPr>
          <p:nvPr/>
        </p:nvSpPr>
        <p:spPr bwMode="auto">
          <a:xfrm rot="-5400000">
            <a:off x="4374356" y="3815557"/>
            <a:ext cx="1819275" cy="460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487" tIns="44450" rIns="90487" bIns="44450" anchor="ctr">
            <a:spAutoFit/>
          </a:bodyPr>
          <a:lstStyle/>
          <a:p>
            <a:endParaRPr lang="el-GR"/>
          </a:p>
        </p:txBody>
      </p:sp>
      <p:sp>
        <p:nvSpPr>
          <p:cNvPr id="14356" name="28 - TextBox"/>
          <p:cNvSpPr txBox="1">
            <a:spLocks noChangeArrowheads="1"/>
          </p:cNvSpPr>
          <p:nvPr/>
        </p:nvSpPr>
        <p:spPr bwMode="auto">
          <a:xfrm>
            <a:off x="4786313" y="157162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</a:t>
            </a:r>
            <a:r>
              <a:rPr lang="el-GR"/>
              <a:t>bytecode</a:t>
            </a:r>
            <a:r>
              <a:rPr lang="en-US"/>
              <a:t>)</a:t>
            </a:r>
            <a:endParaRPr lang="el-GR"/>
          </a:p>
        </p:txBody>
      </p:sp>
      <p:cxnSp>
        <p:nvCxnSpPr>
          <p:cNvPr id="35" name="34 - Γωνιακή σύνδεση"/>
          <p:cNvCxnSpPr/>
          <p:nvPr/>
        </p:nvCxnSpPr>
        <p:spPr>
          <a:xfrm flipV="1">
            <a:off x="4857750" y="2071688"/>
            <a:ext cx="1571625" cy="7858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336</TotalTime>
  <Words>87</Words>
  <Application>Microsoft Office PowerPoint</Application>
  <PresentationFormat>Προβολή στην οθόνη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Τεχνικό</vt:lpstr>
      <vt:lpstr>JAVA</vt:lpstr>
      <vt:lpstr>Ιδεατή ή Εικονική μηχανή Java  Java Virtual Machine (JVM)</vt:lpstr>
      <vt:lpstr>Διαφάνεια 3</vt:lpstr>
      <vt:lpstr>Διαφάνεια 4</vt:lpstr>
      <vt:lpstr>Διαφάνεια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tak kaz</cp:lastModifiedBy>
  <cp:revision>37</cp:revision>
  <dcterms:created xsi:type="dcterms:W3CDTF">2015-10-08T15:21:36Z</dcterms:created>
  <dcterms:modified xsi:type="dcterms:W3CDTF">2020-10-08T13:56:18Z</dcterms:modified>
</cp:coreProperties>
</file>