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8" r:id="rId2"/>
    <p:sldId id="256" r:id="rId3"/>
    <p:sldId id="260" r:id="rId4"/>
    <p:sldId id="259" r:id="rId5"/>
    <p:sldId id="257" r:id="rId6"/>
  </p:sldIdLst>
  <p:sldSz cx="9144000" cy="6858000" type="screen4x3"/>
  <p:notesSz cx="6858000" cy="9144000"/>
  <p:defaultTextStyle>
    <a:defPPr>
      <a:defRPr lang="el-G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109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Διαφάνεια τίτλου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- Ελεύθερη σχεδίαση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7 - Ελεύθερη σχεδίαση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8 - Τίτλος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17" name="16 - Υπότιτλος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l-GR" smtClean="0"/>
              <a:t>Κάντε κλικ για να επεξεργαστείτε τον υπότιτλο του υποδείγματος</a:t>
            </a:r>
            <a:endParaRPr kumimoji="0" lang="en-US"/>
          </a:p>
        </p:txBody>
      </p:sp>
      <p:sp>
        <p:nvSpPr>
          <p:cNvPr id="30" name="29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19" name="18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27" name="2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731C44-A23D-4CC9-8823-22A7384C271D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Τίτλος και Κατακόρυφο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9E6B5-C44C-478A-86E2-88E62652ECC7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Κατακόρυφος τίτλος και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Κατακόρυφος τίτλος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6A8356-2ABB-4E7E-82AD-AEEAC341D96E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Τίτλος και Αντι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περιεχομένου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F61110-C58A-4CA6-8711-587214A8BC11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Κεφαλίδα ενότητας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- Ελεύθερη σχεδίαση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8 - Ελεύθερη σχεδίαση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42FF8-A8C0-4A70-A216-B63D1DEB796F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Δύο περιεχόμεν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περιεχομένου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5D0C8F-C47F-4867-A425-9D1BD586B3F4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Σύγκρισ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5" name="4 - Θέση περιεχομένου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6" name="5 - Θέση περιεχομένου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7" name="6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8" name="7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9" name="8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D71ACB-53E5-4B43-8348-95629E68E3E6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Μόνο τίτλο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7" name="6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8" name="7 - Θέση αριθμού διαφάνειας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127E17C-5F8C-415D-9947-BBAD22D474B1}" type="slidenum">
              <a:rPr lang="el-GR" smtClean="0"/>
              <a:pPr/>
              <a:t>‹#›</a:t>
            </a:fld>
            <a:endParaRPr lang="el-GR"/>
          </a:p>
        </p:txBody>
      </p:sp>
      <p:sp>
        <p:nvSpPr>
          <p:cNvPr id="9" name="8 - Θέση υποσέλιδου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l-G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Κενή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3" name="2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4" name="3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9FAD66-F989-4DD8-A4E2-93B8E53C9BF2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Περιεχόμενο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07C13EC5-C9A2-4B39-9AEA-A4E4189AB2FF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Εικόνα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εικόνας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l-GR" smtClean="0"/>
              <a:t>Κάντε κλικ στο εικονίδιο για να προσθέσετε μια εικόνα</a:t>
            </a:r>
            <a:endParaRPr kumimoji="0" lang="en-US" dirty="0"/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7DF8D-8F7B-4A70-A741-501F6E97FCEF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11 - Ελεύθερη σχεδίαση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15 - Ελεύθερη σχεδίαση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8 - Θέση τίτλου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0" name="29 - Θέση κειμένου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kumimoji="0" lang="el-GR" smtClean="0"/>
              <a:t>Δεύτερου επιπέδου</a:t>
            </a:r>
          </a:p>
          <a:p>
            <a:pPr lvl="2" eaLnBrk="1" latinLnBrk="0" hangingPunct="1"/>
            <a:r>
              <a:rPr kumimoji="0" lang="el-GR" smtClean="0"/>
              <a:t>Τρίτου επιπέδου</a:t>
            </a:r>
          </a:p>
          <a:p>
            <a:pPr lvl="3" eaLnBrk="1" latinLnBrk="0" hangingPunct="1"/>
            <a:r>
              <a:rPr kumimoji="0" lang="el-GR" smtClean="0"/>
              <a:t>Τέταρτου επιπέδου</a:t>
            </a:r>
          </a:p>
          <a:p>
            <a:pPr lvl="4" eaLnBrk="1" latinLnBrk="0" hangingPunct="1"/>
            <a:r>
              <a:rPr kumimoji="0" lang="el-GR" smtClean="0"/>
              <a:t>Πέμπτου επιπέδου</a:t>
            </a:r>
            <a:endParaRPr kumimoji="0" lang="en-US"/>
          </a:p>
        </p:txBody>
      </p:sp>
      <p:sp>
        <p:nvSpPr>
          <p:cNvPr id="10" name="9 - Θέση ημερομηνίας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l-GR"/>
          </a:p>
        </p:txBody>
      </p:sp>
      <p:sp>
        <p:nvSpPr>
          <p:cNvPr id="22" name="21 - Θέση υποσέλιδου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l-GR"/>
          </a:p>
        </p:txBody>
      </p:sp>
      <p:sp>
        <p:nvSpPr>
          <p:cNvPr id="18" name="17 - Θέση αριθμού διαφάνειας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3CD33BAD-60E7-4473-B81B-CCD82751CF4A}" type="slidenum">
              <a:rPr lang="el-GR" smtClean="0"/>
              <a:pPr/>
              <a:t>‹#›</a:t>
            </a:fld>
            <a:endParaRPr lang="el-GR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- Τίτλος"/>
          <p:cNvSpPr>
            <a:spLocks noGrp="1"/>
          </p:cNvSpPr>
          <p:nvPr>
            <p:ph type="title"/>
          </p:nvPr>
        </p:nvSpPr>
        <p:spPr>
          <a:xfrm>
            <a:off x="395536" y="2348880"/>
            <a:ext cx="8229600" cy="2304256"/>
          </a:xfrm>
        </p:spPr>
        <p:txBody>
          <a:bodyPr/>
          <a:lstStyle/>
          <a:p>
            <a:r>
              <a:rPr lang="el-GR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Κλήση μεθόδων των αντικειμένων</a:t>
            </a:r>
            <a:endParaRPr lang="el-GR" dirty="0"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143000"/>
          </a:xfrm>
        </p:spPr>
        <p:txBody>
          <a:bodyPr>
            <a:normAutofit fontScale="90000"/>
          </a:bodyPr>
          <a:lstStyle/>
          <a:p>
            <a:r>
              <a:rPr lang="el-GR" sz="4000" b="1" dirty="0" smtClean="0">
                <a:solidFill>
                  <a:schemeClr val="tx2"/>
                </a:solidFill>
                <a:latin typeface="+mj-lt"/>
                <a:ea typeface="+mj-ea"/>
                <a:cs typeface="+mj-cs"/>
              </a:rPr>
              <a:t>Στη </a:t>
            </a:r>
            <a:r>
              <a:rPr lang="el-GR" sz="4000" b="1" dirty="0" err="1" smtClean="0">
                <a:solidFill>
                  <a:schemeClr val="tx2"/>
                </a:solidFill>
                <a:latin typeface="+mj-lt"/>
                <a:ea typeface="+mj-ea"/>
                <a:cs typeface="+mj-cs"/>
              </a:rPr>
              <a:t>Java</a:t>
            </a:r>
            <a:r>
              <a:rPr lang="el-GR" sz="4000" b="1" dirty="0" smtClean="0">
                <a:solidFill>
                  <a:schemeClr val="tx2"/>
                </a:solidFill>
                <a:latin typeface="+mj-lt"/>
                <a:ea typeface="+mj-ea"/>
                <a:cs typeface="+mj-cs"/>
              </a:rPr>
              <a:t> η σύνταξη μιας μεθόδου περιλαμβάνει τα εξής στοιχεία:</a:t>
            </a:r>
            <a:endParaRPr lang="el-GR" sz="4000" b="1" dirty="0"/>
          </a:p>
        </p:txBody>
      </p:sp>
      <p:sp>
        <p:nvSpPr>
          <p:cNvPr id="2053" name="Rectangle 5"/>
          <p:cNvSpPr>
            <a:spLocks noGrp="1" noChangeArrowheads="1"/>
          </p:cNvSpPr>
          <p:nvPr>
            <p:ph idx="1"/>
          </p:nvPr>
        </p:nvSpPr>
        <p:spPr>
          <a:xfrm>
            <a:off x="179512" y="1484784"/>
            <a:ext cx="8712968" cy="5040560"/>
          </a:xfrm>
        </p:spPr>
        <p:txBody>
          <a:bodyPr>
            <a:normAutofit fontScale="92500" lnSpcReduction="10000"/>
          </a:bodyPr>
          <a:lstStyle/>
          <a:p>
            <a:pPr marL="609600" indent="-609600">
              <a:lnSpc>
                <a:spcPct val="150000"/>
              </a:lnSpc>
            </a:pP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Τον προσδιοριστή </a:t>
            </a:r>
            <a:r>
              <a:rPr lang="el-GR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πρόσβασης </a:t>
            </a:r>
          </a:p>
          <a:p>
            <a:pPr marL="609600" indent="-609600">
              <a:lnSpc>
                <a:spcPct val="150000"/>
              </a:lnSpc>
              <a:buNone/>
            </a:pP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	</a:t>
            </a:r>
            <a:r>
              <a:rPr lang="en-US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(</a:t>
            </a:r>
            <a:r>
              <a:rPr lang="en-US" dirty="0">
                <a:latin typeface="Verdana" pitchFamily="34" charset="0"/>
                <a:ea typeface="Verdana" pitchFamily="34" charset="0"/>
                <a:cs typeface="Verdana" pitchFamily="34" charset="0"/>
              </a:rPr>
              <a:t>public, private </a:t>
            </a: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ή</a:t>
            </a:r>
            <a:r>
              <a:rPr lang="en-US" dirty="0">
                <a:latin typeface="Verdana" pitchFamily="34" charset="0"/>
                <a:ea typeface="Verdana" pitchFamily="34" charset="0"/>
                <a:cs typeface="Verdana" pitchFamily="34" charset="0"/>
              </a:rPr>
              <a:t> protected </a:t>
            </a:r>
            <a:r>
              <a:rPr lang="el-GR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ή τίποτα</a:t>
            </a:r>
            <a:r>
              <a:rPr lang="en-US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) </a:t>
            </a:r>
            <a:endParaRPr lang="el-GR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marL="609600" indent="-609600">
              <a:lnSpc>
                <a:spcPct val="150000"/>
              </a:lnSpc>
            </a:pP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Τον τύπο της πληροφορίας που </a:t>
            </a:r>
            <a:r>
              <a:rPr lang="el-GR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επιστρέφει</a:t>
            </a:r>
            <a:endParaRPr lang="en-US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marL="609600" indent="-609600">
              <a:lnSpc>
                <a:spcPct val="150000"/>
              </a:lnSpc>
              <a:buNone/>
            </a:pPr>
            <a:r>
              <a:rPr lang="en-US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	(</a:t>
            </a:r>
            <a:r>
              <a:rPr lang="el-GR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π.χ. </a:t>
            </a:r>
            <a:r>
              <a:rPr lang="en-US" dirty="0" err="1" smtClean="0">
                <a:latin typeface="Verdana" pitchFamily="34" charset="0"/>
                <a:ea typeface="Verdana" pitchFamily="34" charset="0"/>
                <a:cs typeface="Verdana" pitchFamily="34" charset="0"/>
              </a:rPr>
              <a:t>int</a:t>
            </a:r>
            <a:r>
              <a:rPr lang="en-US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, float, </a:t>
            </a:r>
            <a:r>
              <a:rPr lang="en-US" dirty="0" err="1" smtClean="0">
                <a:latin typeface="Verdana" pitchFamily="34" charset="0"/>
                <a:ea typeface="Verdana" pitchFamily="34" charset="0"/>
                <a:cs typeface="Verdana" pitchFamily="34" charset="0"/>
              </a:rPr>
              <a:t>boolean</a:t>
            </a:r>
            <a:r>
              <a:rPr lang="en-US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, void)</a:t>
            </a:r>
            <a:endParaRPr lang="en-US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marL="609600" indent="-609600">
              <a:lnSpc>
                <a:spcPct val="150000"/>
              </a:lnSpc>
            </a:pP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Το όνομα της </a:t>
            </a:r>
            <a:r>
              <a:rPr lang="el-GR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μεθόδου</a:t>
            </a:r>
            <a:endParaRPr lang="en-US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marL="609600" indent="-609600">
              <a:lnSpc>
                <a:spcPct val="150000"/>
              </a:lnSpc>
            </a:pP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Τη λίστα </a:t>
            </a:r>
            <a:r>
              <a:rPr lang="el-GR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παραμέτρων</a:t>
            </a:r>
            <a:r>
              <a:rPr lang="en-US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(</a:t>
            </a:r>
            <a:r>
              <a:rPr lang="el-GR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σε παρενθέσεις)</a:t>
            </a:r>
            <a:endParaRPr lang="en-US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marL="609600" indent="-609600">
              <a:lnSpc>
                <a:spcPct val="150000"/>
              </a:lnSpc>
            </a:pP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Το σώμα της μεθόδου </a:t>
            </a:r>
            <a:r>
              <a:rPr lang="el-GR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(κώδικας)σε </a:t>
            </a: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αγκύλες</a:t>
            </a:r>
            <a:r>
              <a:rPr lang="en-US" dirty="0">
                <a:latin typeface="Verdana" pitchFamily="34" charset="0"/>
                <a:ea typeface="Verdana" pitchFamily="34" charset="0"/>
                <a:cs typeface="Verdana" pitchFamily="34" charset="0"/>
              </a:rPr>
              <a:t>.</a:t>
            </a: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4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dirty="0" smtClean="0"/>
              <a:t>Παράδειγμα</a:t>
            </a:r>
            <a:endParaRPr lang="el-GR" dirty="0"/>
          </a:p>
        </p:txBody>
      </p:sp>
      <p:sp>
        <p:nvSpPr>
          <p:cNvPr id="7" name="6 - Ορθογώνιο"/>
          <p:cNvSpPr/>
          <p:nvPr/>
        </p:nvSpPr>
        <p:spPr>
          <a:xfrm>
            <a:off x="0" y="1340768"/>
            <a:ext cx="9144000" cy="48320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b="1" dirty="0" smtClean="0"/>
              <a:t>public </a:t>
            </a:r>
            <a:r>
              <a:rPr lang="en-US" sz="2800" b="1" dirty="0" err="1" smtClean="0"/>
              <a:t>boolean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setHours</a:t>
            </a:r>
            <a:r>
              <a:rPr lang="en-US" sz="2800" b="1" dirty="0" smtClean="0"/>
              <a:t>(</a:t>
            </a:r>
            <a:r>
              <a:rPr lang="en-US" sz="2800" b="1" dirty="0" err="1" smtClean="0"/>
              <a:t>int</a:t>
            </a:r>
            <a:r>
              <a:rPr lang="en-US" sz="2800" b="1" dirty="0" smtClean="0"/>
              <a:t> day, </a:t>
            </a:r>
            <a:r>
              <a:rPr lang="en-US" sz="2800" b="1" dirty="0" err="1" smtClean="0"/>
              <a:t>int</a:t>
            </a:r>
            <a:r>
              <a:rPr lang="en-US" sz="2800" b="1" dirty="0" smtClean="0"/>
              <a:t> hours) </a:t>
            </a:r>
            <a:endParaRPr lang="el-GR" sz="2800" b="1" dirty="0" smtClean="0"/>
          </a:p>
          <a:p>
            <a:r>
              <a:rPr lang="en-US" sz="2800" b="1" dirty="0" smtClean="0"/>
              <a:t>{ </a:t>
            </a:r>
          </a:p>
          <a:p>
            <a:r>
              <a:rPr lang="en-US" sz="2800" b="1" dirty="0" smtClean="0"/>
              <a:t>if </a:t>
            </a:r>
            <a:r>
              <a:rPr lang="en-US" sz="2400" b="1" dirty="0" smtClean="0"/>
              <a:t>(day&gt;=0 &amp;&amp; day&lt;</a:t>
            </a:r>
            <a:r>
              <a:rPr lang="en-US" sz="2400" b="1" dirty="0" err="1" smtClean="0"/>
              <a:t>workingDays</a:t>
            </a:r>
            <a:r>
              <a:rPr lang="en-US" sz="2400" b="1" dirty="0" smtClean="0"/>
              <a:t> &amp;&amp; hours&gt;=0 &amp;&amp; hours&lt;=7)</a:t>
            </a:r>
            <a:endParaRPr lang="el-GR" sz="2800" b="1" dirty="0" smtClean="0"/>
          </a:p>
          <a:p>
            <a:r>
              <a:rPr lang="el-GR" sz="2800" b="1" dirty="0" smtClean="0"/>
              <a:t>	</a:t>
            </a:r>
            <a:r>
              <a:rPr lang="en-US" sz="2800" b="1" dirty="0" smtClean="0"/>
              <a:t>{ </a:t>
            </a:r>
            <a:endParaRPr lang="el-GR" sz="2800" b="1" dirty="0" smtClean="0"/>
          </a:p>
          <a:p>
            <a:r>
              <a:rPr lang="el-GR" sz="2800" b="1" dirty="0" smtClean="0"/>
              <a:t>	</a:t>
            </a:r>
            <a:r>
              <a:rPr lang="en-US" sz="2800" b="1" dirty="0" err="1" smtClean="0"/>
              <a:t>this.hours</a:t>
            </a:r>
            <a:r>
              <a:rPr lang="en-US" sz="2800" b="1" dirty="0" smtClean="0"/>
              <a:t>[day] = hours; </a:t>
            </a:r>
          </a:p>
          <a:p>
            <a:r>
              <a:rPr lang="el-GR" sz="2800" b="1" dirty="0" smtClean="0"/>
              <a:t>	</a:t>
            </a:r>
            <a:r>
              <a:rPr lang="en-US" sz="2800" b="1" dirty="0" smtClean="0"/>
              <a:t>return true; </a:t>
            </a:r>
          </a:p>
          <a:p>
            <a:r>
              <a:rPr lang="el-GR" sz="2800" dirty="0" smtClean="0"/>
              <a:t>	} </a:t>
            </a:r>
          </a:p>
          <a:p>
            <a:r>
              <a:rPr lang="en-US" sz="2800" b="1" dirty="0" smtClean="0"/>
              <a:t>return false;</a:t>
            </a:r>
            <a:endParaRPr lang="el-GR" sz="2800" b="1" dirty="0" smtClean="0"/>
          </a:p>
          <a:p>
            <a:r>
              <a:rPr lang="el-GR" sz="2800" b="1" dirty="0" smtClean="0"/>
              <a:t>}</a:t>
            </a:r>
            <a:r>
              <a:rPr lang="en-US" sz="2800" b="1" dirty="0" smtClean="0"/>
              <a:t> 	</a:t>
            </a:r>
          </a:p>
          <a:p>
            <a:endParaRPr lang="el-GR" sz="2800" b="1" dirty="0" smtClean="0"/>
          </a:p>
          <a:p>
            <a:r>
              <a:rPr lang="en-US" sz="2800" b="1" dirty="0" smtClean="0"/>
              <a:t>	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- Τίτλος"/>
          <p:cNvSpPr>
            <a:spLocks noGrp="1"/>
          </p:cNvSpPr>
          <p:nvPr>
            <p:ph type="title"/>
          </p:nvPr>
        </p:nvSpPr>
        <p:spPr>
          <a:xfrm>
            <a:off x="683568" y="188640"/>
            <a:ext cx="74676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l-GR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προσδιοριστής πρόσβασης</a:t>
            </a:r>
            <a:endParaRPr lang="el-GR" dirty="0"/>
          </a:p>
        </p:txBody>
      </p:sp>
      <p:sp>
        <p:nvSpPr>
          <p:cNvPr id="5" name="4 - Θέση περιεχομένου"/>
          <p:cNvSpPr>
            <a:spLocks noGrp="1"/>
          </p:cNvSpPr>
          <p:nvPr>
            <p:ph sz="half" idx="1"/>
          </p:nvPr>
        </p:nvSpPr>
        <p:spPr>
          <a:xfrm>
            <a:off x="467544" y="1700808"/>
            <a:ext cx="2592288" cy="4525963"/>
          </a:xfrm>
        </p:spPr>
        <p:txBody>
          <a:bodyPr>
            <a:normAutofit/>
          </a:bodyPr>
          <a:lstStyle/>
          <a:p>
            <a:r>
              <a:rPr lang="en-US" dirty="0" smtClean="0"/>
              <a:t>p</a:t>
            </a:r>
            <a:r>
              <a:rPr lang="en-US" dirty="0" smtClean="0"/>
              <a:t>rivate</a:t>
            </a:r>
          </a:p>
          <a:p>
            <a:endParaRPr lang="en-US" dirty="0" smtClean="0"/>
          </a:p>
          <a:p>
            <a:pPr lvl="0"/>
            <a:r>
              <a:rPr lang="en-US" dirty="0" smtClean="0"/>
              <a:t>protected</a:t>
            </a:r>
            <a:endParaRPr lang="en-US" dirty="0" smtClean="0"/>
          </a:p>
          <a:p>
            <a:pPr lvl="0">
              <a:buNone/>
            </a:pPr>
            <a:endParaRPr lang="el-GR" dirty="0" smtClean="0"/>
          </a:p>
          <a:p>
            <a:pPr lvl="0"/>
            <a:r>
              <a:rPr lang="en-US" dirty="0" smtClean="0"/>
              <a:t>public</a:t>
            </a:r>
          </a:p>
          <a:p>
            <a:pPr lvl="0">
              <a:buNone/>
            </a:pPr>
            <a:endParaRPr lang="el-GR" dirty="0" smtClean="0"/>
          </a:p>
          <a:p>
            <a:pPr lvl="0">
              <a:buNone/>
            </a:pPr>
            <a:endParaRPr lang="el-GR" dirty="0" smtClean="0"/>
          </a:p>
          <a:p>
            <a:pPr lvl="0"/>
            <a:r>
              <a:rPr lang="el-GR" dirty="0" smtClean="0"/>
              <a:t>τίποτα</a:t>
            </a:r>
          </a:p>
          <a:p>
            <a:pPr>
              <a:buNone/>
            </a:pPr>
            <a:endParaRPr lang="el-GR" dirty="0"/>
          </a:p>
        </p:txBody>
      </p:sp>
      <p:sp>
        <p:nvSpPr>
          <p:cNvPr id="6" name="5 - Θέση περιεχομένου"/>
          <p:cNvSpPr>
            <a:spLocks noGrp="1"/>
          </p:cNvSpPr>
          <p:nvPr>
            <p:ph sz="half" idx="2"/>
          </p:nvPr>
        </p:nvSpPr>
        <p:spPr>
          <a:xfrm>
            <a:off x="2915816" y="1268760"/>
            <a:ext cx="6048672" cy="4925144"/>
          </a:xfrm>
        </p:spPr>
        <p:txBody>
          <a:bodyPr>
            <a:normAutofit/>
          </a:bodyPr>
          <a:lstStyle/>
          <a:p>
            <a:pPr lvl="0"/>
            <a:r>
              <a:rPr lang="el-GR" dirty="0" smtClean="0"/>
              <a:t>Επιτρέπεται η πρόσβαση μόνο μέσα στις μεθόδους αυτής της κλάσης αλλά όχι στις υποκλάσεις της. </a:t>
            </a:r>
          </a:p>
          <a:p>
            <a:r>
              <a:rPr lang="el-GR" dirty="0" smtClean="0"/>
              <a:t>Επιτρέπεται </a:t>
            </a:r>
            <a:r>
              <a:rPr lang="el-GR" dirty="0" smtClean="0"/>
              <a:t>η πρόσβαση μόνο στις μεθόδους της κλάσης αυτής καθώς και στις υποκλάσεις της. </a:t>
            </a:r>
          </a:p>
          <a:p>
            <a:r>
              <a:rPr lang="el-GR" dirty="0" smtClean="0"/>
              <a:t>Επιτρέπεται η πρόσβαση σε όλους, ακόμα και από αντικείμενο άλλης κλάσης.</a:t>
            </a:r>
          </a:p>
          <a:p>
            <a:pPr lvl="0"/>
            <a:r>
              <a:rPr lang="el-GR" dirty="0" smtClean="0"/>
              <a:t>Επιτρέπεται </a:t>
            </a:r>
            <a:r>
              <a:rPr lang="el-GR" dirty="0" smtClean="0"/>
              <a:t>η πρόσβαση σε όλους για αυτό το πακέτο</a:t>
            </a:r>
          </a:p>
          <a:p>
            <a:endParaRPr lang="el-GR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1052736"/>
            <a:ext cx="8229600" cy="5073427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el-GR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υπογραφή της μεθόδου </a:t>
            </a: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: ο τύπος επιστροφής, το όνομα μεθόδου και η λίστα παραμέτρων.</a:t>
            </a:r>
            <a:endParaRPr lang="en-US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</a:pPr>
            <a:r>
              <a:rPr lang="el-GR" b="1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main</a:t>
            </a: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 : μια ειδική μέθοδος της </a:t>
            </a:r>
            <a:r>
              <a:rPr lang="el-GR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Java</a:t>
            </a: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 είναι η </a:t>
            </a:r>
            <a:r>
              <a:rPr lang="el-GR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η</a:t>
            </a: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 οποία είναι επιφορτισμένη με το να ξεκινάει την εκτέλεση του προγράμματος.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Τεχνικό">
  <a:themeElements>
    <a:clrScheme name="Τεχνικό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Τεχνικό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Τεχνικό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63</TotalTime>
  <Words>141</Words>
  <Application>Microsoft Office PowerPoint</Application>
  <PresentationFormat>Προβολή στην οθόνη (4:3)</PresentationFormat>
  <Paragraphs>36</Paragraphs>
  <Slides>5</Slides>
  <Notes>0</Notes>
  <HiddenSlides>0</HiddenSlides>
  <MMClips>0</MMClips>
  <ScaleCrop>false</ScaleCrop>
  <HeadingPairs>
    <vt:vector size="4" baseType="variant">
      <vt:variant>
        <vt:lpstr>Θέμα</vt:lpstr>
      </vt:variant>
      <vt:variant>
        <vt:i4>1</vt:i4>
      </vt:variant>
      <vt:variant>
        <vt:lpstr>Τίτλοι διαφανειών</vt:lpstr>
      </vt:variant>
      <vt:variant>
        <vt:i4>5</vt:i4>
      </vt:variant>
    </vt:vector>
  </HeadingPairs>
  <TitlesOfParts>
    <vt:vector size="6" baseType="lpstr">
      <vt:lpstr>Τεχνικό</vt:lpstr>
      <vt:lpstr>Κλήση μεθόδων των αντικειμένων</vt:lpstr>
      <vt:lpstr>Στη Java η σύνταξη μιας μεθόδου περιλαμβάνει τα εξής στοιχεία:</vt:lpstr>
      <vt:lpstr>Παράδειγμα</vt:lpstr>
      <vt:lpstr>προσδιοριστής πρόσβασης</vt:lpstr>
      <vt:lpstr>Διαφάνεια 5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Κλήση μεθόδων των αντικειμένων</dc:title>
  <dc:creator>admin</dc:creator>
  <cp:lastModifiedBy>admin</cp:lastModifiedBy>
  <cp:revision>8</cp:revision>
  <dcterms:created xsi:type="dcterms:W3CDTF">2015-11-23T08:51:19Z</dcterms:created>
  <dcterms:modified xsi:type="dcterms:W3CDTF">2019-12-17T06:38:57Z</dcterms:modified>
</cp:coreProperties>
</file>

<file path=docProps/thumbnail.jpeg>
</file>