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1" r:id="rId1"/>
  </p:sldMasterIdLst>
  <p:sldIdLst>
    <p:sldId id="256" r:id="rId2"/>
    <p:sldId id="258" r:id="rId3"/>
    <p:sldId id="260" r:id="rId4"/>
    <p:sldId id="257" r:id="rId5"/>
    <p:sldId id="261" r:id="rId6"/>
    <p:sldId id="259" r:id="rId7"/>
  </p:sldIdLst>
  <p:sldSz cx="9144000" cy="6858000" type="screen4x3"/>
  <p:notesSz cx="6858000" cy="9144000"/>
  <p:defaultTextStyle>
    <a:defPPr>
      <a:defRPr lang="el-G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Διαφάνεια τίτλου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7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Τίτλος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17" name="16 - Υπότιτλος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l-GR" smtClean="0"/>
              <a:t>Κάντε κλικ για να επεξεργαστείτε τον υπότιτλο του υποδείγματος</a:t>
            </a:r>
            <a:endParaRPr kumimoji="0" lang="en-US"/>
          </a:p>
        </p:txBody>
      </p:sp>
      <p:sp>
        <p:nvSpPr>
          <p:cNvPr id="30" name="2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19" name="18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27" name="2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54D10A7-8381-4EDB-9DB2-3DF743C44FAA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B0BE616-7A71-4EA5-8A27-3192AEB7EF95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3282ED4-92A6-432E-A87A-69F939810B0F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Τίτλος και Πίνακ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l-GR" smtClean="0"/>
              <a:t>Kλικ για επεξεργασία του τίτλου</a:t>
            </a:r>
            <a:endParaRPr lang="el-GR"/>
          </a:p>
        </p:txBody>
      </p:sp>
      <p:sp>
        <p:nvSpPr>
          <p:cNvPr id="3" name="2 - Θέση πίνακα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el-GR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591D23B-620D-44A5-9552-AFB06568DC08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07FA65E-A8AB-41D7-BFC8-8AC6681DD07F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Κεφαλίδα ενότητας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F096150-CAD8-46F0-8122-F25B9F5494B8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CE291E4-475C-4DAE-8339-F737178E33A7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περιεχομένου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8" name="7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9" name="8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452E3AF-AA3B-4D6C-91A7-585A829D8CD8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8" name="7 - Θέση αριθμού διαφάνειας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CA4D9912-EC18-4A72-A429-B093CD484EAC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  <p:sp>
        <p:nvSpPr>
          <p:cNvPr id="9" name="8 - Θέση υποσέλιδου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3" name="2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4" name="3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0E6271B-E56B-41F7-915B-A0749E8598E3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pPr>
              <a:defRPr/>
            </a:pPr>
            <a:fld id="{937FB94B-A66B-4CCE-9E16-D3C1DBE487AB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l-GR" smtClean="0"/>
              <a:t>Κάντε κλικ στο εικονίδιο για να προσθέσετε μια εικόνα</a:t>
            </a:r>
            <a:endParaRPr kumimoji="0" lang="en-US" dirty="0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35E158F-C38E-493C-90BC-73594AF3A09C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11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15 - Ελεύθερη σχεδίαση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Θέση τίτλου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0" name="29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kumimoji="0" lang="el-GR" smtClean="0"/>
              <a:t>Δεύτερου επιπέδου</a:t>
            </a:r>
          </a:p>
          <a:p>
            <a:pPr lvl="2" eaLnBrk="1" latinLnBrk="0" hangingPunct="1"/>
            <a:r>
              <a:rPr kumimoji="0" lang="el-GR" smtClean="0"/>
              <a:t>Τρίτου επιπέδου</a:t>
            </a:r>
          </a:p>
          <a:p>
            <a:pPr lvl="3" eaLnBrk="1" latinLnBrk="0" hangingPunct="1"/>
            <a:r>
              <a:rPr kumimoji="0" lang="el-GR" smtClean="0"/>
              <a:t>Τέταρτου επιπέδου</a:t>
            </a:r>
          </a:p>
          <a:p>
            <a:pPr lvl="4" eaLnBrk="1" latinLnBrk="0" hangingPunct="1"/>
            <a:r>
              <a:rPr kumimoji="0" lang="el-GR" smtClean="0"/>
              <a:t>Πέμπτου επιπέδου</a:t>
            </a:r>
            <a:endParaRPr kumimoji="0" lang="en-US"/>
          </a:p>
        </p:txBody>
      </p:sp>
      <p:sp>
        <p:nvSpPr>
          <p:cNvPr id="10" name="9 - Θέση ημερομηνίας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22" name="21 - Θέση υποσέλιδου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18" name="17 - Θέση αριθμού διαφάνειας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fld id="{44DCD660-71FD-4428-9E72-148404041E3D}" type="slidenum">
              <a:rPr lang="el-GR" smtClean="0"/>
              <a:pPr>
                <a:defRPr/>
              </a:pPr>
              <a:t>‹#›</a:t>
            </a:fld>
            <a:endParaRPr lang="el-GR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4"/>
          <p:cNvSpPr>
            <a:spLocks noGrp="1" noChangeArrowheads="1"/>
          </p:cNvSpPr>
          <p:nvPr>
            <p:ph type="title"/>
          </p:nvPr>
        </p:nvSpPr>
        <p:spPr>
          <a:xfrm>
            <a:off x="395536" y="0"/>
            <a:ext cx="7470648" cy="980728"/>
          </a:xfrm>
        </p:spPr>
        <p:txBody>
          <a:bodyPr/>
          <a:lstStyle/>
          <a:p>
            <a:pPr algn="ctr" eaLnBrk="1" hangingPunct="1"/>
            <a:r>
              <a:rPr lang="el-GR" b="1" dirty="0" smtClean="0"/>
              <a:t>Δομή Επιλογής</a:t>
            </a:r>
            <a:r>
              <a:rPr lang="el-GR" dirty="0" smtClean="0"/>
              <a:t> </a:t>
            </a:r>
          </a:p>
        </p:txBody>
      </p:sp>
      <p:sp>
        <p:nvSpPr>
          <p:cNvPr id="2051" name="Rectangle 5"/>
          <p:cNvSpPr>
            <a:spLocks noChangeArrowheads="1"/>
          </p:cNvSpPr>
          <p:nvPr/>
        </p:nvSpPr>
        <p:spPr bwMode="auto">
          <a:xfrm>
            <a:off x="2123728" y="948690"/>
            <a:ext cx="5344733" cy="59093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l-GR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Η δομή επιλογής </a:t>
            </a:r>
            <a:r>
              <a:rPr lang="el-GR" sz="2800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if</a:t>
            </a:r>
            <a:r>
              <a:rPr lang="el-GR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 … </a:t>
            </a:r>
            <a:r>
              <a:rPr lang="el-GR" sz="2800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else</a:t>
            </a:r>
            <a:endParaRPr lang="el-GR" sz="2800" b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r>
              <a:rPr lang="el-GR" sz="2800" b="1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if</a:t>
            </a:r>
            <a:r>
              <a:rPr lang="el-GR" sz="28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(συνθήκη) </a:t>
            </a:r>
          </a:p>
          <a:p>
            <a:pPr>
              <a:lnSpc>
                <a:spcPct val="150000"/>
              </a:lnSpc>
            </a:pP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{ </a:t>
            </a:r>
          </a:p>
          <a:p>
            <a:pPr>
              <a:lnSpc>
                <a:spcPct val="150000"/>
              </a:lnSpc>
            </a:pP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Εντολές </a:t>
            </a:r>
          </a:p>
          <a:p>
            <a:pPr>
              <a:lnSpc>
                <a:spcPct val="150000"/>
              </a:lnSpc>
            </a:pP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} </a:t>
            </a:r>
          </a:p>
          <a:p>
            <a:pPr>
              <a:lnSpc>
                <a:spcPct val="150000"/>
              </a:lnSpc>
            </a:pPr>
            <a:r>
              <a:rPr lang="el-GR" sz="2800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else</a:t>
            </a:r>
            <a:r>
              <a:rPr lang="el-GR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endParaRPr lang="el-GR" sz="28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{ </a:t>
            </a:r>
          </a:p>
          <a:p>
            <a:pPr>
              <a:lnSpc>
                <a:spcPct val="150000"/>
              </a:lnSpc>
            </a:pP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Εντολές </a:t>
            </a:r>
          </a:p>
          <a:p>
            <a:pPr>
              <a:lnSpc>
                <a:spcPct val="150000"/>
              </a:lnSpc>
            </a:pP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}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6"/>
          <p:cNvSpPr txBox="1">
            <a:spLocks noChangeArrowheads="1"/>
          </p:cNvSpPr>
          <p:nvPr/>
        </p:nvSpPr>
        <p:spPr bwMode="auto">
          <a:xfrm>
            <a:off x="642911" y="500063"/>
            <a:ext cx="8001056" cy="50475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If (x&gt;0)</a:t>
            </a:r>
          </a:p>
          <a:p>
            <a:pPr>
              <a:spcBef>
                <a:spcPct val="50000"/>
              </a:spcBef>
            </a:pP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 {</a:t>
            </a:r>
          </a:p>
          <a:p>
            <a:pPr>
              <a:spcBef>
                <a:spcPct val="50000"/>
              </a:spcBef>
            </a:pP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n-US" sz="2800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System.out.println</a:t>
            </a: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(“</a:t>
            </a:r>
            <a:r>
              <a:rPr lang="el-GR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θετικός</a:t>
            </a: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”);</a:t>
            </a:r>
          </a:p>
          <a:p>
            <a:pPr>
              <a:spcBef>
                <a:spcPct val="50000"/>
              </a:spcBef>
            </a:pP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}</a:t>
            </a:r>
          </a:p>
          <a:p>
            <a:pPr>
              <a:spcBef>
                <a:spcPct val="50000"/>
              </a:spcBef>
            </a:pP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else</a:t>
            </a:r>
          </a:p>
          <a:p>
            <a:pPr>
              <a:spcBef>
                <a:spcPct val="50000"/>
              </a:spcBef>
            </a:pP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{</a:t>
            </a:r>
          </a:p>
          <a:p>
            <a:pPr>
              <a:spcBef>
                <a:spcPct val="50000"/>
              </a:spcBef>
            </a:pP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n-US" sz="2800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System.out.println</a:t>
            </a: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(“</a:t>
            </a:r>
            <a:r>
              <a:rPr lang="el-GR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αρνητικός</a:t>
            </a: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”);</a:t>
            </a:r>
          </a:p>
          <a:p>
            <a:pPr>
              <a:spcBef>
                <a:spcPct val="50000"/>
              </a:spcBef>
            </a:pPr>
            <a:r>
              <a:rPr lang="en-US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}</a:t>
            </a:r>
            <a:endParaRPr lang="el-GR" sz="2800" b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2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el-GR" b="1" dirty="0" smtClean="0"/>
              <a:t>Δομή Επιλογής</a:t>
            </a:r>
            <a:r>
              <a:rPr lang="el-GR" dirty="0" smtClean="0"/>
              <a:t> </a:t>
            </a:r>
          </a:p>
        </p:txBody>
      </p:sp>
      <p:sp>
        <p:nvSpPr>
          <p:cNvPr id="4099" name="3 - Θέση περιεχομένου"/>
          <p:cNvSpPr>
            <a:spLocks noGrp="1"/>
          </p:cNvSpPr>
          <p:nvPr>
            <p:ph idx="1"/>
          </p:nvPr>
        </p:nvSpPr>
        <p:spPr>
          <a:xfrm>
            <a:off x="457200" y="1600200"/>
            <a:ext cx="8219256" cy="4525963"/>
          </a:xfrm>
        </p:spPr>
        <p:txBody>
          <a:bodyPr>
            <a:normAutofit/>
          </a:bodyPr>
          <a:lstStyle/>
          <a:p>
            <a:pPr eaLnBrk="1" hangingPunct="1">
              <a:lnSpc>
                <a:spcPct val="150000"/>
              </a:lnSpc>
            </a:pP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Όταν έχουμε πολλές περιπτώσεις μπορούμε να συνδυάσουμε πολλές εντολές </a:t>
            </a:r>
            <a:r>
              <a:rPr lang="el-GR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if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μεταξύ τους. </a:t>
            </a:r>
          </a:p>
          <a:p>
            <a:pPr eaLnBrk="1" hangingPunct="1">
              <a:lnSpc>
                <a:spcPct val="150000"/>
              </a:lnSpc>
            </a:pP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Σε περίπτωση που έχουμε μόνο μια εντολή, δεν χρειάζονται τα άγκιστρα (δεν είναι λάθος όμως αν τα βάλουμε). </a:t>
            </a:r>
          </a:p>
          <a:p>
            <a:pPr eaLnBrk="1" hangingPunct="1">
              <a:lnSpc>
                <a:spcPct val="150000"/>
              </a:lnSpc>
            </a:pPr>
            <a:endParaRPr lang="el-GR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6"/>
          <p:cNvSpPr>
            <a:spLocks noChangeArrowheads="1"/>
          </p:cNvSpPr>
          <p:nvPr/>
        </p:nvSpPr>
        <p:spPr bwMode="auto">
          <a:xfrm>
            <a:off x="251520" y="0"/>
            <a:ext cx="8286750" cy="65556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l-GR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δομή επανάληψης </a:t>
            </a:r>
            <a:r>
              <a:rPr lang="el-GR" sz="2800" b="1" i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for</a:t>
            </a:r>
            <a:r>
              <a:rPr lang="el-GR" sz="2800" b="1" i="1" dirty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</a:p>
          <a:p>
            <a:pPr eaLnBrk="0" hangingPunct="0">
              <a:lnSpc>
                <a:spcPct val="150000"/>
              </a:lnSpc>
            </a:pPr>
            <a:r>
              <a:rPr lang="el-GR" sz="2800" b="1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for</a:t>
            </a:r>
            <a:r>
              <a:rPr lang="el-GR" sz="28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( αρχικοποίηση; συνθήκη; </a:t>
            </a:r>
            <a:r>
              <a:rPr lang="el-GR" sz="2400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εντολές_βήματος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 ) </a:t>
            </a: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{ </a:t>
            </a:r>
          </a:p>
          <a:p>
            <a:pPr eaLnBrk="0" hangingPunct="0">
              <a:lnSpc>
                <a:spcPct val="150000"/>
              </a:lnSpc>
            </a:pP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&lt;εντολές&gt; </a:t>
            </a:r>
          </a:p>
          <a:p>
            <a:pPr eaLnBrk="0" hangingPunct="0">
              <a:lnSpc>
                <a:spcPct val="150000"/>
              </a:lnSpc>
            </a:pP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}</a:t>
            </a:r>
          </a:p>
          <a:p>
            <a:pPr eaLnBrk="0" hangingPunct="0">
              <a:lnSpc>
                <a:spcPct val="150000"/>
              </a:lnSpc>
            </a:pPr>
            <a:endParaRPr lang="el-GR" sz="28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eaLnBrk="0" hangingPunct="0">
              <a:lnSpc>
                <a:spcPct val="150000"/>
              </a:lnSpc>
            </a:pPr>
            <a:r>
              <a:rPr lang="el-GR" sz="28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Παράδειγμα:</a:t>
            </a:r>
          </a:p>
          <a:p>
            <a:pPr eaLnBrk="0" hangingPunct="0">
              <a:lnSpc>
                <a:spcPct val="150000"/>
              </a:lnSpc>
            </a:pPr>
            <a:endParaRPr lang="el-GR" sz="28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eaLnBrk="0" hangingPunct="0">
              <a:lnSpc>
                <a:spcPct val="150000"/>
              </a:lnSpc>
            </a:pPr>
            <a:r>
              <a:rPr lang="en-US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For</a:t>
            </a: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 (</a:t>
            </a:r>
            <a:r>
              <a:rPr lang="en-US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k</a:t>
            </a: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=1 ; </a:t>
            </a:r>
            <a:r>
              <a:rPr lang="en-US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k</a:t>
            </a: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&lt;5 ; </a:t>
            </a:r>
            <a:r>
              <a:rPr lang="en-US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k</a:t>
            </a: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=</a:t>
            </a:r>
            <a:r>
              <a:rPr lang="en-US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k</a:t>
            </a: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+1) {</a:t>
            </a:r>
          </a:p>
          <a:p>
            <a:pPr eaLnBrk="0" hangingPunct="0">
              <a:lnSpc>
                <a:spcPct val="150000"/>
              </a:lnSpc>
            </a:pPr>
            <a:r>
              <a:rPr lang="en-US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n-US" sz="2800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System.out.println</a:t>
            </a:r>
            <a:r>
              <a:rPr lang="en-US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(“hello”);</a:t>
            </a:r>
            <a:endParaRPr lang="el-GR" sz="28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eaLnBrk="0" hangingPunct="0">
              <a:lnSpc>
                <a:spcPct val="150000"/>
              </a:lnSpc>
            </a:pPr>
            <a:r>
              <a:rPr lang="en-US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}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1"/>
          <p:cNvSpPr>
            <a:spLocks noChangeArrowheads="1"/>
          </p:cNvSpPr>
          <p:nvPr/>
        </p:nvSpPr>
        <p:spPr bwMode="auto">
          <a:xfrm>
            <a:off x="539552" y="404664"/>
            <a:ext cx="8143875" cy="618630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indent="457200">
              <a:lnSpc>
                <a:spcPct val="150000"/>
              </a:lnSpc>
            </a:pPr>
            <a:r>
              <a:rPr lang="el-GR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δομή επανάληψης </a:t>
            </a:r>
            <a:r>
              <a:rPr lang="el-GR" sz="2400" b="1" i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while</a:t>
            </a:r>
            <a:endParaRPr lang="el-GR" sz="2400" b="1" i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indent="457200" eaLnBrk="0" hangingPunct="0">
              <a:lnSpc>
                <a:spcPct val="150000"/>
              </a:lnSpc>
            </a:pPr>
            <a:r>
              <a:rPr lang="el-GR" sz="2400" b="1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while</a:t>
            </a:r>
            <a:r>
              <a:rPr lang="el-GR" sz="24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( συνθήκη ) { </a:t>
            </a:r>
          </a:p>
          <a:p>
            <a:pPr indent="457200" eaLnBrk="0" hangingPunct="0">
              <a:lnSpc>
                <a:spcPct val="150000"/>
              </a:lnSpc>
            </a:pP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&lt;εντολές&gt; </a:t>
            </a:r>
          </a:p>
          <a:p>
            <a:pPr indent="457200" eaLnBrk="0" hangingPunct="0">
              <a:lnSpc>
                <a:spcPct val="150000"/>
              </a:lnSpc>
            </a:pP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}</a:t>
            </a:r>
          </a:p>
          <a:p>
            <a:pPr indent="457200" eaLnBrk="0" hangingPunct="0">
              <a:lnSpc>
                <a:spcPct val="150000"/>
              </a:lnSpc>
            </a:pPr>
            <a:endParaRPr lang="el-GR" sz="24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indent="457200" eaLnBrk="0" hangingPunct="0">
              <a:lnSpc>
                <a:spcPct val="150000"/>
              </a:lnSpc>
            </a:pPr>
            <a:r>
              <a:rPr lang="el-GR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Παράδειγμα</a:t>
            </a:r>
            <a:r>
              <a:rPr lang="en-US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:</a:t>
            </a:r>
            <a:endParaRPr lang="el-GR" sz="2400" b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indent="457200" eaLnBrk="0" hangingPunct="0">
              <a:lnSpc>
                <a:spcPct val="150000"/>
              </a:lnSpc>
            </a:pP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K=1</a:t>
            </a:r>
            <a:r>
              <a:rPr lang="en-US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;</a:t>
            </a:r>
            <a:endParaRPr lang="el-GR" sz="24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indent="457200" eaLnBrk="0" hangingPunct="0">
              <a:lnSpc>
                <a:spcPct val="150000"/>
              </a:lnSpc>
            </a:pPr>
            <a:r>
              <a:rPr lang="el-GR" sz="2400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while</a:t>
            </a:r>
            <a:r>
              <a:rPr lang="el-GR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( </a:t>
            </a:r>
            <a:r>
              <a:rPr lang="en-US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k&lt;5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 ) { </a:t>
            </a:r>
          </a:p>
          <a:p>
            <a:pPr indent="457200" eaLnBrk="0" hangingPunct="0">
              <a:lnSpc>
                <a:spcPct val="150000"/>
              </a:lnSpc>
            </a:pPr>
            <a:r>
              <a:rPr lang="en-US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n-US" sz="2400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System.out.println</a:t>
            </a:r>
            <a:r>
              <a:rPr lang="en-US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(“hello”);</a:t>
            </a:r>
            <a:endParaRPr lang="el-GR" sz="24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indent="457200" eaLnBrk="0" hangingPunct="0">
              <a:lnSpc>
                <a:spcPct val="150000"/>
              </a:lnSpc>
            </a:pPr>
            <a:r>
              <a:rPr lang="en-US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k=k+1;</a:t>
            </a:r>
            <a:endParaRPr lang="el-GR" sz="24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indent="457200" eaLnBrk="0" hangingPunct="0">
              <a:lnSpc>
                <a:spcPct val="150000"/>
              </a:lnSpc>
            </a:pPr>
            <a:r>
              <a:rPr lang="en-US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}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l-GR" sz="4000" b="1" smtClean="0"/>
              <a:t>δομές επανάληψης </a:t>
            </a:r>
            <a:r>
              <a:rPr lang="el-GR" sz="4000" b="1" i="1" smtClean="0"/>
              <a:t>for </a:t>
            </a:r>
            <a:r>
              <a:rPr lang="el-GR" sz="4000" b="1" smtClean="0"/>
              <a:t>και </a:t>
            </a:r>
            <a:r>
              <a:rPr lang="el-GR" sz="4000" b="1" i="1" smtClean="0"/>
              <a:t>while</a:t>
            </a:r>
            <a:r>
              <a:rPr lang="el-GR" sz="4000" b="1" smtClean="0"/>
              <a:t> </a:t>
            </a:r>
          </a:p>
        </p:txBody>
      </p:sp>
      <p:sp>
        <p:nvSpPr>
          <p:cNvPr id="7171" name="Text Box 24"/>
          <p:cNvSpPr txBox="1">
            <a:spLocks noChangeArrowheads="1"/>
          </p:cNvSpPr>
          <p:nvPr/>
        </p:nvSpPr>
        <p:spPr bwMode="auto">
          <a:xfrm>
            <a:off x="0" y="2357430"/>
            <a:ext cx="4714908" cy="35262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l-GR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Παράδειγμα</a:t>
            </a:r>
          </a:p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n-US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for (k=1; k&lt;=10; k=k+1)</a:t>
            </a:r>
          </a:p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n-US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{</a:t>
            </a:r>
          </a:p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n-US" sz="2400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System.out.println</a:t>
            </a:r>
            <a:r>
              <a:rPr lang="en-US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(k);</a:t>
            </a:r>
          </a:p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n-US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}</a:t>
            </a:r>
            <a:endParaRPr lang="el-GR" sz="2400" b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7172" name="Text Box 25"/>
          <p:cNvSpPr txBox="1">
            <a:spLocks noChangeArrowheads="1"/>
          </p:cNvSpPr>
          <p:nvPr/>
        </p:nvSpPr>
        <p:spPr bwMode="auto">
          <a:xfrm>
            <a:off x="4929189" y="1854386"/>
            <a:ext cx="4214811" cy="50036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l-GR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Παράδειγμα</a:t>
            </a:r>
          </a:p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n-US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k=1; </a:t>
            </a:r>
            <a:endParaRPr lang="el-GR" sz="2400" b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n-US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while (k&lt;=10)</a:t>
            </a:r>
          </a:p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n-US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{</a:t>
            </a:r>
          </a:p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n-US" sz="2400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System.out.println</a:t>
            </a:r>
            <a:r>
              <a:rPr lang="en-US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(k); </a:t>
            </a:r>
          </a:p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n-US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k=k+1;</a:t>
            </a:r>
          </a:p>
          <a:p>
            <a:pPr>
              <a:lnSpc>
                <a:spcPct val="150000"/>
              </a:lnSpc>
              <a:spcBef>
                <a:spcPct val="50000"/>
              </a:spcBef>
            </a:pPr>
            <a:r>
              <a:rPr lang="en-US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}</a:t>
            </a:r>
            <a:endParaRPr lang="el-GR" sz="2400" b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Τεχνικό">
  <a:themeElements>
    <a:clrScheme name="Τεχνικό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Τεχνικό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Τεχνικό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44</TotalTime>
  <Words>149</Words>
  <Application>Microsoft Office PowerPoint</Application>
  <PresentationFormat>Προβολή στην οθόνη (4:3)</PresentationFormat>
  <Paragraphs>55</Paragraphs>
  <Slides>6</Slides>
  <Notes>0</Notes>
  <HiddenSlides>0</HiddenSlides>
  <MMClips>0</MMClips>
  <ScaleCrop>false</ScaleCrop>
  <HeadingPairs>
    <vt:vector size="4" baseType="variant">
      <vt:variant>
        <vt:lpstr>Θέμα</vt:lpstr>
      </vt:variant>
      <vt:variant>
        <vt:i4>1</vt:i4>
      </vt:variant>
      <vt:variant>
        <vt:lpstr>Τίτλοι διαφανειών</vt:lpstr>
      </vt:variant>
      <vt:variant>
        <vt:i4>6</vt:i4>
      </vt:variant>
    </vt:vector>
  </HeadingPairs>
  <TitlesOfParts>
    <vt:vector size="7" baseType="lpstr">
      <vt:lpstr>Τεχνικό</vt:lpstr>
      <vt:lpstr>Δομή Επιλογής </vt:lpstr>
      <vt:lpstr>Διαφάνεια 2</vt:lpstr>
      <vt:lpstr>Δομή Επιλογής </vt:lpstr>
      <vt:lpstr>Διαφάνεια 4</vt:lpstr>
      <vt:lpstr>Διαφάνεια 5</vt:lpstr>
      <vt:lpstr>δομές επανάληψης for και while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Δομές Επιλογής</dc:title>
  <dc:creator>admin</dc:creator>
  <cp:lastModifiedBy>tak kaz</cp:lastModifiedBy>
  <cp:revision>5</cp:revision>
  <dcterms:created xsi:type="dcterms:W3CDTF">2015-10-29T09:27:40Z</dcterms:created>
  <dcterms:modified xsi:type="dcterms:W3CDTF">2016-10-26T13:49:40Z</dcterms:modified>
</cp:coreProperties>
</file>

<file path=docProps/thumbnail.jpeg>
</file>