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16/11/2016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16/11/2016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16/11/2016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16/11/2016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16/11/2016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16/11/2016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16/11/2016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16/11/2016</a:t>
            </a:fld>
            <a:endParaRPr lang="el-GR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16/11/2016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16/11/2016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342CEA3-3058-4D43-AE35-B3DA76CB4003}" type="datetimeFigureOut">
              <a:rPr lang="el-GR" smtClean="0"/>
              <a:pPr/>
              <a:t>16/11/2016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42CEA3-3058-4D43-AE35-B3DA76CB4003}" type="datetimeFigureOut">
              <a:rPr lang="el-GR" smtClean="0"/>
              <a:pPr/>
              <a:t>16/11/2016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Verdana" pitchFamily="34" charset="0"/>
              </a:rPr>
              <a:t>Συμβολοσειρά</a:t>
            </a:r>
            <a:endParaRPr lang="el-GR" b="1" dirty="0">
              <a:latin typeface="Verdana" pitchFamily="34" charset="0"/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2400" dirty="0" smtClean="0">
                <a:latin typeface="Verdana" pitchFamily="34" charset="0"/>
              </a:rPr>
              <a:t>είναι </a:t>
            </a:r>
            <a:r>
              <a:rPr lang="el-GR" sz="2400" dirty="0" smtClean="0">
                <a:latin typeface="Verdana" pitchFamily="34" charset="0"/>
              </a:rPr>
              <a:t>μία σειρά (ακολουθία) από σύμβολα, που μπορεί να είναι γράμματα, αριθμοί ή οποιοδήποτε άλλο σύμβολο του κώδικα UNICODE</a:t>
            </a:r>
            <a:r>
              <a:rPr lang="el-GR" sz="2400" dirty="0" smtClean="0">
                <a:latin typeface="Verdana" pitchFamily="34" charset="0"/>
              </a:rPr>
              <a:t>.</a:t>
            </a:r>
          </a:p>
          <a:p>
            <a:pPr lvl="0">
              <a:lnSpc>
                <a:spcPct val="150000"/>
              </a:lnSpc>
            </a:pPr>
            <a:r>
              <a:rPr lang="el-GR" sz="2400" dirty="0" smtClean="0">
                <a:latin typeface="Verdana" pitchFamily="34" charset="0"/>
              </a:rPr>
              <a:t>Μια συμβολοσειρά περικλείεται ανάμεσα σε διπλά εισαγωγικά “</a:t>
            </a:r>
          </a:p>
          <a:p>
            <a:pPr lvl="0">
              <a:lnSpc>
                <a:spcPct val="150000"/>
              </a:lnSpc>
            </a:pPr>
            <a:r>
              <a:rPr lang="el-GR" sz="2400" dirty="0" smtClean="0">
                <a:latin typeface="Verdana" pitchFamily="34" charset="0"/>
              </a:rPr>
              <a:t>Ο τελεστής + όταν εφαρμόζεται σε συμβολοσειρές τις ενώνει.</a:t>
            </a:r>
          </a:p>
          <a:p>
            <a:pPr>
              <a:lnSpc>
                <a:spcPct val="150000"/>
              </a:lnSpc>
            </a:pPr>
            <a:endParaRPr lang="el-GR" sz="2400" dirty="0" smtClean="0">
              <a:latin typeface="Verdana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el-GR" sz="2400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Autofit/>
          </a:bodyPr>
          <a:lstStyle/>
          <a:p>
            <a:pPr lvl="0"/>
            <a:r>
              <a:rPr lang="el-GR" sz="3200" b="1" dirty="0" smtClean="0">
                <a:latin typeface="Verdana" pitchFamily="34" charset="0"/>
              </a:rPr>
              <a:t>Σε τι διαφέρουν οι παρακάτω εντολές</a:t>
            </a:r>
            <a:r>
              <a:rPr lang="el-GR" sz="3200" b="1" dirty="0" smtClean="0">
                <a:latin typeface="Verdana" pitchFamily="34" charset="0"/>
              </a:rPr>
              <a:t>;</a:t>
            </a:r>
            <a:endParaRPr lang="el-GR" sz="3200" b="1" dirty="0">
              <a:latin typeface="Verdana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4525963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 err="1" smtClean="0">
                <a:latin typeface="Verdana" pitchFamily="34" charset="0"/>
              </a:rPr>
              <a:t>System.out.println</a:t>
            </a:r>
            <a:r>
              <a:rPr lang="en-US" sz="2400" dirty="0" smtClean="0">
                <a:latin typeface="Verdana" pitchFamily="34" charset="0"/>
              </a:rPr>
              <a:t> ("</a:t>
            </a:r>
            <a:r>
              <a:rPr lang="el-GR" sz="2400" dirty="0" smtClean="0">
                <a:latin typeface="Verdana" pitchFamily="34" charset="0"/>
              </a:rPr>
              <a:t>Το άθροισμα είναι</a:t>
            </a:r>
            <a:r>
              <a:rPr lang="en-US" sz="2400" dirty="0" smtClean="0">
                <a:latin typeface="Verdana" pitchFamily="34" charset="0"/>
              </a:rPr>
              <a:t> " + 15+ 25);</a:t>
            </a:r>
            <a:endParaRPr lang="el-GR" sz="2400" dirty="0" smtClean="0">
              <a:latin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2400" dirty="0" err="1" smtClean="0">
                <a:latin typeface="Verdana" pitchFamily="34" charset="0"/>
              </a:rPr>
              <a:t>System.out.println</a:t>
            </a:r>
            <a:r>
              <a:rPr lang="en-US" sz="2400" dirty="0" smtClean="0">
                <a:latin typeface="Verdana" pitchFamily="34" charset="0"/>
              </a:rPr>
              <a:t> ("</a:t>
            </a:r>
            <a:r>
              <a:rPr lang="el-GR" sz="2400" dirty="0" smtClean="0">
                <a:latin typeface="Verdana" pitchFamily="34" charset="0"/>
              </a:rPr>
              <a:t>Το άθροισμα είναι</a:t>
            </a:r>
            <a:r>
              <a:rPr lang="en-US" sz="2400" dirty="0" smtClean="0">
                <a:latin typeface="Verdana" pitchFamily="34" charset="0"/>
              </a:rPr>
              <a:t> " + (15 + 25));</a:t>
            </a:r>
            <a:endParaRPr lang="el-GR" sz="2400" dirty="0" smtClean="0">
              <a:latin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l-GR" sz="2400" dirty="0" err="1" smtClean="0">
                <a:latin typeface="Verdana" pitchFamily="34" charset="0"/>
              </a:rPr>
              <a:t>System.out.println</a:t>
            </a:r>
            <a:r>
              <a:rPr lang="el-GR" sz="2400" dirty="0" smtClean="0">
                <a:latin typeface="Verdana" pitchFamily="34" charset="0"/>
              </a:rPr>
              <a:t> (15+25+ “ ευρώ”);</a:t>
            </a:r>
          </a:p>
          <a:p>
            <a:pPr>
              <a:lnSpc>
                <a:spcPct val="150000"/>
              </a:lnSpc>
            </a:pPr>
            <a:endParaRPr lang="el-GR" sz="2400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>
                <a:latin typeface="Verdana" pitchFamily="34" charset="0"/>
              </a:rPr>
              <a:t>Μέθοδοι κλάσης </a:t>
            </a:r>
            <a:r>
              <a:rPr lang="el-GR" b="1" dirty="0" err="1" smtClean="0">
                <a:latin typeface="Verdana" pitchFamily="34" charset="0"/>
              </a:rPr>
              <a:t>String</a:t>
            </a:r>
            <a:endParaRPr lang="el-GR" b="1" dirty="0">
              <a:latin typeface="Verdana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l-GR" sz="2800" dirty="0" err="1" smtClean="0">
                <a:latin typeface="Verdana" pitchFamily="34" charset="0"/>
              </a:rPr>
              <a:t>charAt</a:t>
            </a:r>
            <a:r>
              <a:rPr lang="el-GR" sz="2800" dirty="0" smtClean="0">
                <a:latin typeface="Verdana" pitchFamily="34" charset="0"/>
              </a:rPr>
              <a:t>(</a:t>
            </a:r>
            <a:r>
              <a:rPr lang="el-GR" sz="2800" dirty="0" err="1" smtClean="0">
                <a:latin typeface="Verdana" pitchFamily="34" charset="0"/>
              </a:rPr>
              <a:t>index</a:t>
            </a:r>
            <a:r>
              <a:rPr lang="el-GR" sz="2800" dirty="0" smtClean="0">
                <a:latin typeface="Verdana" pitchFamily="34" charset="0"/>
              </a:rPr>
              <a:t>) </a:t>
            </a:r>
            <a:r>
              <a:rPr lang="en-US" sz="2800" dirty="0" smtClean="0">
                <a:latin typeface="Verdana" pitchFamily="34" charset="0"/>
                <a:sym typeface="Wingdings"/>
              </a:rPr>
              <a:t></a:t>
            </a:r>
            <a:r>
              <a:rPr lang="el-GR" sz="2800" dirty="0" smtClean="0">
                <a:latin typeface="Verdana" pitchFamily="34" charset="0"/>
              </a:rPr>
              <a:t>  επιστρέφει τον </a:t>
            </a:r>
            <a:r>
              <a:rPr lang="el-GR" sz="2800" dirty="0" smtClean="0">
                <a:latin typeface="Verdana" pitchFamily="34" charset="0"/>
              </a:rPr>
              <a:t>	χαρακτήρα 				στην </a:t>
            </a:r>
            <a:r>
              <a:rPr lang="el-GR" sz="2800" dirty="0" smtClean="0">
                <a:latin typeface="Verdana" pitchFamily="34" charset="0"/>
              </a:rPr>
              <a:t>θέση  </a:t>
            </a:r>
            <a:r>
              <a:rPr lang="el-GR" sz="2800" dirty="0" err="1" smtClean="0">
                <a:latin typeface="Verdana" pitchFamily="34" charset="0"/>
              </a:rPr>
              <a:t>index</a:t>
            </a:r>
            <a:endParaRPr lang="el-GR" sz="2800" dirty="0" smtClean="0">
              <a:latin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l-GR" sz="2800" dirty="0" err="1" smtClean="0">
                <a:latin typeface="Verdana" pitchFamily="34" charset="0"/>
              </a:rPr>
              <a:t>length</a:t>
            </a:r>
            <a:r>
              <a:rPr lang="el-GR" sz="2800" dirty="0" smtClean="0">
                <a:latin typeface="Verdana" pitchFamily="34" charset="0"/>
              </a:rPr>
              <a:t> </a:t>
            </a:r>
            <a:r>
              <a:rPr lang="en-US" sz="2800" dirty="0" smtClean="0">
                <a:latin typeface="Verdana" pitchFamily="34" charset="0"/>
                <a:sym typeface="Wingdings"/>
              </a:rPr>
              <a:t></a:t>
            </a:r>
            <a:r>
              <a:rPr lang="el-GR" sz="2800" dirty="0" smtClean="0">
                <a:latin typeface="Verdana" pitchFamily="34" charset="0"/>
              </a:rPr>
              <a:t>  </a:t>
            </a:r>
            <a:r>
              <a:rPr lang="el-GR" sz="2800" dirty="0" smtClean="0">
                <a:latin typeface="Verdana" pitchFamily="34" charset="0"/>
              </a:rPr>
              <a:t>	      επιστρέφει </a:t>
            </a:r>
            <a:r>
              <a:rPr lang="el-GR" sz="2800" dirty="0" smtClean="0">
                <a:latin typeface="Verdana" pitchFamily="34" charset="0"/>
              </a:rPr>
              <a:t>το μήκος της λέξης</a:t>
            </a:r>
          </a:p>
          <a:p>
            <a:pPr lvl="0">
              <a:lnSpc>
                <a:spcPct val="150000"/>
              </a:lnSpc>
            </a:pPr>
            <a:r>
              <a:rPr lang="el-GR" sz="2800" dirty="0" err="1" smtClean="0">
                <a:latin typeface="Verdana" pitchFamily="34" charset="0"/>
              </a:rPr>
              <a:t>equals</a:t>
            </a:r>
            <a:r>
              <a:rPr lang="el-GR" sz="2800" dirty="0" smtClean="0">
                <a:latin typeface="Verdana" pitchFamily="34" charset="0"/>
              </a:rPr>
              <a:t>(</a:t>
            </a:r>
            <a:r>
              <a:rPr lang="el-GR" sz="2800" dirty="0" err="1" smtClean="0">
                <a:latin typeface="Verdana" pitchFamily="34" charset="0"/>
              </a:rPr>
              <a:t>string</a:t>
            </a:r>
            <a:r>
              <a:rPr lang="el-GR" sz="2800" dirty="0" smtClean="0">
                <a:latin typeface="Verdana" pitchFamily="34" charset="0"/>
              </a:rPr>
              <a:t>) </a:t>
            </a:r>
            <a:r>
              <a:rPr lang="en-US" sz="2800" dirty="0" smtClean="0">
                <a:latin typeface="Verdana" pitchFamily="34" charset="0"/>
                <a:sym typeface="Wingdings"/>
              </a:rPr>
              <a:t></a:t>
            </a:r>
            <a:r>
              <a:rPr lang="el-GR" sz="2800" dirty="0" smtClean="0">
                <a:latin typeface="Verdana" pitchFamily="34" charset="0"/>
              </a:rPr>
              <a:t>  συγκρίνει δύο </a:t>
            </a:r>
            <a:r>
              <a:rPr lang="el-GR" sz="2800" dirty="0" smtClean="0">
                <a:latin typeface="Verdana" pitchFamily="34" charset="0"/>
              </a:rPr>
              <a:t>συμβολοσειρές 				αν </a:t>
            </a:r>
            <a:r>
              <a:rPr lang="el-GR" sz="2800" dirty="0" smtClean="0">
                <a:latin typeface="Verdana" pitchFamily="34" charset="0"/>
              </a:rPr>
              <a:t>έχουν το ίδιο περιεχόμενο.</a:t>
            </a:r>
          </a:p>
          <a:p>
            <a:pPr>
              <a:lnSpc>
                <a:spcPct val="150000"/>
              </a:lnSpc>
              <a:buNone/>
            </a:pPr>
            <a:endParaRPr lang="el-GR" sz="2800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Verdana" pitchFamily="34" charset="0"/>
              </a:rPr>
              <a:t>Προσοχή</a:t>
            </a:r>
            <a:endParaRPr lang="el-GR" b="1" dirty="0">
              <a:latin typeface="Verdana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600200"/>
            <a:ext cx="8929718" cy="504351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l-GR" sz="2800" dirty="0" smtClean="0">
                <a:latin typeface="Verdana" pitchFamily="34" charset="0"/>
              </a:rPr>
              <a:t>η αρίθμηση των χαρακτήρων σε ένα αντικείμενο τύπου </a:t>
            </a:r>
            <a:r>
              <a:rPr lang="el-GR" sz="2800" dirty="0" err="1" smtClean="0">
                <a:latin typeface="Verdana" pitchFamily="34" charset="0"/>
              </a:rPr>
              <a:t>String</a:t>
            </a:r>
            <a:r>
              <a:rPr lang="el-GR" sz="2800" dirty="0" smtClean="0">
                <a:latin typeface="Verdana" pitchFamily="34" charset="0"/>
              </a:rPr>
              <a:t> ξεκινάει από το 0 και όχι από το 1.</a:t>
            </a:r>
          </a:p>
          <a:p>
            <a:pPr>
              <a:lnSpc>
                <a:spcPct val="150000"/>
              </a:lnSpc>
            </a:pPr>
            <a:r>
              <a:rPr lang="el-GR" sz="2800" dirty="0" smtClean="0">
                <a:latin typeface="Verdana" pitchFamily="34" charset="0"/>
              </a:rPr>
              <a:t> </a:t>
            </a:r>
            <a:r>
              <a:rPr lang="el-GR" sz="2800" dirty="0" smtClean="0">
                <a:latin typeface="Verdana" pitchFamily="34" charset="0"/>
              </a:rPr>
              <a:t>Δε συγκρίνουμε δύο συμβολοσειρές με τον τελεστή ισότητας ==, ακόμη και αν έχουν το ίδιο περιεχόμενο θα παίρνουμε πάντα σαν αποτέλεσμα </a:t>
            </a:r>
            <a:r>
              <a:rPr lang="el-GR" sz="2800" dirty="0" err="1" smtClean="0">
                <a:latin typeface="Verdana" pitchFamily="34" charset="0"/>
              </a:rPr>
              <a:t>false</a:t>
            </a:r>
            <a:r>
              <a:rPr lang="el-GR" sz="2800" dirty="0" smtClean="0">
                <a:latin typeface="Verdana" pitchFamily="34" charset="0"/>
              </a:rPr>
              <a:t>. </a:t>
            </a:r>
            <a:r>
              <a:rPr lang="el-GR" sz="2800" dirty="0" smtClean="0">
                <a:latin typeface="Verdana" pitchFamily="34" charset="0"/>
              </a:rPr>
              <a:t>Επειδή </a:t>
            </a:r>
            <a:r>
              <a:rPr lang="el-GR" sz="2800" dirty="0" smtClean="0">
                <a:latin typeface="Verdana" pitchFamily="34" charset="0"/>
              </a:rPr>
              <a:t>τα δύο </a:t>
            </a:r>
            <a:r>
              <a:rPr lang="el-GR" sz="2800" dirty="0" err="1" smtClean="0">
                <a:latin typeface="Verdana" pitchFamily="34" charset="0"/>
              </a:rPr>
              <a:t>string</a:t>
            </a:r>
            <a:r>
              <a:rPr lang="el-GR" sz="2800" dirty="0" smtClean="0">
                <a:latin typeface="Verdana" pitchFamily="34" charset="0"/>
              </a:rPr>
              <a:t> είναι αντικείμενα ο τελεστής == δε θα συγκρίνει το περιεχόμενο τους, αλλά τη διεύθυνση τους στη </a:t>
            </a:r>
            <a:r>
              <a:rPr lang="el-GR" sz="2800" dirty="0" smtClean="0">
                <a:latin typeface="Verdana" pitchFamily="34" charset="0"/>
              </a:rPr>
              <a:t>μνήμη.</a:t>
            </a:r>
            <a:endParaRPr lang="el-GR" sz="2800" dirty="0" smtClean="0">
              <a:latin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2800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Τεχνικό">
  <a:themeElements>
    <a:clrScheme name="Τεχνικό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Τεχν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</TotalTime>
  <Words>155</Words>
  <PresentationFormat>Προβολή στην οθόνη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5" baseType="lpstr">
      <vt:lpstr>Τεχνικό</vt:lpstr>
      <vt:lpstr>Συμβολοσειρά</vt:lpstr>
      <vt:lpstr>Σε τι διαφέρουν οι παρακάτω εντολές;</vt:lpstr>
      <vt:lpstr>Μέθοδοι κλάσης String</vt:lpstr>
      <vt:lpstr>Προσοχή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Συμβολοσειρά</dc:title>
  <cp:lastModifiedBy>admin</cp:lastModifiedBy>
  <cp:revision>2</cp:revision>
  <dcterms:modified xsi:type="dcterms:W3CDTF">2016-11-16T09:10:45Z</dcterms:modified>
</cp:coreProperties>
</file>