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59" r:id="rId6"/>
    <p:sldId id="270" r:id="rId7"/>
    <p:sldId id="262" r:id="rId8"/>
    <p:sldId id="261" r:id="rId9"/>
    <p:sldId id="260" r:id="rId10"/>
    <p:sldId id="263" r:id="rId11"/>
    <p:sldId id="264" r:id="rId12"/>
    <p:sldId id="268" r:id="rId13"/>
    <p:sldId id="266" r:id="rId14"/>
    <p:sldId id="265" r:id="rId15"/>
    <p:sldId id="269" r:id="rId16"/>
    <p:sldId id="267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665749C-25A8-4D2E-A95F-A8E1EAB7218C}" type="datetimeFigureOut">
              <a:rPr lang="el-GR" smtClean="0"/>
              <a:pPr/>
              <a:t>6/2/2019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EB7F4E-BB74-42E4-B06D-9490D9129311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Ορισμός κλάσης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class 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</a:t>
            </a:r>
          </a:p>
          <a:p>
            <a:pPr>
              <a:buNone/>
            </a:pP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String </a:t>
            </a:r>
            <a:r>
              <a:rPr lang="en-US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String </a:t>
            </a:r>
            <a:r>
              <a:rPr lang="en-US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</a:t>
            </a:r>
            <a:r>
              <a:rPr lang="en-US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id; </a:t>
            </a:r>
          </a:p>
          <a:p>
            <a:pPr>
              <a:buNone/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} 	</a:t>
            </a:r>
          </a:p>
          <a:p>
            <a:pPr>
              <a:buNone/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Ενθυλάκωση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78112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η απόκρυψη των δεδομένων μιας κλάσης από το υπόλοιπο πρόγραμμα έτσι ώστε η πρόσβαση σε αυτά να επιτρέπεται μόνο μέσω κατάλληλα σχεδιασμένων δημόσιων μεθόδων. 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η αφαίρεση των δεδομένων και ο διαχωρισμός της διασύνδεσης (</a:t>
            </a:r>
            <a:r>
              <a:rPr lang="el-G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interface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) δηλαδή της όψης αυτού που βλέπει ο προγραμματιστής και της υλοποίησης.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Autofit/>
          </a:bodyPr>
          <a:lstStyle/>
          <a:p>
            <a:r>
              <a:rPr lang="el-GR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Για να επιτρέψουμε την προσπέλαση στα πεδία αυτά αλλά με ελεγχόμενο τρόπο 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class Person </a:t>
            </a:r>
            <a:endParaRPr lang="en-US" sz="2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  <a:endParaRPr lang="en-US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private String </a:t>
            </a:r>
            <a:r>
              <a:rPr lang="en-US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private String </a:t>
            </a:r>
            <a:r>
              <a:rPr lang="en-US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private </a:t>
            </a:r>
            <a:r>
              <a:rPr lang="en-US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id;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9552" y="476672"/>
            <a:ext cx="8136904" cy="597666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</a:t>
            </a:r>
            <a:r>
              <a:rPr lang="en-U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getId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return id;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} 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String </a:t>
            </a:r>
            <a:r>
              <a:rPr lang="en-U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getFirstname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return </a:t>
            </a:r>
            <a:r>
              <a:rPr lang="en-U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String </a:t>
            </a:r>
            <a:r>
              <a:rPr lang="en-U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getLastname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return </a:t>
            </a:r>
            <a:r>
              <a:rPr lang="en-U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4087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setId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id)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{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(id&gt;0 &amp;&amp; id&lt;10000) 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 lvl="2">
              <a:lnSpc>
                <a:spcPct val="150000"/>
              </a:lnSpc>
              <a:buNone/>
            </a:pP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this.id = id; </a:t>
            </a:r>
          </a:p>
          <a:p>
            <a:pPr lvl="2">
              <a:lnSpc>
                <a:spcPct val="150000"/>
              </a:lnSpc>
              <a:buNone/>
            </a:pPr>
            <a:r>
              <a:rPr lang="en-US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return id; </a:t>
            </a:r>
          </a:p>
          <a:p>
            <a:pPr lvl="1">
              <a:lnSpc>
                <a:spcPct val="150000"/>
              </a:lnSpc>
              <a:buNone/>
            </a:pP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return -1; </a:t>
            </a:r>
          </a:p>
          <a:p>
            <a:pPr>
              <a:lnSpc>
                <a:spcPct val="150000"/>
              </a:lnSpc>
              <a:buNone/>
            </a:pPr>
            <a:r>
              <a:rPr lang="el-GR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  <a:p>
            <a:pPr>
              <a:lnSpc>
                <a:spcPct val="150000"/>
              </a:lnSpc>
            </a:pP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545532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void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setFirstname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(String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{ 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void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setLastname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(String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lname</a:t>
            </a: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>
              <a:lnSpc>
                <a:spcPct val="160000"/>
              </a:lnSpc>
              <a:buNone/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  <a:p>
            <a:pPr>
              <a:lnSpc>
                <a:spcPct val="160000"/>
              </a:lnSpc>
            </a:pP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 void print()</a:t>
            </a:r>
          </a:p>
          <a:p>
            <a:pPr>
              <a:lnSpc>
                <a:spcPct val="160000"/>
              </a:lnSpc>
              <a:buNone/>
            </a:pPr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>
              <a:lnSpc>
                <a:spcPct val="160000"/>
              </a:lnSpc>
              <a:buNone/>
            </a:pPr>
            <a:r>
              <a:rPr lang="en-US" sz="3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 </a:t>
            </a:r>
            <a:r>
              <a:rPr lang="en-US" sz="3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+ “, “ + </a:t>
            </a:r>
            <a:r>
              <a:rPr lang="en-US" sz="3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+ “, “ + id ); </a:t>
            </a:r>
          </a:p>
          <a:p>
            <a:pPr>
              <a:lnSpc>
                <a:spcPct val="160000"/>
              </a:lnSpc>
              <a:buNone/>
            </a:pPr>
            <a:r>
              <a:rPr lang="el-GR" sz="3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  <a:p>
            <a:pPr>
              <a:lnSpc>
                <a:spcPct val="160000"/>
              </a:lnSpc>
              <a:buNone/>
            </a:pPr>
            <a:r>
              <a:rPr lang="el-GR" sz="3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  <a:r>
              <a:rPr lang="el-GR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>
              <a:lnSpc>
                <a:spcPct val="160000"/>
              </a:lnSpc>
              <a:buNone/>
            </a:pPr>
            <a:endParaRPr lang="el-GR" sz="3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 </a:t>
            </a: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Person(); </a:t>
            </a:r>
          </a:p>
          <a:p>
            <a:pPr>
              <a:lnSpc>
                <a:spcPct val="150000"/>
              </a:lnSpc>
              <a:buNone/>
            </a:pP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alan.print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(); </a:t>
            </a:r>
          </a:p>
          <a:p>
            <a:pPr>
              <a:lnSpc>
                <a:spcPct val="150000"/>
              </a:lnSpc>
              <a:buNone/>
            </a:pP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alan.setId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(28); </a:t>
            </a:r>
          </a:p>
          <a:p>
            <a:pPr>
              <a:lnSpc>
                <a:spcPct val="150000"/>
              </a:lnSpc>
              <a:buNone/>
            </a:pP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alan.setFirstname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("Alan"); </a:t>
            </a:r>
          </a:p>
          <a:p>
            <a:pPr>
              <a:lnSpc>
                <a:spcPct val="150000"/>
              </a:lnSpc>
              <a:buNone/>
            </a:pP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alan.setLastname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("Turing"); </a:t>
            </a:r>
          </a:p>
          <a:p>
            <a:pPr>
              <a:lnSpc>
                <a:spcPct val="150000"/>
              </a:lnSpc>
              <a:buNone/>
            </a:pP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alan.print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(); 	</a:t>
            </a:r>
          </a:p>
          <a:p>
            <a:pPr>
              <a:lnSpc>
                <a:spcPct val="150000"/>
              </a:lnSpc>
              <a:buNone/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Κατασκευαστής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Person() </a:t>
            </a:r>
            <a:endParaRPr lang="el-GR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  <a:endParaRPr lang="en-US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Λούκι”; 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l-GR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Λουκ</a:t>
            </a:r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”; 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id = 0; </a:t>
            </a:r>
          </a:p>
          <a:p>
            <a:pPr>
              <a:buNone/>
            </a:pPr>
            <a:r>
              <a:rPr lang="el-G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} 	</a:t>
            </a:r>
          </a:p>
          <a:p>
            <a:pPr>
              <a:buNone/>
            </a:pP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αντικειμένων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a,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=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Person(); </a:t>
            </a: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b=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Person(); 	</a:t>
            </a:r>
          </a:p>
          <a:p>
            <a:pPr>
              <a:buNone/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149080"/>
            <a:ext cx="3693140" cy="251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TextBox"/>
          <p:cNvSpPr txBox="1"/>
          <p:nvPr/>
        </p:nvSpPr>
        <p:spPr>
          <a:xfrm>
            <a:off x="5436096" y="4653136"/>
            <a:ext cx="43204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5508104" y="6021288"/>
            <a:ext cx="50405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7884376" y="4336968"/>
            <a:ext cx="102343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bg1"/>
                </a:solidFill>
              </a:rPr>
              <a:t>Λούκι</a:t>
            </a:r>
            <a:endParaRPr lang="el-GR" sz="1400" dirty="0">
              <a:solidFill>
                <a:schemeClr val="bg1"/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7926572" y="4663195"/>
            <a:ext cx="93610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sz="1400" dirty="0" err="1" smtClean="0">
                <a:solidFill>
                  <a:schemeClr val="bg1"/>
                </a:solidFill>
              </a:rPr>
              <a:t>Λούκ</a:t>
            </a:r>
            <a:endParaRPr lang="el-GR" sz="1400" dirty="0">
              <a:solidFill>
                <a:schemeClr val="bg1"/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7866964" y="4999108"/>
            <a:ext cx="1026114" cy="29177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0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7884370" y="6293601"/>
            <a:ext cx="1026114" cy="2419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0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3" name="12 - TextBox"/>
          <p:cNvSpPr txBox="1"/>
          <p:nvPr/>
        </p:nvSpPr>
        <p:spPr>
          <a:xfrm>
            <a:off x="7868632" y="5633112"/>
            <a:ext cx="102343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bg1"/>
                </a:solidFill>
              </a:rPr>
              <a:t>Λούκι</a:t>
            </a:r>
            <a:endParaRPr lang="el-GR" sz="1400" dirty="0">
              <a:solidFill>
                <a:schemeClr val="bg1"/>
              </a:solidFill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7926572" y="5947612"/>
            <a:ext cx="93610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sz="1400" dirty="0" err="1" smtClean="0">
                <a:solidFill>
                  <a:schemeClr val="bg1"/>
                </a:solidFill>
              </a:rPr>
              <a:t>Λούκ</a:t>
            </a:r>
            <a:endParaRPr lang="el-GR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αντικειμένων</a:t>
            </a:r>
            <a:endParaRPr lang="el-GR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25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a,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=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Person(); </a:t>
            </a: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b=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Person(); 	</a:t>
            </a:r>
          </a:p>
          <a:p>
            <a:pPr>
              <a:buNone/>
            </a:pP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a.firstname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= “Alan”; </a:t>
            </a:r>
          </a:p>
          <a:p>
            <a:pPr>
              <a:buNone/>
            </a:pP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a.lastname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= “Turing”; </a:t>
            </a: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a.id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= 1; 	</a:t>
            </a:r>
          </a:p>
          <a:p>
            <a:pPr>
              <a:buNone/>
            </a:pP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a.firstname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“Alan”; </a:t>
            </a:r>
          </a:p>
          <a:p>
            <a:pPr>
              <a:buNone/>
            </a:pP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a.lastname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“Turing”; </a:t>
            </a: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a.id =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>
              <a:buNone/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149080"/>
            <a:ext cx="3693140" cy="251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TextBox"/>
          <p:cNvSpPr txBox="1"/>
          <p:nvPr/>
        </p:nvSpPr>
        <p:spPr>
          <a:xfrm>
            <a:off x="5436096" y="4653136"/>
            <a:ext cx="43204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5508104" y="6021288"/>
            <a:ext cx="50405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l-G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Κατασκευαστής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άλλος)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Person(String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first,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String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last,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endParaRPr lang="el-G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n-US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this.firstname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first; 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n-US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this.lastname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last; 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this.id = </a:t>
            </a:r>
            <a:r>
              <a:rPr lang="en-US" sz="32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l-GR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>
              <a:buNone/>
            </a:pP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539552" y="508518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Person(“Alan”, “Turing”, 1); 	</a:t>
            </a:r>
          </a:p>
          <a:p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υπερφόρτωση (</a:t>
            </a:r>
            <a:r>
              <a:rPr lang="el-GR" b="1" dirty="0" err="1" smtClean="0"/>
              <a:t>overloading</a:t>
            </a:r>
            <a:r>
              <a:rPr lang="el-GR" b="1" dirty="0" smtClean="0"/>
              <a:t>)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33409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3600" dirty="0" smtClean="0"/>
              <a:t> 	Η δυνατότητα μέθοδοι με το ίδιο όνομα να διαφοροποιούνται μεταξύ τους ως προς τις παραμέτρους που δέχονται </a:t>
            </a:r>
          </a:p>
          <a:p>
            <a:pPr>
              <a:buNone/>
            </a:pPr>
            <a:r>
              <a:rPr lang="el-GR" sz="3600" dirty="0" smtClean="0"/>
              <a:t>	(πλήθος ή/και τύπο). </a:t>
            </a:r>
          </a:p>
          <a:p>
            <a:pPr>
              <a:buNone/>
            </a:pPr>
            <a:r>
              <a:rPr lang="el-GR" sz="3600" dirty="0" smtClean="0"/>
              <a:t> </a:t>
            </a:r>
            <a:r>
              <a:rPr lang="en-US" sz="3600" dirty="0"/>
              <a:t>	</a:t>
            </a:r>
            <a:r>
              <a:rPr lang="en-US" sz="3600" dirty="0" smtClean="0"/>
              <a:t>	</a:t>
            </a:r>
            <a:endParaRPr lang="el-GR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συλλέκτης απορριμμάτων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l-G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garbage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collector</a:t>
            </a: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l-G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το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ειδικό πρόγραμμα της εικονικής μηχανής της </a:t>
            </a:r>
            <a:r>
              <a:rPr lang="el-G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Java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που έχει σκοπό την εκκαθάριση της μνήμης.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23601"/>
            <a:ext cx="5904656" cy="3750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TextBox"/>
          <p:cNvSpPr txBox="1"/>
          <p:nvPr/>
        </p:nvSpPr>
        <p:spPr>
          <a:xfrm>
            <a:off x="1763688" y="3140968"/>
            <a:ext cx="72008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el-GR" sz="20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1888632" y="4653136"/>
            <a:ext cx="72008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endParaRPr lang="el-GR" sz="20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323528" y="37890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=a</a:t>
            </a: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Μεταβίβαση παραμέτρων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static void update(</a:t>
            </a:r>
            <a:r>
              <a:rPr lang="en-US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number, Person who) </a:t>
            </a:r>
            <a:endParaRPr lang="en-US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number = number + 100; </a:t>
            </a:r>
          </a:p>
          <a:p>
            <a:pPr lvl="1"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who.id = number; 	</a:t>
            </a:r>
          </a:p>
          <a:p>
            <a:pPr lvl="1">
              <a:buNone/>
            </a:pPr>
            <a:r>
              <a:rPr lang="el-GR" dirty="0"/>
              <a:t>} </a:t>
            </a:r>
          </a:p>
          <a:p>
            <a:pPr lvl="1">
              <a:buNone/>
            </a:pPr>
            <a:r>
              <a:rPr lang="el-GR" dirty="0"/>
              <a:t>……………………………… </a:t>
            </a:r>
          </a:p>
          <a:p>
            <a:pPr lvl="1">
              <a:buNone/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 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Person(“Alan”, “Turing”, 1); </a:t>
            </a:r>
          </a:p>
          <a:p>
            <a:pPr lvl="1">
              <a:buNone/>
            </a:pPr>
            <a:r>
              <a:rPr lang="en-US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N = 10; </a:t>
            </a:r>
          </a:p>
          <a:p>
            <a:pPr lvl="1"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update( N, </a:t>
            </a: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); </a:t>
            </a:r>
          </a:p>
          <a:p>
            <a:pPr lvl="1">
              <a:buNone/>
            </a:pPr>
            <a:r>
              <a:rPr lang="en-US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println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(N, alan.id); 	</a:t>
            </a:r>
          </a:p>
          <a:p>
            <a:pPr>
              <a:buNone/>
            </a:pP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6444208" y="573325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10       110</a:t>
            </a:r>
            <a:endParaRPr lang="el-G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Ενθυλάκωση</a:t>
            </a:r>
            <a:endParaRPr lang="el-GR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 class 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</a:t>
            </a:r>
          </a:p>
          <a:p>
            <a:pPr>
              <a:buNone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private String </a:t>
            </a:r>
            <a:r>
              <a:rPr lang="en-US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firstname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buNone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private String </a:t>
            </a:r>
            <a:r>
              <a:rPr lang="en-US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lastname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</a:p>
          <a:p>
            <a:pPr>
              <a:buNone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private </a:t>
            </a:r>
            <a:r>
              <a:rPr lang="en-US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id; </a:t>
            </a:r>
          </a:p>
          <a:p>
            <a:pPr>
              <a:buNone/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} 	</a:t>
            </a:r>
          </a:p>
          <a:p>
            <a:pPr>
              <a:buNone/>
            </a:pPr>
            <a:r>
              <a:rPr lang="en-US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</a:t>
            </a:r>
            <a:r>
              <a:rPr lang="en-US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3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new Person(); </a:t>
            </a:r>
          </a:p>
          <a:p>
            <a:pPr>
              <a:buNone/>
            </a:pPr>
            <a:r>
              <a:rPr lang="en-US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alan.firstname</a:t>
            </a:r>
            <a:r>
              <a:rPr lang="en-US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= “Alan”; </a:t>
            </a:r>
          </a:p>
          <a:p>
            <a:pPr>
              <a:buNone/>
            </a:pPr>
            <a:r>
              <a:rPr lang="en-US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alan.lastname</a:t>
            </a:r>
            <a:r>
              <a:rPr lang="en-US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= “Turing”; </a:t>
            </a:r>
          </a:p>
          <a:p>
            <a:pPr>
              <a:buNone/>
            </a:pPr>
            <a:r>
              <a:rPr lang="en-US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alan.id = 1; </a:t>
            </a:r>
            <a:r>
              <a:rPr lang="en-US" dirty="0"/>
              <a:t>	</a:t>
            </a:r>
          </a:p>
          <a:p>
            <a:pPr>
              <a:buNone/>
            </a:pP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755576" y="594928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The field Person.id is not visible </a:t>
            </a:r>
            <a:endParaRPr lang="el-GR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272</TotalTime>
  <Words>369</Words>
  <Application>Microsoft Office PowerPoint</Application>
  <PresentationFormat>Προβολή στην οθόνη (4:3)</PresentationFormat>
  <Paragraphs>129</Paragraphs>
  <Slides>16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17" baseType="lpstr">
      <vt:lpstr>Τεχνικό</vt:lpstr>
      <vt:lpstr>Ορισμός κλάσης</vt:lpstr>
      <vt:lpstr>Κατασκευαστής</vt:lpstr>
      <vt:lpstr>Δημιουργία αντικειμένων</vt:lpstr>
      <vt:lpstr>Δημιουργία αντικειμένων</vt:lpstr>
      <vt:lpstr>Κατασκευαστής (άλλος)</vt:lpstr>
      <vt:lpstr>υπερφόρτωση (overloading)</vt:lpstr>
      <vt:lpstr>συλλέκτης απορριμμάτων (garbage collector) το ειδικό πρόγραμμα της εικονικής μηχανής της Java που έχει σκοπό την εκκαθάριση της μνήμης. </vt:lpstr>
      <vt:lpstr>Μεταβίβαση παραμέτρων </vt:lpstr>
      <vt:lpstr>Ενθυλάκωση</vt:lpstr>
      <vt:lpstr>Ενθυλάκωση</vt:lpstr>
      <vt:lpstr>Για να επιτρέψουμε την προσπέλαση στα πεδία αυτά αλλά με ελεγχόμενο τρόπο </vt:lpstr>
      <vt:lpstr>Διαφάνεια 12</vt:lpstr>
      <vt:lpstr>Διαφάνεια 13</vt:lpstr>
      <vt:lpstr>Διαφάνεια 14</vt:lpstr>
      <vt:lpstr>Διαφάνεια 15</vt:lpstr>
      <vt:lpstr>Διαφάνεια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Ορισμός κλάσης</dc:title>
  <dc:creator>tak kaz</dc:creator>
  <cp:lastModifiedBy>tak kaz</cp:lastModifiedBy>
  <cp:revision>32</cp:revision>
  <dcterms:created xsi:type="dcterms:W3CDTF">2017-01-10T06:50:09Z</dcterms:created>
  <dcterms:modified xsi:type="dcterms:W3CDTF">2019-02-06T11:54:57Z</dcterms:modified>
</cp:coreProperties>
</file>