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72" r:id="rId2"/>
    <p:sldId id="266" r:id="rId3"/>
    <p:sldId id="268" r:id="rId4"/>
    <p:sldId id="274" r:id="rId5"/>
    <p:sldId id="271" r:id="rId6"/>
    <p:sldId id="269" r:id="rId7"/>
    <p:sldId id="273" r:id="rId8"/>
    <p:sldId id="258" r:id="rId9"/>
    <p:sldId id="257" r:id="rId10"/>
    <p:sldId id="275" r:id="rId11"/>
    <p:sldId id="276" r:id="rId12"/>
    <p:sldId id="277" r:id="rId13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3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</p:grpSp>
      </p:grpSp>
      <p:sp>
        <p:nvSpPr>
          <p:cNvPr id="26777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26778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3436E6D-7F5E-4A60-91D6-AD4C6BAC6432}" type="datetimeFigureOut">
              <a:rPr lang="el-GR"/>
              <a:pPr>
                <a:defRPr/>
              </a:pPr>
              <a:t>21/10/2020</a:t>
            </a:fld>
            <a:endParaRPr lang="el-GR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14AD571D-C55B-410D-90D7-BE18B51433F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8FEED-00CC-4B6E-8B3D-CEDF88D8C5D5}" type="datetimeFigureOut">
              <a:rPr lang="el-GR"/>
              <a:pPr>
                <a:defRPr/>
              </a:pPr>
              <a:t>21/10/2020</a:t>
            </a:fld>
            <a:endParaRPr lang="el-GR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1C135-A1F5-472E-9C0C-4554A804D6E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79290-E8C4-49DC-AFA0-14E1F0B95F52}" type="datetimeFigureOut">
              <a:rPr lang="el-GR"/>
              <a:pPr>
                <a:defRPr/>
              </a:pPr>
              <a:t>21/10/2020</a:t>
            </a:fld>
            <a:endParaRPr lang="el-GR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E8F8C-6E95-4584-B2B9-1670AB2AFB1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0A02D-9A23-4C27-9B2D-0D7349C2AEAA}" type="datetimeFigureOut">
              <a:rPr lang="el-GR"/>
              <a:pPr>
                <a:defRPr/>
              </a:pPr>
              <a:t>21/10/2020</a:t>
            </a:fld>
            <a:endParaRPr lang="el-GR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5A769-19C6-4CD9-821E-EDF8F2BCC1D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D83AC-6C82-4A60-8300-8F59C108B30B}" type="datetimeFigureOut">
              <a:rPr lang="el-GR"/>
              <a:pPr>
                <a:defRPr/>
              </a:pPr>
              <a:t>21/10/2020</a:t>
            </a:fld>
            <a:endParaRPr lang="el-GR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BECFA-12A5-4AE6-823A-5259EC4BF44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3C0BC-1EEF-4471-AB6B-E421E6530AD1}" type="datetimeFigureOut">
              <a:rPr lang="el-GR"/>
              <a:pPr>
                <a:defRPr/>
              </a:pPr>
              <a:t>21/10/2020</a:t>
            </a:fld>
            <a:endParaRPr lang="el-G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947BB-7477-4B55-9FBB-E665F5D1332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65F05-1A8C-4D24-96B7-EAFC766EA277}" type="datetimeFigureOut">
              <a:rPr lang="el-GR"/>
              <a:pPr>
                <a:defRPr/>
              </a:pPr>
              <a:t>21/10/2020</a:t>
            </a:fld>
            <a:endParaRPr lang="el-GR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193CF-A694-4C4B-8EBB-3A906161217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66A91-09DD-4828-AFA4-E78088F2A78A}" type="datetimeFigureOut">
              <a:rPr lang="el-GR"/>
              <a:pPr>
                <a:defRPr/>
              </a:pPr>
              <a:t>21/10/2020</a:t>
            </a:fld>
            <a:endParaRPr lang="el-GR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1C26C-534B-42F0-BE06-97201BD6DC8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FA63F-A4F1-43EA-81C6-05FD821A2826}" type="datetimeFigureOut">
              <a:rPr lang="el-GR"/>
              <a:pPr>
                <a:defRPr/>
              </a:pPr>
              <a:t>21/10/2020</a:t>
            </a:fld>
            <a:endParaRPr lang="el-GR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B273F-B2EA-42CF-ADEE-451C8C937E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9DE42-39F2-4613-A30C-E3370FCFBFA0}" type="datetimeFigureOut">
              <a:rPr lang="el-GR"/>
              <a:pPr>
                <a:defRPr/>
              </a:pPr>
              <a:t>21/10/2020</a:t>
            </a:fld>
            <a:endParaRPr lang="el-G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6D406-004B-4E9B-91A2-7E6076BF6C7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C24EF-A69B-4B5F-AABD-A32ED9E08CDD}" type="datetimeFigureOut">
              <a:rPr lang="el-GR"/>
              <a:pPr>
                <a:defRPr/>
              </a:pPr>
              <a:t>21/10/2020</a:t>
            </a:fld>
            <a:endParaRPr lang="el-GR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BF701-6755-4B3F-BE9E-F3944C80551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2546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2560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0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0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0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0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0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1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1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1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1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1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1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1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2561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1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2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2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2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2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2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2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2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2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2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2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3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3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3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3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3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3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3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3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3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3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4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4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4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4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4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4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4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4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4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4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5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5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5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5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5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5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5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5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5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5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6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6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6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6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6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6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6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6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6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6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7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7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7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7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7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7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7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7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7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7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8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8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8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8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8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8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8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8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8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8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9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9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9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9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9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9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9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9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9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69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0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0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0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0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0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0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0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0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0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0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1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1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1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1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1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1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1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1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1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1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2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2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2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2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2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2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2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2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2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2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3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3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3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3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3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3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3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3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3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3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4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4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4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4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4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4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4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4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4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4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5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5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  <p:sp>
            <p:nvSpPr>
              <p:cNvPr id="2575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l-GR">
                  <a:latin typeface="Tahoma" charset="0"/>
                </a:endParaRPr>
              </a:p>
            </p:txBody>
          </p:sp>
        </p:grpSp>
      </p:grpSp>
      <p:sp>
        <p:nvSpPr>
          <p:cNvPr id="25753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επεξεργασία του τίτλου</a:t>
            </a:r>
          </a:p>
        </p:txBody>
      </p:sp>
      <p:sp>
        <p:nvSpPr>
          <p:cNvPr id="25754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AABB11C-22EE-478F-BFB3-8B1DD1D10015}" type="datetimeFigureOut">
              <a:rPr lang="el-GR"/>
              <a:pPr>
                <a:defRPr/>
              </a:pPr>
              <a:t>21/10/2020</a:t>
            </a:fld>
            <a:endParaRPr lang="el-GR"/>
          </a:p>
        </p:txBody>
      </p:sp>
      <p:sp>
        <p:nvSpPr>
          <p:cNvPr id="25755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25756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3C6A216-1197-4408-9189-CB8373F8ACC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sp>
        <p:nvSpPr>
          <p:cNvPr id="25757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- Τίτλος"/>
          <p:cNvSpPr>
            <a:spLocks noGrp="1"/>
          </p:cNvSpPr>
          <p:nvPr>
            <p:ph type="title" idx="4294967295"/>
          </p:nvPr>
        </p:nvSpPr>
        <p:spPr>
          <a:xfrm>
            <a:off x="285750" y="274638"/>
            <a:ext cx="85725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l-GR" sz="3600" b="1" smtClean="0"/>
              <a:t>Πλεονεκτήματα αντικειμενοστραφούς προγραμματισμού</a:t>
            </a:r>
          </a:p>
        </p:txBody>
      </p:sp>
      <p:sp>
        <p:nvSpPr>
          <p:cNvPr id="2051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323850" y="1989138"/>
            <a:ext cx="8540750" cy="4498975"/>
          </a:xfrm>
        </p:spPr>
        <p:txBody>
          <a:bodyPr/>
          <a:lstStyle/>
          <a:p>
            <a:pPr marL="342900" lvl="2" indent="-342900" eaLnBrk="1" hangingPunct="1">
              <a:lnSpc>
                <a:spcPct val="150000"/>
              </a:lnSpc>
              <a:defRPr/>
            </a:pPr>
            <a:r>
              <a:rPr lang="el-GR" sz="3600" smtClean="0"/>
              <a:t>Ευκολότερη συντήρηση, κατανόηση και αναβάθμιση του κώδικα </a:t>
            </a:r>
          </a:p>
          <a:p>
            <a:pPr marL="342900" lvl="2" indent="-342900" eaLnBrk="1" hangingPunct="1">
              <a:lnSpc>
                <a:spcPct val="150000"/>
              </a:lnSpc>
              <a:defRPr/>
            </a:pPr>
            <a:r>
              <a:rPr lang="el-GR" sz="3600" smtClean="0"/>
              <a:t>Επαναχρησιμοποίηση κώδικα</a:t>
            </a:r>
          </a:p>
          <a:p>
            <a:pPr marL="342900" lvl="2" indent="-342900" eaLnBrk="1" hangingPunct="1">
              <a:lnSpc>
                <a:spcPct val="150000"/>
              </a:lnSpc>
              <a:defRPr/>
            </a:pPr>
            <a:r>
              <a:rPr lang="el-GR" sz="3600" smtClean="0"/>
              <a:t>Ευελιξία</a:t>
            </a:r>
          </a:p>
          <a:p>
            <a:pPr eaLnBrk="1" hangingPunct="1">
              <a:defRPr/>
            </a:pPr>
            <a:endParaRPr lang="el-GR" sz="280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sz="4000" b="1" smtClean="0"/>
              <a:t>Κληρονομικότητα (Inheritance)</a:t>
            </a:r>
            <a:br>
              <a:rPr lang="el-GR" sz="4000" b="1" smtClean="0"/>
            </a:br>
            <a:endParaRPr lang="el-GR" sz="4000" b="1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l-GR" smtClean="0"/>
              <a:t>Είναι η δυνατότητα που έχει μια κλάση να </a:t>
            </a:r>
            <a:r>
              <a:rPr lang="el-GR" i="1" smtClean="0"/>
              <a:t>κληρονομεί</a:t>
            </a:r>
            <a:r>
              <a:rPr lang="el-GR" smtClean="0"/>
              <a:t> όλες τις ιδιότητες και τις μεθόδους μιας άλλης κλάσης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i="1" smtClean="0"/>
              <a:t>Βασική κλάση (υπερκλάση) </a:t>
            </a:r>
            <a:r>
              <a:rPr lang="el-GR" smtClean="0"/>
              <a:t>- </a:t>
            </a:r>
            <a:r>
              <a:rPr lang="el-GR" i="1" smtClean="0"/>
              <a:t>υποκλάσεις</a:t>
            </a:r>
            <a:endParaRPr lang="el-GR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- Τίτλος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b="1" smtClean="0"/>
              <a:t>Παράδειγμα</a:t>
            </a:r>
          </a:p>
        </p:txBody>
      </p:sp>
      <p:sp>
        <p:nvSpPr>
          <p:cNvPr id="12291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500063" y="2000250"/>
            <a:ext cx="8229600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l-GR" sz="3600" b="1" smtClean="0"/>
              <a:t>Κλάση</a:t>
            </a:r>
            <a:r>
              <a:rPr lang="el-GR" sz="3600" smtClean="0"/>
              <a:t>: Γάτα  (υποκλάση της Ζώο )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sz="3600" b="1" smtClean="0"/>
              <a:t>Ιδιότητες</a:t>
            </a:r>
            <a:r>
              <a:rPr lang="el-GR" sz="3600" smtClean="0"/>
              <a:t>: Ηλικία, Ύψος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sz="3600" b="1" smtClean="0"/>
              <a:t>Μέθοδοι</a:t>
            </a:r>
            <a:r>
              <a:rPr lang="el-GR" sz="3600" smtClean="0"/>
              <a:t>: Μεγάλωσε, Ψήλωσε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sz="3600" smtClean="0"/>
              <a:t> </a:t>
            </a:r>
            <a:r>
              <a:rPr lang="el-GR" sz="3600" b="1" smtClean="0"/>
              <a:t>Στιγμιότυπο:  </a:t>
            </a:r>
            <a:r>
              <a:rPr lang="en-US" sz="3600" smtClean="0">
                <a:latin typeface="Arial" charset="0"/>
              </a:rPr>
              <a:t>cat</a:t>
            </a:r>
            <a:r>
              <a:rPr lang="el-GR" sz="3600" smtClean="0"/>
              <a:t>1(6 , 10)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0"/>
            <a:ext cx="6143625" cy="678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- Τίτλος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b="1" smtClean="0"/>
              <a:t>Αντικειμενοστραφής Προγραμματισμός</a:t>
            </a:r>
            <a:endParaRPr lang="el-GR" smtClean="0"/>
          </a:p>
        </p:txBody>
      </p:sp>
      <p:sp>
        <p:nvSpPr>
          <p:cNvPr id="3075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500063" y="2332038"/>
            <a:ext cx="8229600" cy="28829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l-GR" sz="3600" smtClean="0"/>
              <a:t>Τι είναι τα αντικείμενα (objects);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sz="3600" smtClean="0"/>
              <a:t>Πως δημιουργούνται τα αντικείμενα;</a:t>
            </a: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endParaRPr lang="el-GR" sz="36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b="1" smtClean="0"/>
              <a:t>Αντικείμενα </a:t>
            </a: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i="1" smtClean="0"/>
              <a:t>Καρέκλα</a:t>
            </a:r>
          </a:p>
          <a:p>
            <a:pPr eaLnBrk="1" hangingPunct="1">
              <a:defRPr/>
            </a:pPr>
            <a:r>
              <a:rPr lang="el-GR" i="1" smtClean="0"/>
              <a:t>Τραπέζι</a:t>
            </a:r>
          </a:p>
          <a:p>
            <a:pPr eaLnBrk="1" hangingPunct="1">
              <a:defRPr/>
            </a:pPr>
            <a:r>
              <a:rPr lang="el-GR" i="1" smtClean="0"/>
              <a:t>Σκύλος</a:t>
            </a:r>
          </a:p>
          <a:p>
            <a:pPr eaLnBrk="1" hangingPunct="1">
              <a:defRPr/>
            </a:pPr>
            <a:r>
              <a:rPr lang="el-GR" i="1" smtClean="0"/>
              <a:t>Γάτα</a:t>
            </a:r>
          </a:p>
          <a:p>
            <a:pPr eaLnBrk="1" hangingPunct="1">
              <a:defRPr/>
            </a:pPr>
            <a:r>
              <a:rPr lang="el-GR" i="1" smtClean="0"/>
              <a:t>Κύκλος</a:t>
            </a:r>
          </a:p>
          <a:p>
            <a:pPr eaLnBrk="1" hangingPunct="1">
              <a:defRPr/>
            </a:pPr>
            <a:r>
              <a:rPr lang="el-GR" i="1" smtClean="0"/>
              <a:t>Ορθογώνιο </a:t>
            </a:r>
            <a:endParaRPr lang="el-GR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b="1" smtClean="0"/>
              <a:t>Παραδείγματα</a:t>
            </a:r>
            <a:r>
              <a:rPr lang="en-US" b="1" smtClean="0"/>
              <a:t> </a:t>
            </a:r>
            <a:r>
              <a:rPr lang="el-GR" b="1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1625" y="1600200"/>
            <a:ext cx="8662988" cy="449897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l-GR" sz="2800" smtClean="0"/>
              <a:t>Μία </a:t>
            </a:r>
            <a:r>
              <a:rPr lang="el-GR" sz="2800" b="1" i="1" smtClean="0">
                <a:solidFill>
                  <a:schemeClr val="hlink"/>
                </a:solidFill>
              </a:rPr>
              <a:t>καρέκλα</a:t>
            </a:r>
            <a:r>
              <a:rPr lang="el-GR" sz="2800" smtClean="0"/>
              <a:t> έχει τις ιδιότητες </a:t>
            </a:r>
            <a:r>
              <a:rPr lang="el-GR" sz="2800" u="sng" smtClean="0"/>
              <a:t>χρώμα</a:t>
            </a:r>
            <a:r>
              <a:rPr lang="el-GR" sz="2800" smtClean="0"/>
              <a:t>, </a:t>
            </a:r>
            <a:r>
              <a:rPr lang="el-GR" sz="2800" u="sng" smtClean="0"/>
              <a:t>ύψος</a:t>
            </a:r>
            <a:r>
              <a:rPr lang="el-GR" sz="2800" smtClean="0"/>
              <a:t>, </a:t>
            </a:r>
            <a:r>
              <a:rPr lang="el-GR" sz="2800" u="sng" smtClean="0"/>
              <a:t>υλικό</a:t>
            </a:r>
            <a:r>
              <a:rPr lang="el-GR" sz="2800" smtClean="0"/>
              <a:t> κτλ.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sz="2800" smtClean="0"/>
              <a:t>Ένα </a:t>
            </a:r>
            <a:r>
              <a:rPr lang="el-GR" sz="2800" b="1" i="1" smtClean="0">
                <a:solidFill>
                  <a:schemeClr val="hlink"/>
                </a:solidFill>
              </a:rPr>
              <a:t>ορθογώνιο</a:t>
            </a:r>
            <a:r>
              <a:rPr lang="el-GR" sz="2800" smtClean="0"/>
              <a:t> αντίστοιχα έχει τις ιδιότητες </a:t>
            </a:r>
            <a:r>
              <a:rPr lang="el-GR" sz="2800" u="sng" smtClean="0"/>
              <a:t>πλάτος</a:t>
            </a:r>
            <a:r>
              <a:rPr lang="el-GR" sz="2800" smtClean="0"/>
              <a:t>, </a:t>
            </a:r>
            <a:r>
              <a:rPr lang="el-GR" sz="2800" u="sng" smtClean="0"/>
              <a:t>ύψος</a:t>
            </a:r>
            <a:r>
              <a:rPr lang="el-GR" sz="2800" smtClean="0"/>
              <a:t>, </a:t>
            </a:r>
            <a:r>
              <a:rPr lang="el-GR" sz="2800" u="sng" smtClean="0"/>
              <a:t>εμβαδόν</a:t>
            </a:r>
            <a:r>
              <a:rPr lang="el-GR" sz="2800" smtClean="0"/>
              <a:t>, </a:t>
            </a:r>
            <a:r>
              <a:rPr lang="el-GR" sz="2800" u="sng" smtClean="0"/>
              <a:t>περίμετρος</a:t>
            </a:r>
            <a:r>
              <a:rPr lang="el-GR" sz="2800" smtClean="0"/>
              <a:t> κτλ.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sz="2800" smtClean="0"/>
              <a:t>Μία </a:t>
            </a:r>
            <a:r>
              <a:rPr lang="el-GR" sz="2800" b="1" i="1" smtClean="0">
                <a:solidFill>
                  <a:schemeClr val="hlink"/>
                </a:solidFill>
              </a:rPr>
              <a:t>γάτα</a:t>
            </a:r>
            <a:r>
              <a:rPr lang="el-GR" sz="2800" smtClean="0"/>
              <a:t> έχει τις ιδιότητες </a:t>
            </a:r>
            <a:r>
              <a:rPr lang="el-GR" sz="2800" u="sng" smtClean="0"/>
              <a:t>όνομα</a:t>
            </a:r>
            <a:r>
              <a:rPr lang="el-GR" sz="2800" smtClean="0"/>
              <a:t>, </a:t>
            </a:r>
            <a:r>
              <a:rPr lang="el-GR" sz="2800" u="sng" smtClean="0"/>
              <a:t>ηλικία</a:t>
            </a:r>
            <a:r>
              <a:rPr lang="el-GR" sz="2800" smtClean="0"/>
              <a:t>, </a:t>
            </a:r>
            <a:r>
              <a:rPr lang="el-GR" sz="2800" u="sng" smtClean="0"/>
              <a:t>φύλλο</a:t>
            </a:r>
            <a:r>
              <a:rPr lang="el-GR" sz="2800" smtClean="0"/>
              <a:t> κτλ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b="1" smtClean="0"/>
              <a:t>Παραδείγματα</a:t>
            </a:r>
            <a:r>
              <a:rPr lang="en-US" b="1" smtClean="0"/>
              <a:t> </a:t>
            </a:r>
            <a:r>
              <a:rPr lang="el-GR" b="1" smtClean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412875"/>
            <a:ext cx="8540750" cy="449897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l-GR" sz="2800" smtClean="0"/>
              <a:t>Μία </a:t>
            </a:r>
            <a:r>
              <a:rPr lang="el-GR" sz="2800" b="1" i="1" smtClean="0">
                <a:solidFill>
                  <a:schemeClr val="hlink"/>
                </a:solidFill>
              </a:rPr>
              <a:t>γάτα</a:t>
            </a:r>
            <a:r>
              <a:rPr lang="el-GR" sz="2800" smtClean="0"/>
              <a:t> έχει τις</a:t>
            </a:r>
            <a:r>
              <a:rPr lang="en-US" sz="2800" smtClean="0"/>
              <a:t> </a:t>
            </a:r>
            <a:r>
              <a:rPr lang="el-GR" sz="2800" smtClean="0"/>
              <a:t>ιδιότητες </a:t>
            </a:r>
            <a:r>
              <a:rPr lang="en-US" sz="2800" smtClean="0"/>
              <a:t> </a:t>
            </a:r>
            <a:r>
              <a:rPr lang="el-GR" sz="2800" u="sng" smtClean="0"/>
              <a:t>όνομα</a:t>
            </a:r>
            <a:r>
              <a:rPr lang="el-GR" sz="2800" smtClean="0"/>
              <a:t>, </a:t>
            </a:r>
            <a:r>
              <a:rPr lang="el-GR" sz="2800" u="sng" smtClean="0"/>
              <a:t>ηλικία</a:t>
            </a:r>
            <a:r>
              <a:rPr lang="el-GR" sz="2800" smtClean="0"/>
              <a:t>, </a:t>
            </a:r>
            <a:r>
              <a:rPr lang="el-GR" sz="2800" u="sng" smtClean="0"/>
              <a:t>φύλλο</a:t>
            </a:r>
            <a:r>
              <a:rPr lang="el-GR" sz="2800" smtClean="0"/>
              <a:t> κτλ αλλά επίσης μπορεί και να εκτελεί διάφορες </a:t>
            </a:r>
            <a:r>
              <a:rPr lang="el-GR" sz="2800" b="1" i="1" smtClean="0"/>
              <a:t>ενέργειες</a:t>
            </a:r>
            <a:r>
              <a:rPr lang="el-GR" sz="2800" smtClean="0"/>
              <a:t> όπως π.χ. να νιαουρίσει, να τρέξει, να περπατήσει, να σκαρφαλώσει, να φάει κτλ.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sz="2800" smtClean="0"/>
              <a:t>Ένας </a:t>
            </a:r>
            <a:r>
              <a:rPr lang="el-GR" sz="2800" b="1" i="1" smtClean="0">
                <a:solidFill>
                  <a:schemeClr val="hlink"/>
                </a:solidFill>
              </a:rPr>
              <a:t>οδηγός</a:t>
            </a:r>
            <a:r>
              <a:rPr lang="el-GR" sz="2800" smtClean="0"/>
              <a:t> μπορεί να προβεί σε διάφορες </a:t>
            </a:r>
            <a:r>
              <a:rPr lang="el-GR" sz="2800" b="1" i="1" smtClean="0"/>
              <a:t>ενέργειες</a:t>
            </a:r>
            <a:r>
              <a:rPr lang="el-GR" sz="2800" smtClean="0"/>
              <a:t>, όπως πχ να στρίψει, να φρενάρει, να</a:t>
            </a:r>
            <a:r>
              <a:rPr lang="en-US" sz="2800" smtClean="0"/>
              <a:t> </a:t>
            </a:r>
            <a:r>
              <a:rPr lang="el-GR" sz="2800" smtClean="0"/>
              <a:t>επιταχύνει, να βάλει μπροστά τη μηχανή κτλ.</a:t>
            </a: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endParaRPr lang="el-GR" sz="28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sz="4000" b="1" smtClean="0"/>
              <a:t>Αντικείμενα (object)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313" y="1916113"/>
            <a:ext cx="8678862" cy="452596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el-GR" sz="3600" i="1" dirty="0" smtClean="0"/>
              <a:t>Οντότητες</a:t>
            </a:r>
            <a:r>
              <a:rPr lang="el-GR" sz="3600" dirty="0" smtClean="0"/>
              <a:t> (έμψυχες ή άψυχες) οι οποίες </a:t>
            </a:r>
            <a:r>
              <a:rPr lang="en-US" sz="3600" dirty="0" smtClean="0"/>
              <a:t>: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sz="3600" dirty="0" smtClean="0"/>
              <a:t>έχουν</a:t>
            </a:r>
            <a:r>
              <a:rPr lang="en-US" sz="3600" dirty="0" smtClean="0"/>
              <a:t> </a:t>
            </a:r>
            <a:r>
              <a:rPr lang="el-GR" sz="3600" dirty="0" smtClean="0"/>
              <a:t>συγκεκριμένες </a:t>
            </a:r>
            <a:r>
              <a:rPr lang="el-GR" sz="3600" b="1" dirty="0" smtClean="0"/>
              <a:t>ιδιότητες</a:t>
            </a:r>
            <a:r>
              <a:rPr lang="el-GR" sz="3600" dirty="0" smtClean="0"/>
              <a:t> ή/και </a:t>
            </a:r>
            <a:endParaRPr lang="en-US" sz="3600" dirty="0" smtClean="0"/>
          </a:p>
          <a:p>
            <a:pPr eaLnBrk="1" hangingPunct="1">
              <a:lnSpc>
                <a:spcPct val="150000"/>
              </a:lnSpc>
              <a:defRPr/>
            </a:pPr>
            <a:r>
              <a:rPr lang="el-GR" sz="3600" dirty="0" smtClean="0"/>
              <a:t>μπορούν να</a:t>
            </a:r>
            <a:r>
              <a:rPr lang="en-US" sz="3600" dirty="0" smtClean="0"/>
              <a:t> </a:t>
            </a:r>
            <a:r>
              <a:rPr lang="el-GR" sz="3600" dirty="0" smtClean="0"/>
              <a:t>εκτελούν συγκεκριμένες </a:t>
            </a:r>
            <a:r>
              <a:rPr lang="el-GR" sz="3600" b="1" dirty="0" smtClean="0"/>
              <a:t>ενέργειες</a:t>
            </a:r>
            <a:r>
              <a:rPr lang="el-GR" sz="3600" dirty="0" smtClean="0"/>
              <a:t>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- Τίτλος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b="1" dirty="0" smtClean="0"/>
              <a:t>Κλάση (</a:t>
            </a:r>
            <a:r>
              <a:rPr lang="en-US" b="1" dirty="0" smtClean="0"/>
              <a:t>class)</a:t>
            </a:r>
            <a:endParaRPr lang="el-GR" b="1" dirty="0" smtClean="0"/>
          </a:p>
        </p:txBody>
      </p:sp>
      <p:sp>
        <p:nvSpPr>
          <p:cNvPr id="8195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Clr>
                <a:schemeClr val="tx1"/>
              </a:buClr>
              <a:buSzPct val="70000"/>
              <a:buFont typeface="Wingdings" pitchFamily="2" charset="2"/>
              <a:buChar char="Ø"/>
              <a:defRPr/>
            </a:pPr>
            <a:r>
              <a:rPr lang="el-GR" sz="3600" dirty="0" smtClean="0"/>
              <a:t>Μια κλάση είναι ένα </a:t>
            </a:r>
            <a:r>
              <a:rPr lang="el-GR" sz="3600" b="1" dirty="0" smtClean="0"/>
              <a:t>«πρότυπο» </a:t>
            </a:r>
            <a:r>
              <a:rPr lang="el-GR" sz="3600" dirty="0" smtClean="0"/>
              <a:t>που ορίζει ποιες </a:t>
            </a:r>
            <a:r>
              <a:rPr lang="el-GR" sz="3600" b="1" dirty="0" smtClean="0"/>
              <a:t>ιδιότητες</a:t>
            </a:r>
            <a:r>
              <a:rPr lang="el-GR" sz="3600" dirty="0" smtClean="0"/>
              <a:t>  και ποιες </a:t>
            </a:r>
            <a:r>
              <a:rPr lang="el-GR" sz="3600" b="1" dirty="0" smtClean="0"/>
              <a:t>μεθόδους</a:t>
            </a:r>
            <a:r>
              <a:rPr lang="el-GR" sz="3600" dirty="0" smtClean="0"/>
              <a:t> θα έχει ένα αντικείμενο. 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SzPct val="70000"/>
              <a:buFont typeface="Wingdings" pitchFamily="2" charset="2"/>
              <a:buChar char="Ø"/>
              <a:defRPr/>
            </a:pPr>
            <a:r>
              <a:rPr lang="el-GR" sz="3600" dirty="0" smtClean="0"/>
              <a:t>Ένα αντικείμενο που δημιουργείται από μία κλάση ονομάζεται </a:t>
            </a:r>
            <a:r>
              <a:rPr lang="el-GR" sz="3600" b="1" dirty="0" smtClean="0"/>
              <a:t>στιγμιότυπο </a:t>
            </a:r>
            <a:r>
              <a:rPr lang="el-GR" sz="3600" dirty="0" smtClean="0"/>
              <a:t>της κλάσης</a:t>
            </a:r>
            <a:r>
              <a:rPr lang="en-US" sz="3600" dirty="0" smtClean="0"/>
              <a:t>.</a:t>
            </a:r>
          </a:p>
          <a:p>
            <a:pPr eaLnBrk="1" hangingPunct="1">
              <a:lnSpc>
                <a:spcPct val="150000"/>
              </a:lnSpc>
              <a:defRPr/>
            </a:pPr>
            <a:endParaRPr lang="el-GR" sz="36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- Τίτλος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b="1" smtClean="0"/>
              <a:t>Παράδειγμα</a:t>
            </a:r>
          </a:p>
        </p:txBody>
      </p:sp>
      <p:sp>
        <p:nvSpPr>
          <p:cNvPr id="9219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500063" y="2000250"/>
            <a:ext cx="8229600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l-GR" sz="3600" b="1" smtClean="0"/>
              <a:t>Κλάση</a:t>
            </a:r>
            <a:r>
              <a:rPr lang="el-GR" sz="3600" smtClean="0"/>
              <a:t>: Ζώο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sz="3600" b="1" smtClean="0"/>
              <a:t>Ιδιότητες</a:t>
            </a:r>
            <a:r>
              <a:rPr lang="el-GR" sz="3600" smtClean="0"/>
              <a:t>: Ηλικία, Ύψος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sz="3600" b="1" smtClean="0"/>
              <a:t>Μέθοδοι</a:t>
            </a:r>
            <a:r>
              <a:rPr lang="el-GR" sz="3600" smtClean="0"/>
              <a:t>: Μεγάλωσε, Ψήλωσε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- Τίτλος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b="1" smtClean="0"/>
              <a:t>Παράδειγμα </a:t>
            </a:r>
          </a:p>
        </p:txBody>
      </p:sp>
      <p:sp>
        <p:nvSpPr>
          <p:cNvPr id="10243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179388" y="2000250"/>
            <a:ext cx="8796337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l-GR" b="1" smtClean="0"/>
              <a:t>Κλάση</a:t>
            </a:r>
            <a:r>
              <a:rPr lang="el-GR" smtClean="0"/>
              <a:t>: Όχημα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b="1" smtClean="0"/>
              <a:t>Ιδιότητες</a:t>
            </a:r>
            <a:r>
              <a:rPr lang="el-GR" smtClean="0"/>
              <a:t>: Χρώμα, Τιμή, Αριθ. Τροχών, Ταχύτητα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l-GR" b="1" smtClean="0"/>
              <a:t>Μέθοδοι</a:t>
            </a:r>
            <a:r>
              <a:rPr lang="el-GR" smtClean="0"/>
              <a:t>: Επιτάχυνε, Φρέναρε </a:t>
            </a: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endParaRPr lang="el-GR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Πυξίδα">
  <a:themeElements>
    <a:clrScheme name="Πυξίδα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Πυξίδα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Πυξίδα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υξίδα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υξίδα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υξίδα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υξίδα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υξίδα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υξίδα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υξίδα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υξίδα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245</TotalTime>
  <Words>152</Words>
  <Application>Microsoft Office PowerPoint</Application>
  <PresentationFormat>Προβολή στην οθόνη (4:3)</PresentationFormat>
  <Paragraphs>44</Paragraphs>
  <Slides>12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7" baseType="lpstr">
      <vt:lpstr>Tahoma</vt:lpstr>
      <vt:lpstr>Arial</vt:lpstr>
      <vt:lpstr>Wingdings</vt:lpstr>
      <vt:lpstr>Calibri</vt:lpstr>
      <vt:lpstr>Πυξίδα</vt:lpstr>
      <vt:lpstr>Πλεονεκτήματα αντικειμενοστραφούς προγραμματισμού</vt:lpstr>
      <vt:lpstr>Αντικειμενοστραφής Προγραμματισμός</vt:lpstr>
      <vt:lpstr>Αντικείμενα </vt:lpstr>
      <vt:lpstr>Παραδείγματα  </vt:lpstr>
      <vt:lpstr>Παραδείγματα  </vt:lpstr>
      <vt:lpstr>Αντικείμενα (object)</vt:lpstr>
      <vt:lpstr>Κλάση (class)</vt:lpstr>
      <vt:lpstr>Παράδειγμα</vt:lpstr>
      <vt:lpstr>Παράδειγμα </vt:lpstr>
      <vt:lpstr>Κληρονομικότητα (Inheritance) </vt:lpstr>
      <vt:lpstr>Παράδειγμα</vt:lpstr>
      <vt:lpstr>Διαφάνεια 12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tak kaz</dc:creator>
  <cp:lastModifiedBy>tak kaz</cp:lastModifiedBy>
  <cp:revision>30</cp:revision>
  <dcterms:created xsi:type="dcterms:W3CDTF">2015-10-08T15:21:36Z</dcterms:created>
  <dcterms:modified xsi:type="dcterms:W3CDTF">2020-10-21T16:06:42Z</dcterms:modified>
</cp:coreProperties>
</file>