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88" d="100"/>
          <a:sy n="88" d="100"/>
        </p:scale>
        <p:origin x="40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12/17/2024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12/17/2024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Content Placeholder 3"/>
          <p:cNvSpPr>
            <a:spLocks noGrp="1"/>
          </p:cNvSpPr>
          <p:nvPr>
            <p:ph sz="quarter" idx="13"/>
          </p:nvPr>
        </p:nvSpPr>
        <p:spPr>
          <a:xfrm>
            <a:off x="913774" y="3051012"/>
            <a:ext cx="5106027"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3" name="Content Placeholder 5"/>
          <p:cNvSpPr>
            <a:spLocks noGrp="1"/>
          </p:cNvSpPr>
          <p:nvPr>
            <p:ph sz="quarter" idx="14"/>
          </p:nvPr>
        </p:nvSpPr>
        <p:spPr>
          <a:xfrm>
            <a:off x="6172200" y="3051012"/>
            <a:ext cx="5105401"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12/17/2024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A69CEF-7586-32FA-893A-02D4F2C2AA97}"/>
              </a:ext>
            </a:extLst>
          </p:cNvPr>
          <p:cNvSpPr>
            <a:spLocks noGrp="1"/>
          </p:cNvSpPr>
          <p:nvPr>
            <p:ph type="ctrTitle"/>
          </p:nvPr>
        </p:nvSpPr>
        <p:spPr/>
        <p:txBody>
          <a:bodyPr/>
          <a:lstStyle/>
          <a:p>
            <a:r>
              <a:rPr lang="el-GR" dirty="0"/>
              <a:t>Η ΧΡΗΣΗ ΤΟΥ ΑΤΜΟΥ ΣΤΗΝ ΑΠΟΛΕΠΙΣΗ</a:t>
            </a:r>
          </a:p>
        </p:txBody>
      </p:sp>
      <p:sp>
        <p:nvSpPr>
          <p:cNvPr id="3" name="Υπότιτλος 2">
            <a:extLst>
              <a:ext uri="{FF2B5EF4-FFF2-40B4-BE49-F238E27FC236}">
                <a16:creationId xmlns:a16="http://schemas.microsoft.com/office/drawing/2014/main" id="{ACDB00FB-54C3-8994-3232-EEBA82DC5893}"/>
              </a:ext>
            </a:extLst>
          </p:cNvPr>
          <p:cNvSpPr>
            <a:spLocks noGrp="1"/>
          </p:cNvSpPr>
          <p:nvPr>
            <p:ph type="subTitle" idx="1"/>
          </p:nvPr>
        </p:nvSpPr>
        <p:spPr/>
        <p:txBody>
          <a:bodyPr/>
          <a:lstStyle/>
          <a:p>
            <a:r>
              <a:rPr lang="el-GR" dirty="0"/>
              <a:t>ΜΗΤΣΟΠΟΥΛΟΥ ΧΡΙΣΤΙΝΑ</a:t>
            </a:r>
          </a:p>
        </p:txBody>
      </p:sp>
    </p:spTree>
    <p:extLst>
      <p:ext uri="{BB962C8B-B14F-4D97-AF65-F5344CB8AC3E}">
        <p14:creationId xmlns:p14="http://schemas.microsoft.com/office/powerpoint/2010/main" val="74633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06F02E-8ABC-AE16-EDE5-01C58B05CA8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F90FFC1-1FBB-6AB5-B60D-874BA6C94FE5}"/>
              </a:ext>
            </a:extLst>
          </p:cNvPr>
          <p:cNvSpPr>
            <a:spLocks noGrp="1"/>
          </p:cNvSpPr>
          <p:nvPr>
            <p:ph sz="quarter" idx="13"/>
          </p:nvPr>
        </p:nvSpPr>
        <p:spPr/>
        <p:txBody>
          <a:bodyPr>
            <a:normAutofit fontScale="62500" lnSpcReduction="20000"/>
          </a:bodyPr>
          <a:lstStyle/>
          <a:p>
            <a:r>
              <a:rPr lang="el-GR" dirty="0"/>
              <a:t>Η εφαρμογή πυριτίου (</a:t>
            </a:r>
            <a:r>
              <a:rPr lang="el-GR" dirty="0" err="1"/>
              <a:t>Silicium</a:t>
            </a:r>
            <a:r>
              <a:rPr lang="el-GR" dirty="0"/>
              <a:t> 0,5% σε μορφή </a:t>
            </a:r>
            <a:r>
              <a:rPr lang="el-GR" dirty="0" err="1"/>
              <a:t>σιλανόλης</a:t>
            </a:r>
            <a:r>
              <a:rPr lang="el-GR" dirty="0"/>
              <a:t>) μετά την εφαρμογή </a:t>
            </a:r>
            <a:r>
              <a:rPr lang="el-GR" dirty="0" err="1"/>
              <a:t>ενζυμικού</a:t>
            </a:r>
            <a:r>
              <a:rPr lang="el-GR" dirty="0"/>
              <a:t> </a:t>
            </a:r>
            <a:r>
              <a:rPr lang="el-GR" dirty="0" err="1"/>
              <a:t>peeling</a:t>
            </a:r>
            <a:r>
              <a:rPr lang="el-GR" dirty="0"/>
              <a:t> μπορεί να είναι ευεργετική για το δέρμα, καθώς το πυρίτιο είναι γνωστό για τις αναγεννητικές και ενυδατικές του ιδιότητες. Ωστόσο, υπάρχουν ορισμένα σημεία που πρέπει να ληφθούν υπόψη, ειδικά όταν χρησιμοποιείται υπέρηχος προσώπου:</a:t>
            </a:r>
          </a:p>
          <a:p>
            <a:pPr>
              <a:buFont typeface="+mj-lt"/>
              <a:buAutoNum type="arabicPeriod"/>
            </a:pPr>
            <a:r>
              <a:rPr lang="el-GR" b="1" dirty="0"/>
              <a:t>Αναζωογόνηση του δέρματος</a:t>
            </a:r>
            <a:r>
              <a:rPr lang="el-GR" dirty="0"/>
              <a:t>: Το πυρίτιο (συχνά σε μορφή </a:t>
            </a:r>
            <a:r>
              <a:rPr lang="el-GR" dirty="0" err="1"/>
              <a:t>σιλανόλης</a:t>
            </a:r>
            <a:r>
              <a:rPr lang="el-GR" dirty="0"/>
              <a:t>) βοηθά στην ενίσχυση της παραγωγής κολλαγόνου και στην ενυδάτωση του δέρματος, κάτι που μπορεί να είναι χρήσιμο μετά την απολέπιση, καθώς το δέρμα μπορεί να είναι πιο ευαίσθητο και να χρειάζεται υποστήριξη στην αποκατάστασή του.</a:t>
            </a:r>
          </a:p>
          <a:p>
            <a:pPr>
              <a:buFont typeface="+mj-lt"/>
              <a:buAutoNum type="arabicPeriod"/>
            </a:pPr>
            <a:r>
              <a:rPr lang="el-GR" b="1" dirty="0"/>
              <a:t>Χρήση υπερήχων</a:t>
            </a:r>
            <a:r>
              <a:rPr lang="el-GR" dirty="0"/>
              <a:t>: Η εφαρμογή υπερήχων προσώπου μπορεί να βοηθήσει στην καλύτερη διείσδυση των ενεργών συστατικών, όπως το πυρίτιο, στο δέρμα. Ο υπέρηχος δημιουργεί </a:t>
            </a:r>
            <a:r>
              <a:rPr lang="el-GR" dirty="0" err="1"/>
              <a:t>μικροδονήσεις</a:t>
            </a:r>
            <a:r>
              <a:rPr lang="el-GR" dirty="0"/>
              <a:t> που επιτρέπουν στα συστατικά να εισχωρήσουν καλύτερα στα βαθύτερα στρώματα του δέρματος. Ωστόσο, εάν το δέρμα είναι πολύ ευαίσθητο ή ερεθισμένο μετά το </a:t>
            </a:r>
            <a:r>
              <a:rPr lang="el-GR" dirty="0" err="1"/>
              <a:t>peeling</a:t>
            </a:r>
            <a:r>
              <a:rPr lang="el-GR" dirty="0"/>
              <a:t>, είναι καλό να αποφεύγεται η χρήση υπερήχων για 24-48 ώρες.</a:t>
            </a:r>
          </a:p>
          <a:p>
            <a:pPr>
              <a:buFont typeface="+mj-lt"/>
              <a:buAutoNum type="arabicPeriod"/>
            </a:pPr>
            <a:r>
              <a:rPr lang="el-GR" b="1" dirty="0"/>
              <a:t>Αφυδάτωση και ερεθισμός</a:t>
            </a:r>
            <a:r>
              <a:rPr lang="el-GR" dirty="0"/>
              <a:t>: Αν το δέρμα σας είναι εξαιρετικά ευαίσθητο ή παρουσιάζει φλεγμονή μετά το </a:t>
            </a:r>
            <a:r>
              <a:rPr lang="el-GR" dirty="0" err="1"/>
              <a:t>ενζυμικό</a:t>
            </a:r>
            <a:r>
              <a:rPr lang="el-GR" dirty="0"/>
              <a:t> </a:t>
            </a:r>
            <a:r>
              <a:rPr lang="el-GR" dirty="0" err="1"/>
              <a:t>peeling</a:t>
            </a:r>
            <a:r>
              <a:rPr lang="el-GR" dirty="0"/>
              <a:t>, η χρήση υπερήχων μπορεί να προκαλέσει ερεθισμό ή επιδείνωση του δερματικού προβλήματος. Είναι σημαντικό να ελέγξετε την αντίδραση του δέρματος και να αποφεύγετε τη χρήση υπερήχων σε περίπτωση που το δέρμα είναι υπερβολικά ευαίσθητο.</a:t>
            </a:r>
          </a:p>
          <a:p>
            <a:endParaRPr lang="el-GR" dirty="0"/>
          </a:p>
        </p:txBody>
      </p:sp>
    </p:spTree>
    <p:extLst>
      <p:ext uri="{BB962C8B-B14F-4D97-AF65-F5344CB8AC3E}">
        <p14:creationId xmlns:p14="http://schemas.microsoft.com/office/powerpoint/2010/main" val="3537352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3C5A65-10DF-3985-A056-41D59815560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E0552DF-5F12-A836-B4C9-24713E92A60E}"/>
              </a:ext>
            </a:extLst>
          </p:cNvPr>
          <p:cNvSpPr>
            <a:spLocks noGrp="1"/>
          </p:cNvSpPr>
          <p:nvPr>
            <p:ph sz="quarter" idx="13"/>
          </p:nvPr>
        </p:nvSpPr>
        <p:spPr/>
        <p:txBody>
          <a:bodyPr/>
          <a:lstStyle/>
          <a:p>
            <a:r>
              <a:rPr lang="el-GR" dirty="0"/>
              <a:t>Συνοψίζοντας, η εφαρμογή πυριτίου μετά από </a:t>
            </a:r>
            <a:r>
              <a:rPr lang="el-GR" dirty="0" err="1"/>
              <a:t>ενζυμικό</a:t>
            </a:r>
            <a:r>
              <a:rPr lang="el-GR" dirty="0"/>
              <a:t> </a:t>
            </a:r>
            <a:r>
              <a:rPr lang="el-GR" dirty="0" err="1"/>
              <a:t>peeling</a:t>
            </a:r>
            <a:r>
              <a:rPr lang="el-GR" dirty="0"/>
              <a:t> μπορεί να είναι χρήσιμη για την ενυδάτωση και την αναζωογόνηση του δέρματος, αλλά η χρήση υπερήχων πρέπει να γίνεται με προσοχή. Εάν το δέρμα είναι ευαίσθητο ή έχει υποστεί ερεθισμό, συνιστάται να περιμένετε λίγο και να αποφύγετε τη χρήση υπερήχων άμεσα μετά την απολέπιση.</a:t>
            </a:r>
          </a:p>
        </p:txBody>
      </p:sp>
    </p:spTree>
    <p:extLst>
      <p:ext uri="{BB962C8B-B14F-4D97-AF65-F5344CB8AC3E}">
        <p14:creationId xmlns:p14="http://schemas.microsoft.com/office/powerpoint/2010/main" val="3463999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ADE0F8-0918-30B0-0BCE-1F9C8648984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7C4B292-CA27-5B83-6B45-3221FFBF8AE1}"/>
              </a:ext>
            </a:extLst>
          </p:cNvPr>
          <p:cNvSpPr>
            <a:spLocks noGrp="1"/>
          </p:cNvSpPr>
          <p:nvPr>
            <p:ph sz="quarter" idx="13"/>
          </p:nvPr>
        </p:nvSpPr>
        <p:spPr/>
        <p:txBody>
          <a:bodyPr/>
          <a:lstStyle/>
          <a:p>
            <a:r>
              <a:rPr lang="el-GR" dirty="0"/>
              <a:t>Η εφαρμογή μιας μάσκας </a:t>
            </a:r>
            <a:r>
              <a:rPr lang="el-GR" dirty="0" err="1"/>
              <a:t>αζουλενίου</a:t>
            </a:r>
            <a:r>
              <a:rPr lang="el-GR" dirty="0"/>
              <a:t> ανάμεσα στην εφαρμογή </a:t>
            </a:r>
            <a:r>
              <a:rPr lang="el-GR" dirty="0" err="1"/>
              <a:t>ενζυμικού</a:t>
            </a:r>
            <a:r>
              <a:rPr lang="el-GR" dirty="0"/>
              <a:t> </a:t>
            </a:r>
            <a:r>
              <a:rPr lang="el-GR" dirty="0" err="1"/>
              <a:t>peeling</a:t>
            </a:r>
            <a:r>
              <a:rPr lang="el-GR" dirty="0"/>
              <a:t> και πυριτίου (</a:t>
            </a:r>
            <a:r>
              <a:rPr lang="el-GR" dirty="0" err="1"/>
              <a:t>Silicium</a:t>
            </a:r>
            <a:r>
              <a:rPr lang="el-GR" dirty="0"/>
              <a:t> 0,5% σε μορφή </a:t>
            </a:r>
            <a:r>
              <a:rPr lang="el-GR" dirty="0" err="1"/>
              <a:t>σιλανόλης</a:t>
            </a:r>
            <a:r>
              <a:rPr lang="el-GR" dirty="0"/>
              <a:t>) μπορεί να είναι πολύ ωφέλιμη, ειδικά για το δέρμα που είναι ευαίσθητο ή ερεθισμένο μετά από απολέπιση.</a:t>
            </a:r>
          </a:p>
          <a:p>
            <a:r>
              <a:rPr lang="el-GR" dirty="0"/>
              <a:t>Το </a:t>
            </a:r>
            <a:r>
              <a:rPr lang="el-GR" b="1" dirty="0" err="1"/>
              <a:t>αζουλένιο</a:t>
            </a:r>
            <a:r>
              <a:rPr lang="el-GR" dirty="0"/>
              <a:t> είναι ένα συστατικό που προέρχεται από το χαμομήλι και είναι γνωστό για τις καταπραϋντικές, αντιφλεγμονώδεις και καταπραϋντικές του ιδιότητες. Χρησιμοποιείται συχνά σε προϊόντα για ευαίσθητο δέρμα και για την ανακούφιση από ερεθισμούς ή φλεγμονές, κάτι που μπορεί να συμβεί μετά από απολέπιση του δέρματος.</a:t>
            </a:r>
          </a:p>
          <a:p>
            <a:endParaRPr lang="el-GR" dirty="0"/>
          </a:p>
        </p:txBody>
      </p:sp>
    </p:spTree>
    <p:extLst>
      <p:ext uri="{BB962C8B-B14F-4D97-AF65-F5344CB8AC3E}">
        <p14:creationId xmlns:p14="http://schemas.microsoft.com/office/powerpoint/2010/main" val="428313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56C762-3EEC-273B-14EE-A4E350A2F1A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BA7FD2B-1E60-8F48-9654-4743DE1D0E12}"/>
              </a:ext>
            </a:extLst>
          </p:cNvPr>
          <p:cNvSpPr>
            <a:spLocks noGrp="1"/>
          </p:cNvSpPr>
          <p:nvPr>
            <p:ph sz="quarter" idx="13"/>
          </p:nvPr>
        </p:nvSpPr>
        <p:spPr/>
        <p:txBody>
          <a:bodyPr>
            <a:normAutofit fontScale="92500" lnSpcReduction="20000"/>
          </a:bodyPr>
          <a:lstStyle/>
          <a:p>
            <a:r>
              <a:rPr lang="el-GR" b="1" dirty="0"/>
              <a:t>Οφέλη της μάσκας </a:t>
            </a:r>
            <a:r>
              <a:rPr lang="el-GR" b="1" dirty="0" err="1"/>
              <a:t>αζουλενίου</a:t>
            </a:r>
            <a:r>
              <a:rPr lang="el-GR" b="1" dirty="0"/>
              <a:t>:</a:t>
            </a:r>
          </a:p>
          <a:p>
            <a:pPr>
              <a:buFont typeface="+mj-lt"/>
              <a:buAutoNum type="arabicPeriod"/>
            </a:pPr>
            <a:r>
              <a:rPr lang="el-GR" b="1" dirty="0"/>
              <a:t>Καταπραϋντική δράση</a:t>
            </a:r>
            <a:r>
              <a:rPr lang="el-GR" dirty="0"/>
              <a:t>: Η μάσκα </a:t>
            </a:r>
            <a:r>
              <a:rPr lang="el-GR" dirty="0" err="1"/>
              <a:t>αζουλενίου</a:t>
            </a:r>
            <a:r>
              <a:rPr lang="el-GR" dirty="0"/>
              <a:t> μπορεί να βοηθήσει στη μείωση της ερυθρότητας και του ερεθισμού του δέρματος μετά την απολέπιση. Αυτό μπορεί να ενισχύσει την άνεση και να προσφέρει προστασία στο δέρμα, πριν προχωρήσετε στην εφαρμογή άλλων ενεργών συστατικών, όπως το πυρίτιο.</a:t>
            </a:r>
          </a:p>
          <a:p>
            <a:pPr>
              <a:buFont typeface="+mj-lt"/>
              <a:buAutoNum type="arabicPeriod"/>
            </a:pPr>
            <a:r>
              <a:rPr lang="el-GR" b="1" dirty="0"/>
              <a:t>Ανακούφιση από φλεγμονές</a:t>
            </a:r>
            <a:r>
              <a:rPr lang="el-GR" dirty="0"/>
              <a:t>: Το </a:t>
            </a:r>
            <a:r>
              <a:rPr lang="el-GR" dirty="0" err="1"/>
              <a:t>αζουλένιο</a:t>
            </a:r>
            <a:r>
              <a:rPr lang="el-GR" dirty="0"/>
              <a:t> έχει επίσης την ικανότητα να μειώνει τη φλεγμονή, κάτι που είναι σημαντικό μετά τη χρήση </a:t>
            </a:r>
            <a:r>
              <a:rPr lang="el-GR" dirty="0" err="1"/>
              <a:t>απολεπιστικών</a:t>
            </a:r>
            <a:r>
              <a:rPr lang="el-GR" dirty="0"/>
              <a:t> προϊόντων, ειδικά για άτομα με ευαίσθητο δέρμα ή δερματικές </a:t>
            </a:r>
            <a:r>
              <a:rPr lang="el-GR" dirty="0" err="1"/>
              <a:t>καταστασεισ</a:t>
            </a:r>
            <a:r>
              <a:rPr lang="el-GR" dirty="0"/>
              <a:t>.</a:t>
            </a:r>
          </a:p>
          <a:p>
            <a:pPr>
              <a:buFont typeface="+mj-lt"/>
              <a:buAutoNum type="arabicPeriod"/>
            </a:pPr>
            <a:r>
              <a:rPr lang="el-GR" b="1" dirty="0"/>
              <a:t>Ενυδάτωση</a:t>
            </a:r>
            <a:r>
              <a:rPr lang="el-GR" dirty="0"/>
              <a:t>: Η μάσκα μπορεί να προσφέρει επιπλέον ενυδάτωση και θρέψη στο δέρμα, το οποίο μπορεί να είναι ξηρό και πιο ευαίσθητο μετά το </a:t>
            </a:r>
            <a:r>
              <a:rPr lang="el-GR" dirty="0" err="1"/>
              <a:t>peeling</a:t>
            </a:r>
            <a:r>
              <a:rPr lang="el-GR" dirty="0"/>
              <a:t>.</a:t>
            </a:r>
          </a:p>
          <a:p>
            <a:endParaRPr lang="el-GR" dirty="0"/>
          </a:p>
        </p:txBody>
      </p:sp>
    </p:spTree>
    <p:extLst>
      <p:ext uri="{BB962C8B-B14F-4D97-AF65-F5344CB8AC3E}">
        <p14:creationId xmlns:p14="http://schemas.microsoft.com/office/powerpoint/2010/main" val="2914285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E7032D-0B8A-605B-84A1-7FD704266BB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AC8AE82-7FF3-0FD2-5E31-70C98BDE3CC1}"/>
              </a:ext>
            </a:extLst>
          </p:cNvPr>
          <p:cNvSpPr>
            <a:spLocks noGrp="1"/>
          </p:cNvSpPr>
          <p:nvPr>
            <p:ph sz="quarter" idx="13"/>
          </p:nvPr>
        </p:nvSpPr>
        <p:spPr/>
        <p:txBody>
          <a:bodyPr/>
          <a:lstStyle/>
          <a:p>
            <a:r>
              <a:rPr lang="el-GR" b="1" dirty="0"/>
              <a:t>Πώς να χρησιμοποιήσετε την μάσκα </a:t>
            </a:r>
            <a:r>
              <a:rPr lang="el-GR" b="1" dirty="0" err="1"/>
              <a:t>αζουλενίου</a:t>
            </a:r>
            <a:r>
              <a:rPr lang="el-GR" b="1" dirty="0"/>
              <a:t>:</a:t>
            </a:r>
          </a:p>
          <a:p>
            <a:pPr>
              <a:buFont typeface="+mj-lt"/>
              <a:buAutoNum type="arabicPeriod"/>
            </a:pPr>
            <a:r>
              <a:rPr lang="el-GR" b="1" dirty="0"/>
              <a:t>Μετά την εφαρμογή του </a:t>
            </a:r>
            <a:r>
              <a:rPr lang="el-GR" b="1" dirty="0" err="1"/>
              <a:t>ενζυμικού</a:t>
            </a:r>
            <a:r>
              <a:rPr lang="el-GR" b="1" dirty="0"/>
              <a:t> </a:t>
            </a:r>
            <a:r>
              <a:rPr lang="el-GR" b="1" dirty="0" err="1"/>
              <a:t>peeling</a:t>
            </a:r>
            <a:r>
              <a:rPr lang="el-GR" dirty="0"/>
              <a:t>: Αφήστε το δέρμα να ηρεμήσει για λίγα λεπτά μετά το </a:t>
            </a:r>
            <a:r>
              <a:rPr lang="el-GR" dirty="0" err="1"/>
              <a:t>peeling</a:t>
            </a:r>
            <a:r>
              <a:rPr lang="el-GR" dirty="0"/>
              <a:t> και, στη συνέχεια, εφαρμόστε τη μάσκα </a:t>
            </a:r>
            <a:r>
              <a:rPr lang="el-GR" dirty="0" err="1"/>
              <a:t>αζουλενίου</a:t>
            </a:r>
            <a:r>
              <a:rPr lang="el-GR" dirty="0"/>
              <a:t>. Μπορείτε να την αφήσετε να δράσει για 10-15 λεπτά και να την ξεβγάλετε με χλιαρό νερό.</a:t>
            </a:r>
          </a:p>
          <a:p>
            <a:pPr>
              <a:buFont typeface="+mj-lt"/>
              <a:buAutoNum type="arabicPeriod"/>
            </a:pPr>
            <a:r>
              <a:rPr lang="el-GR" b="1" dirty="0"/>
              <a:t>Εφαρμογή του πυριτίου</a:t>
            </a:r>
            <a:r>
              <a:rPr lang="el-GR" dirty="0"/>
              <a:t>: Μόλις το δέρμα απορροφήσει τη μάσκα </a:t>
            </a:r>
            <a:r>
              <a:rPr lang="el-GR" dirty="0" err="1"/>
              <a:t>αζουλενίου</a:t>
            </a:r>
            <a:r>
              <a:rPr lang="el-GR" dirty="0"/>
              <a:t> και αισθανθείτε ότι έχει ηρεμήσει, μπορείτε να προχωρήσετε στην εφαρμογή του πυριτίου (</a:t>
            </a:r>
            <a:r>
              <a:rPr lang="el-GR" dirty="0" err="1"/>
              <a:t>Silicium</a:t>
            </a:r>
            <a:r>
              <a:rPr lang="el-GR" dirty="0"/>
              <a:t> 0,5% σε μορφή </a:t>
            </a:r>
            <a:r>
              <a:rPr lang="el-GR" dirty="0" err="1"/>
              <a:t>σιλανόλης</a:t>
            </a:r>
            <a:r>
              <a:rPr lang="el-GR" dirty="0"/>
              <a:t>), είτε με ελαφρύ μασάζ είτε με υπέρηχο προσώπου για καλύτερη απορρόφηση.</a:t>
            </a:r>
          </a:p>
          <a:p>
            <a:endParaRPr lang="el-GR" dirty="0"/>
          </a:p>
        </p:txBody>
      </p:sp>
    </p:spTree>
    <p:extLst>
      <p:ext uri="{BB962C8B-B14F-4D97-AF65-F5344CB8AC3E}">
        <p14:creationId xmlns:p14="http://schemas.microsoft.com/office/powerpoint/2010/main" val="1991420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2A240C-F946-7CF8-FA1C-D4491180050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61A497E-57AE-76EF-8441-79AB014138FC}"/>
              </a:ext>
            </a:extLst>
          </p:cNvPr>
          <p:cNvSpPr>
            <a:spLocks noGrp="1"/>
          </p:cNvSpPr>
          <p:nvPr>
            <p:ph sz="quarter" idx="13"/>
          </p:nvPr>
        </p:nvSpPr>
        <p:spPr/>
        <p:txBody>
          <a:bodyPr/>
          <a:lstStyle/>
          <a:p>
            <a:r>
              <a:rPr lang="el-GR" b="1" dirty="0"/>
              <a:t>Συμπερασματικά:</a:t>
            </a:r>
          </a:p>
          <a:p>
            <a:r>
              <a:rPr lang="el-GR" dirty="0"/>
              <a:t>Η μάσκα </a:t>
            </a:r>
            <a:r>
              <a:rPr lang="el-GR" dirty="0" err="1"/>
              <a:t>αζουλενίου</a:t>
            </a:r>
            <a:r>
              <a:rPr lang="el-GR" dirty="0"/>
              <a:t> μπορεί να αποτελέσει μια εξαιρετική ενδιάμεση θεραπεία, προσφέροντας καταπραϋντικά και αναγεννητικά οφέλη μετά την απολέπιση. </a:t>
            </a:r>
          </a:p>
          <a:p>
            <a:r>
              <a:rPr lang="el-GR" dirty="0"/>
              <a:t>θα βοηθήσει στην προστασία και την ενυδάτωση του δέρματος πριν από την εφαρμογή του πυριτίου, και συνολικά μπορεί να βελτιώσει την υφή και την ανανέωση του δέρματος.</a:t>
            </a:r>
          </a:p>
          <a:p>
            <a:endParaRPr lang="el-GR" dirty="0"/>
          </a:p>
        </p:txBody>
      </p:sp>
    </p:spTree>
    <p:extLst>
      <p:ext uri="{BB962C8B-B14F-4D97-AF65-F5344CB8AC3E}">
        <p14:creationId xmlns:p14="http://schemas.microsoft.com/office/powerpoint/2010/main" val="114606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7F64414-7706-E409-503E-BDC6EB9D64A6}"/>
              </a:ext>
            </a:extLst>
          </p:cNvPr>
          <p:cNvSpPr txBox="1"/>
          <p:nvPr/>
        </p:nvSpPr>
        <p:spPr>
          <a:xfrm>
            <a:off x="1219200" y="775062"/>
            <a:ext cx="9361714" cy="3139321"/>
          </a:xfrm>
          <a:prstGeom prst="rect">
            <a:avLst/>
          </a:prstGeom>
          <a:noFill/>
        </p:spPr>
        <p:txBody>
          <a:bodyPr wrap="square">
            <a:spAutoFit/>
          </a:bodyPr>
          <a:lstStyle/>
          <a:p>
            <a:r>
              <a:rPr lang="el-GR" dirty="0"/>
              <a:t>Η χρήση </a:t>
            </a:r>
            <a:r>
              <a:rPr lang="el-GR" dirty="0" err="1"/>
              <a:t>ενζυμικών</a:t>
            </a:r>
            <a:r>
              <a:rPr lang="el-GR" dirty="0"/>
              <a:t> </a:t>
            </a:r>
            <a:r>
              <a:rPr lang="el-GR" dirty="0" err="1"/>
              <a:t>peeling</a:t>
            </a:r>
            <a:r>
              <a:rPr lang="el-GR" dirty="0"/>
              <a:t> σε</a:t>
            </a:r>
            <a:r>
              <a:rPr lang="en-US" dirty="0"/>
              <a:t> </a:t>
            </a:r>
            <a:r>
              <a:rPr lang="el-GR" dirty="0"/>
              <a:t>αφυδατωμένα δέρματα και ευαίσθητα δέρματα είναι συνήθως πιο ασφαλής από τη χρήση χημικών </a:t>
            </a:r>
            <a:r>
              <a:rPr lang="el-GR" dirty="0" err="1"/>
              <a:t>απολεπιστικών</a:t>
            </a:r>
            <a:r>
              <a:rPr lang="el-GR" dirty="0"/>
              <a:t> (όπως το BHA),</a:t>
            </a:r>
          </a:p>
          <a:p>
            <a:endParaRPr lang="el-GR" dirty="0"/>
          </a:p>
          <a:p>
            <a:r>
              <a:rPr lang="el-GR" dirty="0"/>
              <a:t> </a:t>
            </a:r>
          </a:p>
          <a:p>
            <a:r>
              <a:rPr lang="el-GR" dirty="0"/>
              <a:t>καθώς τα </a:t>
            </a:r>
            <a:r>
              <a:rPr lang="el-GR" dirty="0" err="1"/>
              <a:t>ενζυμικά</a:t>
            </a:r>
            <a:r>
              <a:rPr lang="el-GR" dirty="0"/>
              <a:t> </a:t>
            </a:r>
            <a:r>
              <a:rPr lang="el-GR" dirty="0" err="1"/>
              <a:t>peeling</a:t>
            </a:r>
            <a:r>
              <a:rPr lang="el-GR" dirty="0"/>
              <a:t> χρησιμοποιούν φυσικά ένζυμα για να απομακρύνουν τα νεκρά κύτταρα του δέρματος χωρίς να προκαλούν τον ίδιο τύπο ερεθισμού που προκαλούν τα οξέα.</a:t>
            </a:r>
          </a:p>
          <a:p>
            <a:endParaRPr lang="el-GR" dirty="0"/>
          </a:p>
          <a:p>
            <a:endParaRPr lang="el-GR" dirty="0"/>
          </a:p>
          <a:p>
            <a:endParaRPr lang="el-GR" dirty="0"/>
          </a:p>
          <a:p>
            <a:r>
              <a:rPr lang="el-GR" dirty="0"/>
              <a:t> Τα </a:t>
            </a:r>
            <a:r>
              <a:rPr lang="el-GR" dirty="0" err="1"/>
              <a:t>ενζυμικά</a:t>
            </a:r>
            <a:r>
              <a:rPr lang="el-GR" dirty="0"/>
              <a:t> </a:t>
            </a:r>
            <a:r>
              <a:rPr lang="el-GR" dirty="0" err="1"/>
              <a:t>peeling</a:t>
            </a:r>
            <a:r>
              <a:rPr lang="el-GR" dirty="0"/>
              <a:t> είναι πιο ήπια και συχνά προτιμώνται για δέρματα με ψωρίαση ή άλλες δερματικές καταστάσεις.</a:t>
            </a:r>
          </a:p>
        </p:txBody>
      </p:sp>
    </p:spTree>
    <p:extLst>
      <p:ext uri="{BB962C8B-B14F-4D97-AF65-F5344CB8AC3E}">
        <p14:creationId xmlns:p14="http://schemas.microsoft.com/office/powerpoint/2010/main" val="3816596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80D0DE-9E13-71E4-E79F-3339607EA5B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34FC4C9-940A-981A-CE86-E173B9FDF185}"/>
              </a:ext>
            </a:extLst>
          </p:cNvPr>
          <p:cNvSpPr>
            <a:spLocks noGrp="1"/>
          </p:cNvSpPr>
          <p:nvPr>
            <p:ph sz="quarter" idx="13"/>
          </p:nvPr>
        </p:nvSpPr>
        <p:spPr/>
        <p:txBody>
          <a:bodyPr/>
          <a:lstStyle/>
          <a:p>
            <a:r>
              <a:rPr lang="el-GR" dirty="0"/>
              <a:t>Ωστόσο, ακόμη και με </a:t>
            </a:r>
            <a:r>
              <a:rPr lang="el-GR" dirty="0" err="1"/>
              <a:t>ενζυμικά</a:t>
            </a:r>
            <a:r>
              <a:rPr lang="el-GR" dirty="0"/>
              <a:t> </a:t>
            </a:r>
            <a:r>
              <a:rPr lang="el-GR" dirty="0" err="1"/>
              <a:t>peeling</a:t>
            </a:r>
            <a:r>
              <a:rPr lang="el-GR" dirty="0"/>
              <a:t>, είναι σημαντικό να τηρούνται ορισμένα προφυλακτικά μέτρα:</a:t>
            </a:r>
          </a:p>
          <a:p>
            <a:pPr>
              <a:buFont typeface="+mj-lt"/>
              <a:buAutoNum type="arabicPeriod"/>
            </a:pPr>
            <a:r>
              <a:rPr lang="el-GR" b="1" dirty="0"/>
              <a:t>Δοκιμή σε μικρή περιοχή</a:t>
            </a:r>
            <a:r>
              <a:rPr lang="el-GR" dirty="0"/>
              <a:t>: Πριν την πλήρη εφαρμογή του προϊόντος, είναι καλό να κάνετε μια δοκιμή σε μικρή περιοχή του δέρματος για να δείτε αν προκαλεί ερεθισμό ή αλλεργική αντίδραση.</a:t>
            </a:r>
          </a:p>
          <a:p>
            <a:pPr>
              <a:buFont typeface="+mj-lt"/>
              <a:buAutoNum type="arabicPeriod"/>
            </a:pPr>
            <a:r>
              <a:rPr lang="el-GR" b="1" dirty="0"/>
              <a:t>Αποφυγή περιοχών με </a:t>
            </a:r>
            <a:r>
              <a:rPr lang="el-GR" b="1" dirty="0" err="1"/>
              <a:t>δερματιτιδεσ</a:t>
            </a:r>
            <a:r>
              <a:rPr lang="el-GR" dirty="0"/>
              <a:t>: Εφαρμόστε το προϊόν μόνο σε υγιείς περιοχές του δέρματος και όχι σε περιοχές με έντονα σημεία ψωρίασης, καθώς μπορεί να υπάρξει ερεθισμός ή επιδείνωση της κατάστασης.</a:t>
            </a:r>
          </a:p>
          <a:p>
            <a:endParaRPr lang="el-GR" dirty="0"/>
          </a:p>
        </p:txBody>
      </p:sp>
    </p:spTree>
    <p:extLst>
      <p:ext uri="{BB962C8B-B14F-4D97-AF65-F5344CB8AC3E}">
        <p14:creationId xmlns:p14="http://schemas.microsoft.com/office/powerpoint/2010/main" val="268221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F99D96-ECEE-10DE-2740-5309B9F57A41}"/>
              </a:ext>
            </a:extLst>
          </p:cNvPr>
          <p:cNvSpPr>
            <a:spLocks noGrp="1"/>
          </p:cNvSpPr>
          <p:nvPr>
            <p:ph type="title"/>
          </p:nvPr>
        </p:nvSpPr>
        <p:spPr/>
        <p:txBody>
          <a:bodyPr>
            <a:normAutofit fontScale="90000"/>
          </a:bodyPr>
          <a:lstStyle/>
          <a:p>
            <a:r>
              <a:rPr lang="el-GR" dirty="0"/>
              <a:t>Ο ατμός μπορεί να χρησιμοποιηθεί </a:t>
            </a:r>
            <a:r>
              <a:rPr lang="el-GR" b="1" dirty="0"/>
              <a:t>πριν</a:t>
            </a:r>
            <a:r>
              <a:rPr lang="el-GR" dirty="0"/>
              <a:t> ή </a:t>
            </a:r>
            <a:r>
              <a:rPr lang="el-GR" b="1" dirty="0"/>
              <a:t>μετά</a:t>
            </a:r>
            <a:r>
              <a:rPr lang="el-GR" dirty="0"/>
              <a:t> την εφαρμογή του </a:t>
            </a:r>
            <a:r>
              <a:rPr lang="el-GR" dirty="0" err="1"/>
              <a:t>ενζυμικού</a:t>
            </a:r>
            <a:r>
              <a:rPr lang="el-GR" dirty="0"/>
              <a:t> </a:t>
            </a:r>
            <a:r>
              <a:rPr lang="el-GR" dirty="0" err="1"/>
              <a:t>peeling</a:t>
            </a:r>
            <a:r>
              <a:rPr lang="el-GR" dirty="0"/>
              <a:t>, αλλά η χρήση του σε κάθε στάδιο έχει διαφορετικά αποτελέσματα:</a:t>
            </a:r>
          </a:p>
        </p:txBody>
      </p:sp>
      <p:sp>
        <p:nvSpPr>
          <p:cNvPr id="3" name="Θέση περιεχομένου 2">
            <a:extLst>
              <a:ext uri="{FF2B5EF4-FFF2-40B4-BE49-F238E27FC236}">
                <a16:creationId xmlns:a16="http://schemas.microsoft.com/office/drawing/2014/main" id="{D4208000-A9E4-7B90-141B-6D410E0ABE2C}"/>
              </a:ext>
            </a:extLst>
          </p:cNvPr>
          <p:cNvSpPr>
            <a:spLocks noGrp="1"/>
          </p:cNvSpPr>
          <p:nvPr>
            <p:ph sz="quarter" idx="13"/>
          </p:nvPr>
        </p:nvSpPr>
        <p:spPr/>
        <p:txBody>
          <a:bodyPr>
            <a:normAutofit fontScale="92500" lnSpcReduction="10000"/>
          </a:bodyPr>
          <a:lstStyle/>
          <a:p>
            <a:r>
              <a:rPr lang="el-GR" b="1" dirty="0"/>
              <a:t>1. Πριν την εφαρμογή των ενζύμων:</a:t>
            </a:r>
          </a:p>
          <a:p>
            <a:pPr>
              <a:buFont typeface="Arial" panose="020B0604020202020204" pitchFamily="34" charset="0"/>
              <a:buChar char="•"/>
            </a:pPr>
            <a:r>
              <a:rPr lang="el-GR" b="1" dirty="0"/>
              <a:t>Ανοίγει τους πόρους</a:t>
            </a:r>
            <a:r>
              <a:rPr lang="el-GR" dirty="0"/>
              <a:t>: Η εφαρμογή ατμού πριν από το </a:t>
            </a:r>
            <a:r>
              <a:rPr lang="el-GR" dirty="0" err="1"/>
              <a:t>ενζυμικό</a:t>
            </a:r>
            <a:r>
              <a:rPr lang="el-GR" dirty="0"/>
              <a:t> </a:t>
            </a:r>
            <a:r>
              <a:rPr lang="el-GR" dirty="0" err="1"/>
              <a:t>peeling</a:t>
            </a:r>
            <a:r>
              <a:rPr lang="el-GR" dirty="0"/>
              <a:t> μπορεί να βοηθήσει να ανοίξουν οι πόροι και να χαλαρώσουν τα νεκρά κύτταρα του δέρματος, διευκολύνοντας έτσι τη δράση των ενζύμων.</a:t>
            </a:r>
          </a:p>
          <a:p>
            <a:pPr>
              <a:buFont typeface="Arial" panose="020B0604020202020204" pitchFamily="34" charset="0"/>
              <a:buChar char="•"/>
            </a:pPr>
            <a:r>
              <a:rPr lang="el-GR" b="1" dirty="0"/>
              <a:t>Διευκολύνει την απολέπιση</a:t>
            </a:r>
            <a:r>
              <a:rPr lang="el-GR" dirty="0"/>
              <a:t>: Η υγρασία που δημιουργείται από τον ατμό βοηθά τα ένζυμα να εισχωρήσουν πιο εύκολα και να διασπάσουν τα νεκρά κύτταρα του δέρματος πιο αποτελεσματικά.</a:t>
            </a:r>
          </a:p>
          <a:p>
            <a:pPr>
              <a:buFont typeface="Arial" panose="020B0604020202020204" pitchFamily="34" charset="0"/>
              <a:buChar char="•"/>
            </a:pPr>
            <a:r>
              <a:rPr lang="el-GR" b="1" dirty="0"/>
              <a:t>Αύξηση ενυδάτωσης</a:t>
            </a:r>
            <a:r>
              <a:rPr lang="el-GR" dirty="0"/>
              <a:t>: Ο ατμός βοηθά επίσης στην ενυδάτωση του δέρματος, κάτι που είναι χρήσιμο αν ακολουθήσει μια </a:t>
            </a:r>
            <a:r>
              <a:rPr lang="el-GR" dirty="0" err="1"/>
              <a:t>απολεπιστική</a:t>
            </a:r>
            <a:r>
              <a:rPr lang="el-GR" dirty="0"/>
              <a:t> διαδικασία.</a:t>
            </a:r>
          </a:p>
          <a:p>
            <a:endParaRPr lang="el-GR" dirty="0"/>
          </a:p>
        </p:txBody>
      </p:sp>
    </p:spTree>
    <p:extLst>
      <p:ext uri="{BB962C8B-B14F-4D97-AF65-F5344CB8AC3E}">
        <p14:creationId xmlns:p14="http://schemas.microsoft.com/office/powerpoint/2010/main" val="1211781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72A6F7-01C7-29E7-E387-F16819CB290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42EBFBF-A5CE-B816-9DB0-8913DC0E9412}"/>
              </a:ext>
            </a:extLst>
          </p:cNvPr>
          <p:cNvSpPr>
            <a:spLocks noGrp="1"/>
          </p:cNvSpPr>
          <p:nvPr>
            <p:ph sz="quarter" idx="13"/>
          </p:nvPr>
        </p:nvSpPr>
        <p:spPr/>
        <p:txBody>
          <a:bodyPr/>
          <a:lstStyle/>
          <a:p>
            <a:r>
              <a:rPr lang="el-GR" b="1" dirty="0"/>
              <a:t>2. Μετά την εφαρμογή των ενζύμων:</a:t>
            </a:r>
          </a:p>
          <a:p>
            <a:pPr>
              <a:buFont typeface="Arial" panose="020B0604020202020204" pitchFamily="34" charset="0"/>
              <a:buChar char="•"/>
            </a:pPr>
            <a:r>
              <a:rPr lang="el-GR" b="1" dirty="0"/>
              <a:t>Καταπραϋντική δράση</a:t>
            </a:r>
            <a:r>
              <a:rPr lang="el-GR" dirty="0"/>
              <a:t>: Αν το δέρμα είναι ευαίσθητο μετά την εφαρμογή των ενζύμων, ο ατμός μπορεί να έχει καταπραϋντική και ενυδατική επίδραση. Ωστόσο, είναι σημαντικό να μην παραμείνετε για πολύ ώρα εκτεθειμένοι στον ατμό, καθώς μπορεί να ερεθίσει το δέρμα αν αυτό είναι ήδη ευαίσθητο.</a:t>
            </a:r>
          </a:p>
          <a:p>
            <a:pPr>
              <a:buFont typeface="Arial" panose="020B0604020202020204" pitchFamily="34" charset="0"/>
              <a:buChar char="•"/>
            </a:pPr>
            <a:r>
              <a:rPr lang="el-GR" b="1" dirty="0"/>
              <a:t>Βοηθά στην απορρόφηση των προϊόντων</a:t>
            </a:r>
            <a:r>
              <a:rPr lang="el-GR" dirty="0"/>
              <a:t>: Αν χρησιμοποιείτε ενυδατικές ή καταπραϋντικές θεραπείες μετά το </a:t>
            </a:r>
            <a:r>
              <a:rPr lang="el-GR" dirty="0" err="1"/>
              <a:t>peeling</a:t>
            </a:r>
            <a:r>
              <a:rPr lang="el-GR" dirty="0"/>
              <a:t>, ο ατμός μπορεί να βοηθήσει τα προϊόντα να διεισδύσουν πιο αποτελεσματικά.</a:t>
            </a:r>
          </a:p>
          <a:p>
            <a:endParaRPr lang="el-GR" dirty="0"/>
          </a:p>
        </p:txBody>
      </p:sp>
    </p:spTree>
    <p:extLst>
      <p:ext uri="{BB962C8B-B14F-4D97-AF65-F5344CB8AC3E}">
        <p14:creationId xmlns:p14="http://schemas.microsoft.com/office/powerpoint/2010/main" val="3143293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75B348-CD89-CF54-7303-B9480FF13C8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4348EC8-A882-EDA8-3316-775BC49BB259}"/>
              </a:ext>
            </a:extLst>
          </p:cNvPr>
          <p:cNvSpPr>
            <a:spLocks noGrp="1"/>
          </p:cNvSpPr>
          <p:nvPr>
            <p:ph sz="quarter" idx="13"/>
          </p:nvPr>
        </p:nvSpPr>
        <p:spPr>
          <a:xfrm>
            <a:off x="669934" y="1416605"/>
            <a:ext cx="10363826" cy="3424107"/>
          </a:xfrm>
        </p:spPr>
        <p:txBody>
          <a:bodyPr>
            <a:normAutofit fontScale="85000" lnSpcReduction="10000"/>
          </a:bodyPr>
          <a:lstStyle/>
          <a:p>
            <a:r>
              <a:rPr lang="el-GR" b="1" dirty="0"/>
              <a:t>Συστάσεις:</a:t>
            </a:r>
          </a:p>
          <a:p>
            <a:pPr>
              <a:buFont typeface="Arial" panose="020B0604020202020204" pitchFamily="34" charset="0"/>
              <a:buChar char="•"/>
            </a:pPr>
            <a:r>
              <a:rPr lang="el-GR" b="1" dirty="0"/>
              <a:t>Πριν την εφαρμογή των ενζύμων</a:t>
            </a:r>
            <a:r>
              <a:rPr lang="el-GR" dirty="0"/>
              <a:t>: Αν χρησιμοποιείτε ατμό πριν το </a:t>
            </a:r>
            <a:r>
              <a:rPr lang="el-GR" dirty="0" err="1"/>
              <a:t>ενζυμικό</a:t>
            </a:r>
            <a:r>
              <a:rPr lang="el-GR" dirty="0"/>
              <a:t> </a:t>
            </a:r>
            <a:r>
              <a:rPr lang="el-GR" dirty="0" err="1"/>
              <a:t>peeling</a:t>
            </a:r>
            <a:r>
              <a:rPr lang="el-GR" dirty="0"/>
              <a:t>, μην τον εφαρμόζετε για πολύ ώρα (5-10 λεπτά είναι συνήθως αρκετά). Το δέρμα πρέπει να είναι ζεστό και ενυδατωμένο, αλλά όχι υπερβολικά υγρό.</a:t>
            </a:r>
          </a:p>
          <a:p>
            <a:pPr>
              <a:buFont typeface="Arial" panose="020B0604020202020204" pitchFamily="34" charset="0"/>
              <a:buChar char="•"/>
            </a:pPr>
            <a:r>
              <a:rPr lang="el-GR" b="1" dirty="0"/>
              <a:t>Μετά την εφαρμογή των ενζύμων</a:t>
            </a:r>
            <a:r>
              <a:rPr lang="el-GR" dirty="0"/>
              <a:t>: Αν επιθυμείτε να χρησιμοποιήσετε ατμό μετά την εφαρμογή, βεβαιωθείτε ότι το δέρμα έχει απορροφήσει τα ένζυμα και αφήστε το για λίγο να ηρεμήσει πριν την έκθεση στον ατμό.</a:t>
            </a:r>
          </a:p>
          <a:p>
            <a:r>
              <a:rPr lang="el-GR" b="1" dirty="0"/>
              <a:t>Συμπέρασμα</a:t>
            </a:r>
            <a:r>
              <a:rPr lang="el-GR" dirty="0"/>
              <a:t>: Ο ατμός </a:t>
            </a:r>
            <a:r>
              <a:rPr lang="el-GR" b="1" dirty="0"/>
              <a:t>πριν</a:t>
            </a:r>
            <a:r>
              <a:rPr lang="el-GR" dirty="0"/>
              <a:t> την εφαρμογή των ενζύμων είναι συνήθως η καλύτερη επιλογή, καθώς βοηθά να ανοίξουν οι πόροι και να προετοιμαστεί το δέρμα για την απολέπιση. Αν επιλέξετε να χρησιμοποιήσετε ατμό </a:t>
            </a:r>
            <a:r>
              <a:rPr lang="el-GR" b="1" dirty="0"/>
              <a:t>μετά</a:t>
            </a:r>
            <a:r>
              <a:rPr lang="el-GR" dirty="0"/>
              <a:t> το </a:t>
            </a:r>
            <a:r>
              <a:rPr lang="el-GR" dirty="0" err="1"/>
              <a:t>peeling</a:t>
            </a:r>
            <a:r>
              <a:rPr lang="el-GR" dirty="0"/>
              <a:t>, κάντε το με προσοχή για να αποφύγετε ερεθισμούς.</a:t>
            </a:r>
          </a:p>
          <a:p>
            <a:endParaRPr lang="el-GR" dirty="0"/>
          </a:p>
        </p:txBody>
      </p:sp>
    </p:spTree>
    <p:extLst>
      <p:ext uri="{BB962C8B-B14F-4D97-AF65-F5344CB8AC3E}">
        <p14:creationId xmlns:p14="http://schemas.microsoft.com/office/powerpoint/2010/main" val="1551607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D429BE-F1E6-EB4B-30A5-FA344F1D88C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6DE2565-FB81-6ED3-0154-4B8C0F5DCB8D}"/>
              </a:ext>
            </a:extLst>
          </p:cNvPr>
          <p:cNvSpPr>
            <a:spLocks noGrp="1"/>
          </p:cNvSpPr>
          <p:nvPr>
            <p:ph sz="quarter" idx="13"/>
          </p:nvPr>
        </p:nvSpPr>
        <p:spPr/>
        <p:txBody>
          <a:bodyPr>
            <a:normAutofit fontScale="55000" lnSpcReduction="20000"/>
          </a:bodyPr>
          <a:lstStyle/>
          <a:p>
            <a:r>
              <a:rPr lang="el-GR" dirty="0" err="1"/>
              <a:t>ια</a:t>
            </a:r>
            <a:r>
              <a:rPr lang="el-GR" dirty="0"/>
              <a:t> τα </a:t>
            </a:r>
            <a:r>
              <a:rPr lang="el-GR" b="1" dirty="0"/>
              <a:t>BHA (βήτα-</a:t>
            </a:r>
            <a:r>
              <a:rPr lang="el-GR" b="1" dirty="0" err="1"/>
              <a:t>υδροξυοξέα</a:t>
            </a:r>
            <a:r>
              <a:rPr lang="el-GR" b="1" dirty="0"/>
              <a:t>)</a:t>
            </a:r>
            <a:r>
              <a:rPr lang="el-GR" dirty="0"/>
              <a:t>, η χρήση ατμού έχει κάποιες διαφοροποιήσεις σε σχέση με τα </a:t>
            </a:r>
            <a:r>
              <a:rPr lang="el-GR" dirty="0" err="1"/>
              <a:t>ενζυμικά</a:t>
            </a:r>
            <a:r>
              <a:rPr lang="el-GR" dirty="0"/>
              <a:t> </a:t>
            </a:r>
            <a:r>
              <a:rPr lang="el-GR" dirty="0" err="1"/>
              <a:t>peeling</a:t>
            </a:r>
            <a:r>
              <a:rPr lang="el-GR" dirty="0"/>
              <a:t>, αλλά γενικά οι ίδιες αρχές ισχύουν, με κάποιες παρατηρήσεις:</a:t>
            </a:r>
          </a:p>
          <a:p>
            <a:r>
              <a:rPr lang="el-GR" b="1" dirty="0"/>
              <a:t>1. Πριν την εφαρμογή του BHA:</a:t>
            </a:r>
          </a:p>
          <a:p>
            <a:pPr>
              <a:buFont typeface="Arial" panose="020B0604020202020204" pitchFamily="34" charset="0"/>
              <a:buChar char="•"/>
            </a:pPr>
            <a:r>
              <a:rPr lang="el-GR" b="1" dirty="0"/>
              <a:t>Ανοίγει τους πόρους</a:t>
            </a:r>
            <a:r>
              <a:rPr lang="el-GR" dirty="0"/>
              <a:t>: Ο ατμός μπορεί να βοηθήσει στην προετοιμασία του δέρματος για την εφαρμογή του BHA, καθώς ανοίγει τους πόρους και επιτρέπει στο BHA να διεισδύσει πιο βαθιά στο δέρμα. Αυτό μπορεί να βοηθήσει στην απομάκρυνση των υπολειμμάτων του σμήγματος και των νεκρών κυττάρων που φράζουν τους πόρους, κάτι που το BHA (όπως το σαλικυλικό οξύ) είναι εξαιρετικό στο να επιλύει.</a:t>
            </a:r>
          </a:p>
          <a:p>
            <a:pPr>
              <a:buFont typeface="Arial" panose="020B0604020202020204" pitchFamily="34" charset="0"/>
              <a:buChar char="•"/>
            </a:pPr>
            <a:r>
              <a:rPr lang="el-GR" b="1" dirty="0"/>
              <a:t>Ενυδάτωση</a:t>
            </a:r>
            <a:r>
              <a:rPr lang="el-GR" dirty="0"/>
              <a:t>: Ο ατμός θα ενυδατώσει το δέρμα πριν την εφαρμογή του BHA, κάτι που μπορεί να είναι χρήσιμο, καθώς το BHA μπορεί να είναι ξηραντικό για το δέρμα.</a:t>
            </a:r>
          </a:p>
          <a:p>
            <a:r>
              <a:rPr lang="el-GR" b="1" dirty="0"/>
              <a:t>2. Μετά την εφαρμογή του BHA:</a:t>
            </a:r>
          </a:p>
          <a:p>
            <a:pPr>
              <a:buFont typeface="Arial" panose="020B0604020202020204" pitchFamily="34" charset="0"/>
              <a:buChar char="•"/>
            </a:pPr>
            <a:r>
              <a:rPr lang="el-GR" b="1" dirty="0"/>
              <a:t>Προσοχή στον ερεθισμό</a:t>
            </a:r>
            <a:r>
              <a:rPr lang="el-GR" dirty="0"/>
              <a:t>: Μετά την εφαρμογή του BHA, το δέρμα μπορεί να είναι πιο ευαίσθητο, καθώς τα βήτα-</a:t>
            </a:r>
            <a:r>
              <a:rPr lang="el-GR" dirty="0" err="1"/>
              <a:t>υδροξυοξέα</a:t>
            </a:r>
            <a:r>
              <a:rPr lang="el-GR" dirty="0"/>
              <a:t> απολεπίζουν και </a:t>
            </a:r>
            <a:r>
              <a:rPr lang="el-GR" dirty="0" err="1"/>
              <a:t>αποσυμφορούν</a:t>
            </a:r>
            <a:r>
              <a:rPr lang="el-GR" dirty="0"/>
              <a:t> τους πόρους. Η χρήση ατμού μετά την εφαρμογή του BHA πρέπει να γίνεται με προσοχή, καθώς ο ατμός μπορεί να ερεθίσει το ήδη απολεπισμένο δέρμα, προκαλώντας ξηρότητα ή ερυθρότητα. Αν το δέρμα είναι ήδη ερεθισμένο ή νιώθετε έντονη ξηρότητα, αποφύγετε την εφαρμογή ατμού αμέσως μετά το BHA.</a:t>
            </a:r>
          </a:p>
          <a:p>
            <a:pPr>
              <a:buFont typeface="Arial" panose="020B0604020202020204" pitchFamily="34" charset="0"/>
              <a:buChar char="•"/>
            </a:pPr>
            <a:r>
              <a:rPr lang="el-GR" b="1" dirty="0"/>
              <a:t>Συστήνεται μετά από λίγο χρόνο</a:t>
            </a:r>
            <a:r>
              <a:rPr lang="el-GR" dirty="0"/>
              <a:t>: Αν θέλετε να χρησιμοποιήσετε ατμό μετά το BHA, περιμένετε τουλάχιστον 10-15 λεπτά για να αφήσετε το προϊόν να </a:t>
            </a:r>
            <a:r>
              <a:rPr lang="el-GR" dirty="0" err="1"/>
              <a:t>απορροφηθεί</a:t>
            </a:r>
            <a:r>
              <a:rPr lang="el-GR" dirty="0"/>
              <a:t> πλήρως και να δράσει. Αυτό θα βοηθήσει να μειωθεί η πιθανότητα ερεθισμού.</a:t>
            </a:r>
          </a:p>
          <a:p>
            <a:endParaRPr lang="el-GR" dirty="0"/>
          </a:p>
        </p:txBody>
      </p:sp>
    </p:spTree>
    <p:extLst>
      <p:ext uri="{BB962C8B-B14F-4D97-AF65-F5344CB8AC3E}">
        <p14:creationId xmlns:p14="http://schemas.microsoft.com/office/powerpoint/2010/main" val="454417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4A3BCB-23E1-2F83-3090-A91C7E19A0D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0305319E-C5E9-3695-4B10-FC4E7516086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B15CEFA-39AA-4E99-4E53-A85671E4F9E6}"/>
              </a:ext>
            </a:extLst>
          </p:cNvPr>
          <p:cNvSpPr>
            <a:spLocks noGrp="1"/>
          </p:cNvSpPr>
          <p:nvPr>
            <p:ph sz="quarter" idx="13"/>
          </p:nvPr>
        </p:nvSpPr>
        <p:spPr/>
        <p:txBody>
          <a:bodyPr>
            <a:normAutofit fontScale="55000" lnSpcReduction="20000"/>
          </a:bodyPr>
          <a:lstStyle/>
          <a:p>
            <a:r>
              <a:rPr lang="el-GR" dirty="0" err="1"/>
              <a:t>ια</a:t>
            </a:r>
            <a:r>
              <a:rPr lang="el-GR" dirty="0"/>
              <a:t> τα </a:t>
            </a:r>
            <a:r>
              <a:rPr lang="el-GR" b="1" dirty="0"/>
              <a:t>BHA (βήτα-</a:t>
            </a:r>
            <a:r>
              <a:rPr lang="el-GR" b="1" dirty="0" err="1"/>
              <a:t>υδροξυοξέα</a:t>
            </a:r>
            <a:r>
              <a:rPr lang="el-GR" b="1" dirty="0"/>
              <a:t>)</a:t>
            </a:r>
            <a:r>
              <a:rPr lang="el-GR" dirty="0"/>
              <a:t>, η χρήση ατμού έχει κάποιες διαφοροποιήσεις σε σχέση με τα </a:t>
            </a:r>
            <a:r>
              <a:rPr lang="el-GR" dirty="0" err="1"/>
              <a:t>ενζυμικά</a:t>
            </a:r>
            <a:r>
              <a:rPr lang="el-GR" dirty="0"/>
              <a:t> </a:t>
            </a:r>
            <a:r>
              <a:rPr lang="el-GR" dirty="0" err="1"/>
              <a:t>peeling</a:t>
            </a:r>
            <a:r>
              <a:rPr lang="el-GR" dirty="0"/>
              <a:t>, αλλά γενικά οι ίδιες αρχές ισχύουν, με κάποιες παρατηρήσεις:</a:t>
            </a:r>
          </a:p>
          <a:p>
            <a:r>
              <a:rPr lang="el-GR" b="1" dirty="0"/>
              <a:t>1. Πριν την εφαρμογή του BHA:</a:t>
            </a:r>
          </a:p>
          <a:p>
            <a:pPr>
              <a:buFont typeface="Arial" panose="020B0604020202020204" pitchFamily="34" charset="0"/>
              <a:buChar char="•"/>
            </a:pPr>
            <a:r>
              <a:rPr lang="el-GR" b="1" dirty="0"/>
              <a:t>Ανοίγει τους πόρους</a:t>
            </a:r>
            <a:r>
              <a:rPr lang="el-GR" dirty="0"/>
              <a:t>: Ο ατμός μπορεί να βοηθήσει στην προετοιμασία του δέρματος για την εφαρμογή του BHA, καθώς ανοίγει τους πόρους και επιτρέπει στο BHA να διεισδύσει πιο βαθιά στο δέρμα. Αυτό μπορεί να βοηθήσει στην απομάκρυνση των υπολειμμάτων του σμήγματος και των νεκρών κυττάρων που φράζουν τους πόρους, κάτι που το BHA (όπως το σαλικυλικό οξύ) είναι εξαιρετικό στο να επιλύει.</a:t>
            </a:r>
          </a:p>
          <a:p>
            <a:pPr>
              <a:buFont typeface="Arial" panose="020B0604020202020204" pitchFamily="34" charset="0"/>
              <a:buChar char="•"/>
            </a:pPr>
            <a:r>
              <a:rPr lang="el-GR" b="1" dirty="0"/>
              <a:t>Ενυδάτωση</a:t>
            </a:r>
            <a:r>
              <a:rPr lang="el-GR" dirty="0"/>
              <a:t>: Ο ατμός θα ενυδατώσει το δέρμα πριν την εφαρμογή του BHA, κάτι που μπορεί να είναι χρήσιμο, καθώς το BHA μπορεί να είναι ξηραντικό για το δέρμα.</a:t>
            </a:r>
          </a:p>
          <a:p>
            <a:r>
              <a:rPr lang="el-GR" b="1" dirty="0"/>
              <a:t>2. Μετά την εφαρμογή του BHA:</a:t>
            </a:r>
          </a:p>
          <a:p>
            <a:pPr>
              <a:buFont typeface="Arial" panose="020B0604020202020204" pitchFamily="34" charset="0"/>
              <a:buChar char="•"/>
            </a:pPr>
            <a:r>
              <a:rPr lang="el-GR" b="1" dirty="0"/>
              <a:t>Προσοχή στον ερεθισμό</a:t>
            </a:r>
            <a:r>
              <a:rPr lang="el-GR" dirty="0"/>
              <a:t>: Μετά την εφαρμογή του BHA, το δέρμα μπορεί να είναι πιο ευαίσθητο, καθώς τα βήτα-</a:t>
            </a:r>
            <a:r>
              <a:rPr lang="el-GR" dirty="0" err="1"/>
              <a:t>υδροξυοξέα</a:t>
            </a:r>
            <a:r>
              <a:rPr lang="el-GR" dirty="0"/>
              <a:t> απολεπίζουν και </a:t>
            </a:r>
            <a:r>
              <a:rPr lang="el-GR" dirty="0" err="1"/>
              <a:t>αποσυμφορούν</a:t>
            </a:r>
            <a:r>
              <a:rPr lang="el-GR" dirty="0"/>
              <a:t> τους πόρους. Η χρήση ατμού μετά την εφαρμογή του BHA πρέπει να γίνεται με προσοχή, καθώς ο ατμός μπορεί να ερεθίσει το ήδη απολεπισμένο δέρμα, προκαλώντας ξηρότητα ή ερυθρότητα. Αν το δέρμα είναι ήδη ερεθισμένο ή νιώθετε έντονη ξηρότητα, αποφύγετε την εφαρμογή ατμού αμέσως μετά το BHA.</a:t>
            </a:r>
          </a:p>
          <a:p>
            <a:pPr>
              <a:buFont typeface="Arial" panose="020B0604020202020204" pitchFamily="34" charset="0"/>
              <a:buChar char="•"/>
            </a:pPr>
            <a:r>
              <a:rPr lang="el-GR" b="1" dirty="0"/>
              <a:t>Συστήνεται μετά από λίγο χρόνο</a:t>
            </a:r>
            <a:r>
              <a:rPr lang="el-GR" dirty="0"/>
              <a:t>: Αν θέλετε να χρησιμοποιήσετε ατμό μετά το BHA, περιμένετε τουλάχιστον 10-15 λεπτά για να αφήσετε το προϊόν να </a:t>
            </a:r>
            <a:r>
              <a:rPr lang="el-GR" dirty="0" err="1"/>
              <a:t>απορροφηθεί</a:t>
            </a:r>
            <a:r>
              <a:rPr lang="el-GR" dirty="0"/>
              <a:t> πλήρως και να δράσει. Αυτό θα βοηθήσει να μειωθεί η πιθανότητα ερεθισμού.</a:t>
            </a:r>
          </a:p>
          <a:p>
            <a:endParaRPr lang="el-GR" dirty="0"/>
          </a:p>
        </p:txBody>
      </p:sp>
    </p:spTree>
    <p:extLst>
      <p:ext uri="{BB962C8B-B14F-4D97-AF65-F5344CB8AC3E}">
        <p14:creationId xmlns:p14="http://schemas.microsoft.com/office/powerpoint/2010/main" val="2836437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3855B-40D4-DEAF-66FC-6F0399483340}"/>
              </a:ext>
            </a:extLst>
          </p:cNvPr>
          <p:cNvSpPr>
            <a:spLocks noGrp="1"/>
          </p:cNvSpPr>
          <p:nvPr>
            <p:ph type="title"/>
          </p:nvPr>
        </p:nvSpPr>
        <p:spPr/>
        <p:txBody>
          <a:bodyPr/>
          <a:lstStyle/>
          <a:p>
            <a:endParaRPr lang="el-GR"/>
          </a:p>
        </p:txBody>
      </p:sp>
      <p:sp>
        <p:nvSpPr>
          <p:cNvPr id="4" name="Rectangle 1">
            <a:extLst>
              <a:ext uri="{FF2B5EF4-FFF2-40B4-BE49-F238E27FC236}">
                <a16:creationId xmlns:a16="http://schemas.microsoft.com/office/drawing/2014/main" id="{53E79C0E-D71D-5FC0-A657-4AAEA882A352}"/>
              </a:ext>
            </a:extLst>
          </p:cNvPr>
          <p:cNvSpPr>
            <a:spLocks noGrp="1" noChangeArrowheads="1"/>
          </p:cNvSpPr>
          <p:nvPr>
            <p:ph sz="quarter" idx="13"/>
          </p:nvPr>
        </p:nvSpPr>
        <p:spPr bwMode="auto">
          <a:xfrm>
            <a:off x="1062446" y="1739964"/>
            <a:ext cx="10215154" cy="3000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900" b="1" i="0" u="none" strike="noStrike" cap="none" normalizeH="0" baseline="0" dirty="0">
                <a:ln>
                  <a:noFill/>
                </a:ln>
                <a:solidFill>
                  <a:schemeClr val="tx1"/>
                </a:solidFill>
                <a:effectLst/>
                <a:latin typeface="Arial" panose="020B0604020202020204" pitchFamily="34" charset="0"/>
              </a:rPr>
              <a:t>Συμπεράσματα: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800" b="1" i="0" u="none" strike="noStrike" cap="none" normalizeH="0" baseline="0" dirty="0">
                <a:ln>
                  <a:noFill/>
                </a:ln>
                <a:solidFill>
                  <a:schemeClr val="tx1"/>
                </a:solidFill>
                <a:effectLst/>
                <a:latin typeface="Arial" panose="020B0604020202020204" pitchFamily="34" charset="0"/>
              </a:rPr>
              <a:t>Πριν την εφαρμογή BHA</a:t>
            </a:r>
            <a:r>
              <a:rPr kumimoji="0" lang="el-GR" altLang="el-GR" sz="1800" b="0" i="0" u="none" strike="noStrike" cap="none" normalizeH="0" baseline="0" dirty="0">
                <a:ln>
                  <a:noFill/>
                </a:ln>
                <a:solidFill>
                  <a:schemeClr val="tx1"/>
                </a:solidFill>
                <a:effectLst/>
                <a:latin typeface="Arial" panose="020B0604020202020204" pitchFamily="34" charset="0"/>
              </a:rPr>
              <a:t>: Ο ατμός μπορεί να βοηθήσει στην προετοιμασία του δέρματος, ανοίγοντας τους πόρους και επιτρέποντας στο BHA να διεισδύσει καλύτερα.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dirty="0">
                <a:ln>
                  <a:noFill/>
                </a:ln>
                <a:solidFill>
                  <a:schemeClr val="tx1"/>
                </a:solidFill>
                <a:effectLst/>
                <a:latin typeface="Arial" panose="020B0604020202020204" pitchFamily="34" charset="0"/>
              </a:rPr>
              <a:t>Μετά την εφαρμογή BHA</a:t>
            </a:r>
            <a:r>
              <a:rPr kumimoji="0" lang="el-GR" altLang="el-GR" sz="1800" b="0" i="0" u="none" strike="noStrike" cap="none" normalizeH="0" baseline="0" dirty="0">
                <a:ln>
                  <a:noFill/>
                </a:ln>
                <a:solidFill>
                  <a:schemeClr val="tx1"/>
                </a:solidFill>
                <a:effectLst/>
                <a:latin typeface="Arial" panose="020B0604020202020204" pitchFamily="34" charset="0"/>
              </a:rPr>
              <a:t>: Θα πρέπει να είστε πιο προσεκτικοί, καθώς το δέρμα μπορεί να είναι πιο ευαίσθητο μετά την απολέπιση. Εάν το χρησιμοποιείτε μετά την εφαρμογή του BHA, φροντίστε να μην υπερβείτε τη διάρκεια του ατμού και να παρακολουθείτε την αντίδραση του δέρματός σας για τυχόν ερεθισμούς.</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dirty="0">
                <a:ln>
                  <a:noFill/>
                </a:ln>
                <a:solidFill>
                  <a:schemeClr val="tx1"/>
                </a:solidFill>
                <a:effectLst/>
                <a:latin typeface="Arial" panose="020B0604020202020204" pitchFamily="34" charset="0"/>
              </a:rPr>
              <a:t>Ο ατμός μπορεί να είναι ευεργετικός πριν την εφαρμογή του BHA, αλλά πρέπει να χρησιμοποιείται με προσοχή μετά την εφαρμογή του για να αποφεύγεται η υπερβολική ευαισθησία ή ερεθισμός του δέρματος.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8237122"/>
      </p:ext>
    </p:extLst>
  </p:cSld>
  <p:clrMapOvr>
    <a:masterClrMapping/>
  </p:clrMapOvr>
</p:sld>
</file>

<file path=ppt/theme/theme1.xml><?xml version="1.0" encoding="utf-8"?>
<a:theme xmlns:a="http://schemas.openxmlformats.org/drawingml/2006/main" name="Σταγονίδιο">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TM04033925[[fn=Σταγονίδιο]]</Template>
  <TotalTime>70</TotalTime>
  <Words>1767</Words>
  <Application>Microsoft Office PowerPoint</Application>
  <PresentationFormat>Ευρεία οθόνη</PresentationFormat>
  <Paragraphs>60</Paragraphs>
  <Slides>15</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15</vt:i4>
      </vt:variant>
    </vt:vector>
  </HeadingPairs>
  <TitlesOfParts>
    <vt:vector size="18" baseType="lpstr">
      <vt:lpstr>Arial</vt:lpstr>
      <vt:lpstr>Tw Cen MT</vt:lpstr>
      <vt:lpstr>Σταγονίδιο</vt:lpstr>
      <vt:lpstr>Η ΧΡΗΣΗ ΤΟΥ ΑΤΜΟΥ ΣΤΗΝ ΑΠΟΛΕΠΙΣΗ</vt:lpstr>
      <vt:lpstr>Παρουσίαση του PowerPoint</vt:lpstr>
      <vt:lpstr>Παρουσίαση του PowerPoint</vt:lpstr>
      <vt:lpstr>Ο ατμός μπορεί να χρησιμοποιηθεί πριν ή μετά την εφαρμογή του ενζυμικού peeling, αλλά η χρήση του σε κάθε στάδιο έχει διαφορετικά αποτελέσματα: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kalamata kalamata</dc:creator>
  <cp:lastModifiedBy>kalamata kalamata</cp:lastModifiedBy>
  <cp:revision>1</cp:revision>
  <dcterms:created xsi:type="dcterms:W3CDTF">2024-12-17T07:24:59Z</dcterms:created>
  <dcterms:modified xsi:type="dcterms:W3CDTF">2024-12-17T08:35:44Z</dcterms:modified>
</cp:coreProperties>
</file>