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316" r:id="rId4"/>
    <p:sldId id="318" r:id="rId5"/>
    <p:sldId id="319" r:id="rId6"/>
    <p:sldId id="257" r:id="rId7"/>
    <p:sldId id="258" r:id="rId8"/>
    <p:sldId id="259" r:id="rId9"/>
    <p:sldId id="260" r:id="rId10"/>
    <p:sldId id="263" r:id="rId11"/>
    <p:sldId id="262" r:id="rId12"/>
    <p:sldId id="264" r:id="rId13"/>
    <p:sldId id="271" r:id="rId14"/>
    <p:sldId id="265" r:id="rId15"/>
    <p:sldId id="272" r:id="rId16"/>
    <p:sldId id="266" r:id="rId17"/>
    <p:sldId id="267" r:id="rId18"/>
    <p:sldId id="268" r:id="rId19"/>
    <p:sldId id="274" r:id="rId20"/>
    <p:sldId id="275" r:id="rId21"/>
    <p:sldId id="273" r:id="rId22"/>
    <p:sldId id="269" r:id="rId23"/>
    <p:sldId id="270" r:id="rId2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88" d="100"/>
          <a:sy n="88" d="100"/>
        </p:scale>
        <p:origin x="40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5E4E8E-F78A-B687-4D3B-0BC3EFBC1074}"/>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570F24A9-B973-CB4F-8B8C-264A33F9E7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12E4018D-4CF3-7D51-9A44-FE4CBBFAF3BE}"/>
              </a:ext>
            </a:extLst>
          </p:cNvPr>
          <p:cNvSpPr>
            <a:spLocks noGrp="1"/>
          </p:cNvSpPr>
          <p:nvPr>
            <p:ph type="dt" sz="half" idx="10"/>
          </p:nvPr>
        </p:nvSpPr>
        <p:spPr/>
        <p:txBody>
          <a:bodyPr/>
          <a:lstStyle/>
          <a:p>
            <a:fld id="{F64EB64B-CEEF-4095-9797-27DB0F285053}" type="datetimeFigureOut">
              <a:rPr lang="el-GR" smtClean="0"/>
              <a:t>16/3/2025</a:t>
            </a:fld>
            <a:endParaRPr lang="el-GR"/>
          </a:p>
        </p:txBody>
      </p:sp>
      <p:sp>
        <p:nvSpPr>
          <p:cNvPr id="5" name="Θέση υποσέλιδου 4">
            <a:extLst>
              <a:ext uri="{FF2B5EF4-FFF2-40B4-BE49-F238E27FC236}">
                <a16:creationId xmlns:a16="http://schemas.microsoft.com/office/drawing/2014/main" id="{D0A8D90A-E3C6-1631-D31B-9E7C73412FE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2F3DFFE-6BF9-D614-BC97-1A9675F99FF9}"/>
              </a:ext>
            </a:extLst>
          </p:cNvPr>
          <p:cNvSpPr>
            <a:spLocks noGrp="1"/>
          </p:cNvSpPr>
          <p:nvPr>
            <p:ph type="sldNum" sz="quarter" idx="12"/>
          </p:nvPr>
        </p:nvSpPr>
        <p:spPr/>
        <p:txBody>
          <a:bodyPr/>
          <a:lstStyle/>
          <a:p>
            <a:fld id="{BD92EEE4-2956-4D57-8898-466D96B6D9DE}" type="slidenum">
              <a:rPr lang="el-GR" smtClean="0"/>
              <a:t>‹#›</a:t>
            </a:fld>
            <a:endParaRPr lang="el-GR"/>
          </a:p>
        </p:txBody>
      </p:sp>
    </p:spTree>
    <p:extLst>
      <p:ext uri="{BB962C8B-B14F-4D97-AF65-F5344CB8AC3E}">
        <p14:creationId xmlns:p14="http://schemas.microsoft.com/office/powerpoint/2010/main" val="2776445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D24D06-FF2B-4A64-3665-B27D0213B34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F7B36D3-5EB1-45B4-10A4-E761EC68B143}"/>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8114941-1D19-12A0-5D93-88EB422719FC}"/>
              </a:ext>
            </a:extLst>
          </p:cNvPr>
          <p:cNvSpPr>
            <a:spLocks noGrp="1"/>
          </p:cNvSpPr>
          <p:nvPr>
            <p:ph type="dt" sz="half" idx="10"/>
          </p:nvPr>
        </p:nvSpPr>
        <p:spPr/>
        <p:txBody>
          <a:bodyPr/>
          <a:lstStyle/>
          <a:p>
            <a:fld id="{F64EB64B-CEEF-4095-9797-27DB0F285053}" type="datetimeFigureOut">
              <a:rPr lang="el-GR" smtClean="0"/>
              <a:t>16/3/2025</a:t>
            </a:fld>
            <a:endParaRPr lang="el-GR"/>
          </a:p>
        </p:txBody>
      </p:sp>
      <p:sp>
        <p:nvSpPr>
          <p:cNvPr id="5" name="Θέση υποσέλιδου 4">
            <a:extLst>
              <a:ext uri="{FF2B5EF4-FFF2-40B4-BE49-F238E27FC236}">
                <a16:creationId xmlns:a16="http://schemas.microsoft.com/office/drawing/2014/main" id="{5392D8DE-FA1A-8F1A-DEE8-7E134FAC3CD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020F074-BEC2-9B0D-885A-7048A74D1B85}"/>
              </a:ext>
            </a:extLst>
          </p:cNvPr>
          <p:cNvSpPr>
            <a:spLocks noGrp="1"/>
          </p:cNvSpPr>
          <p:nvPr>
            <p:ph type="sldNum" sz="quarter" idx="12"/>
          </p:nvPr>
        </p:nvSpPr>
        <p:spPr/>
        <p:txBody>
          <a:bodyPr/>
          <a:lstStyle/>
          <a:p>
            <a:fld id="{BD92EEE4-2956-4D57-8898-466D96B6D9DE}" type="slidenum">
              <a:rPr lang="el-GR" smtClean="0"/>
              <a:t>‹#›</a:t>
            </a:fld>
            <a:endParaRPr lang="el-GR"/>
          </a:p>
        </p:txBody>
      </p:sp>
    </p:spTree>
    <p:extLst>
      <p:ext uri="{BB962C8B-B14F-4D97-AF65-F5344CB8AC3E}">
        <p14:creationId xmlns:p14="http://schemas.microsoft.com/office/powerpoint/2010/main" val="1934163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1BF4BABA-8DF6-EBFE-4618-5FFAE37A05B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31FD7FF-3B6A-B807-325E-2E0F6BEA261A}"/>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23116C7-2371-DBE6-822A-802F193C605F}"/>
              </a:ext>
            </a:extLst>
          </p:cNvPr>
          <p:cNvSpPr>
            <a:spLocks noGrp="1"/>
          </p:cNvSpPr>
          <p:nvPr>
            <p:ph type="dt" sz="half" idx="10"/>
          </p:nvPr>
        </p:nvSpPr>
        <p:spPr/>
        <p:txBody>
          <a:bodyPr/>
          <a:lstStyle/>
          <a:p>
            <a:fld id="{F64EB64B-CEEF-4095-9797-27DB0F285053}" type="datetimeFigureOut">
              <a:rPr lang="el-GR" smtClean="0"/>
              <a:t>16/3/2025</a:t>
            </a:fld>
            <a:endParaRPr lang="el-GR"/>
          </a:p>
        </p:txBody>
      </p:sp>
      <p:sp>
        <p:nvSpPr>
          <p:cNvPr id="5" name="Θέση υποσέλιδου 4">
            <a:extLst>
              <a:ext uri="{FF2B5EF4-FFF2-40B4-BE49-F238E27FC236}">
                <a16:creationId xmlns:a16="http://schemas.microsoft.com/office/drawing/2014/main" id="{E9EA458C-3AFA-981C-8656-69D0FBAC7BE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7AA7DD8-9344-ED69-7791-2DA7A77122EF}"/>
              </a:ext>
            </a:extLst>
          </p:cNvPr>
          <p:cNvSpPr>
            <a:spLocks noGrp="1"/>
          </p:cNvSpPr>
          <p:nvPr>
            <p:ph type="sldNum" sz="quarter" idx="12"/>
          </p:nvPr>
        </p:nvSpPr>
        <p:spPr/>
        <p:txBody>
          <a:bodyPr/>
          <a:lstStyle/>
          <a:p>
            <a:fld id="{BD92EEE4-2956-4D57-8898-466D96B6D9DE}" type="slidenum">
              <a:rPr lang="el-GR" smtClean="0"/>
              <a:t>‹#›</a:t>
            </a:fld>
            <a:endParaRPr lang="el-GR"/>
          </a:p>
        </p:txBody>
      </p:sp>
    </p:spTree>
    <p:extLst>
      <p:ext uri="{BB962C8B-B14F-4D97-AF65-F5344CB8AC3E}">
        <p14:creationId xmlns:p14="http://schemas.microsoft.com/office/powerpoint/2010/main" val="2417407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37CCB8-2A84-61FA-FF21-401AFE64A36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9812FA0-BC6B-CA90-E3BC-95C3C597C6AE}"/>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624FFED-A792-9C67-6024-20935C6019D1}"/>
              </a:ext>
            </a:extLst>
          </p:cNvPr>
          <p:cNvSpPr>
            <a:spLocks noGrp="1"/>
          </p:cNvSpPr>
          <p:nvPr>
            <p:ph type="dt" sz="half" idx="10"/>
          </p:nvPr>
        </p:nvSpPr>
        <p:spPr/>
        <p:txBody>
          <a:bodyPr/>
          <a:lstStyle/>
          <a:p>
            <a:fld id="{F64EB64B-CEEF-4095-9797-27DB0F285053}" type="datetimeFigureOut">
              <a:rPr lang="el-GR" smtClean="0"/>
              <a:t>16/3/2025</a:t>
            </a:fld>
            <a:endParaRPr lang="el-GR"/>
          </a:p>
        </p:txBody>
      </p:sp>
      <p:sp>
        <p:nvSpPr>
          <p:cNvPr id="5" name="Θέση υποσέλιδου 4">
            <a:extLst>
              <a:ext uri="{FF2B5EF4-FFF2-40B4-BE49-F238E27FC236}">
                <a16:creationId xmlns:a16="http://schemas.microsoft.com/office/drawing/2014/main" id="{A8F4D2BB-24EA-4AB1-B4DA-3EA8931BC9E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9EBDF4C-B0D9-FD6C-C833-E9578515A177}"/>
              </a:ext>
            </a:extLst>
          </p:cNvPr>
          <p:cNvSpPr>
            <a:spLocks noGrp="1"/>
          </p:cNvSpPr>
          <p:nvPr>
            <p:ph type="sldNum" sz="quarter" idx="12"/>
          </p:nvPr>
        </p:nvSpPr>
        <p:spPr/>
        <p:txBody>
          <a:bodyPr/>
          <a:lstStyle/>
          <a:p>
            <a:fld id="{BD92EEE4-2956-4D57-8898-466D96B6D9DE}" type="slidenum">
              <a:rPr lang="el-GR" smtClean="0"/>
              <a:t>‹#›</a:t>
            </a:fld>
            <a:endParaRPr lang="el-GR"/>
          </a:p>
        </p:txBody>
      </p:sp>
    </p:spTree>
    <p:extLst>
      <p:ext uri="{BB962C8B-B14F-4D97-AF65-F5344CB8AC3E}">
        <p14:creationId xmlns:p14="http://schemas.microsoft.com/office/powerpoint/2010/main" val="4219540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9F82D6-2C90-F607-8A0D-5BDEA02B9A6F}"/>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8C3FCFE-9A70-3704-3CCE-6B1D0B1DCD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E2AB824-890D-91F6-7D04-04C9549D0F0C}"/>
              </a:ext>
            </a:extLst>
          </p:cNvPr>
          <p:cNvSpPr>
            <a:spLocks noGrp="1"/>
          </p:cNvSpPr>
          <p:nvPr>
            <p:ph type="dt" sz="half" idx="10"/>
          </p:nvPr>
        </p:nvSpPr>
        <p:spPr/>
        <p:txBody>
          <a:bodyPr/>
          <a:lstStyle/>
          <a:p>
            <a:fld id="{F64EB64B-CEEF-4095-9797-27DB0F285053}" type="datetimeFigureOut">
              <a:rPr lang="el-GR" smtClean="0"/>
              <a:t>16/3/2025</a:t>
            </a:fld>
            <a:endParaRPr lang="el-GR"/>
          </a:p>
        </p:txBody>
      </p:sp>
      <p:sp>
        <p:nvSpPr>
          <p:cNvPr id="5" name="Θέση υποσέλιδου 4">
            <a:extLst>
              <a:ext uri="{FF2B5EF4-FFF2-40B4-BE49-F238E27FC236}">
                <a16:creationId xmlns:a16="http://schemas.microsoft.com/office/drawing/2014/main" id="{9F31D3F5-348A-137B-0865-0C864883E6F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EC3B190-1C70-878A-456C-F348D3C8A81A}"/>
              </a:ext>
            </a:extLst>
          </p:cNvPr>
          <p:cNvSpPr>
            <a:spLocks noGrp="1"/>
          </p:cNvSpPr>
          <p:nvPr>
            <p:ph type="sldNum" sz="quarter" idx="12"/>
          </p:nvPr>
        </p:nvSpPr>
        <p:spPr/>
        <p:txBody>
          <a:bodyPr/>
          <a:lstStyle/>
          <a:p>
            <a:fld id="{BD92EEE4-2956-4D57-8898-466D96B6D9DE}" type="slidenum">
              <a:rPr lang="el-GR" smtClean="0"/>
              <a:t>‹#›</a:t>
            </a:fld>
            <a:endParaRPr lang="el-GR"/>
          </a:p>
        </p:txBody>
      </p:sp>
    </p:spTree>
    <p:extLst>
      <p:ext uri="{BB962C8B-B14F-4D97-AF65-F5344CB8AC3E}">
        <p14:creationId xmlns:p14="http://schemas.microsoft.com/office/powerpoint/2010/main" val="1002125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0D1F69-E5CB-DD56-1218-D91E75AB781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3170BAC-3ABF-30D4-E271-6CF607328E9E}"/>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801EFAFF-3060-2851-B629-C8D9C0E00CE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643E1B99-B4C3-1CE6-E6CB-761A3B3212B7}"/>
              </a:ext>
            </a:extLst>
          </p:cNvPr>
          <p:cNvSpPr>
            <a:spLocks noGrp="1"/>
          </p:cNvSpPr>
          <p:nvPr>
            <p:ph type="dt" sz="half" idx="10"/>
          </p:nvPr>
        </p:nvSpPr>
        <p:spPr/>
        <p:txBody>
          <a:bodyPr/>
          <a:lstStyle/>
          <a:p>
            <a:fld id="{F64EB64B-CEEF-4095-9797-27DB0F285053}" type="datetimeFigureOut">
              <a:rPr lang="el-GR" smtClean="0"/>
              <a:t>16/3/2025</a:t>
            </a:fld>
            <a:endParaRPr lang="el-GR"/>
          </a:p>
        </p:txBody>
      </p:sp>
      <p:sp>
        <p:nvSpPr>
          <p:cNvPr id="6" name="Θέση υποσέλιδου 5">
            <a:extLst>
              <a:ext uri="{FF2B5EF4-FFF2-40B4-BE49-F238E27FC236}">
                <a16:creationId xmlns:a16="http://schemas.microsoft.com/office/drawing/2014/main" id="{E635C345-A2F5-5E7A-2322-577E2C416A5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783E153-F87D-049C-D02D-500274C32045}"/>
              </a:ext>
            </a:extLst>
          </p:cNvPr>
          <p:cNvSpPr>
            <a:spLocks noGrp="1"/>
          </p:cNvSpPr>
          <p:nvPr>
            <p:ph type="sldNum" sz="quarter" idx="12"/>
          </p:nvPr>
        </p:nvSpPr>
        <p:spPr/>
        <p:txBody>
          <a:bodyPr/>
          <a:lstStyle/>
          <a:p>
            <a:fld id="{BD92EEE4-2956-4D57-8898-466D96B6D9DE}" type="slidenum">
              <a:rPr lang="el-GR" smtClean="0"/>
              <a:t>‹#›</a:t>
            </a:fld>
            <a:endParaRPr lang="el-GR"/>
          </a:p>
        </p:txBody>
      </p:sp>
    </p:spTree>
    <p:extLst>
      <p:ext uri="{BB962C8B-B14F-4D97-AF65-F5344CB8AC3E}">
        <p14:creationId xmlns:p14="http://schemas.microsoft.com/office/powerpoint/2010/main" val="16671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2374D5-8FE6-7AAE-1589-9E0D849800EB}"/>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17502C9-30C6-BBF4-7380-E73B96F463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A922C216-BA9B-C141-96C4-54944A95558E}"/>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FC9B2F2D-5076-06A7-8E5A-0FB798429C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C7BDF6A-7217-A659-327E-EC5616BD5A7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4FEC456E-E501-575D-6E1C-A3D6205337A9}"/>
              </a:ext>
            </a:extLst>
          </p:cNvPr>
          <p:cNvSpPr>
            <a:spLocks noGrp="1"/>
          </p:cNvSpPr>
          <p:nvPr>
            <p:ph type="dt" sz="half" idx="10"/>
          </p:nvPr>
        </p:nvSpPr>
        <p:spPr/>
        <p:txBody>
          <a:bodyPr/>
          <a:lstStyle/>
          <a:p>
            <a:fld id="{F64EB64B-CEEF-4095-9797-27DB0F285053}" type="datetimeFigureOut">
              <a:rPr lang="el-GR" smtClean="0"/>
              <a:t>16/3/2025</a:t>
            </a:fld>
            <a:endParaRPr lang="el-GR"/>
          </a:p>
        </p:txBody>
      </p:sp>
      <p:sp>
        <p:nvSpPr>
          <p:cNvPr id="8" name="Θέση υποσέλιδου 7">
            <a:extLst>
              <a:ext uri="{FF2B5EF4-FFF2-40B4-BE49-F238E27FC236}">
                <a16:creationId xmlns:a16="http://schemas.microsoft.com/office/drawing/2014/main" id="{DBBED51D-05D6-0D79-DA76-AA318202C221}"/>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F39B4964-CC4C-7DC3-E41D-9AE3AC1F2906}"/>
              </a:ext>
            </a:extLst>
          </p:cNvPr>
          <p:cNvSpPr>
            <a:spLocks noGrp="1"/>
          </p:cNvSpPr>
          <p:nvPr>
            <p:ph type="sldNum" sz="quarter" idx="12"/>
          </p:nvPr>
        </p:nvSpPr>
        <p:spPr/>
        <p:txBody>
          <a:bodyPr/>
          <a:lstStyle/>
          <a:p>
            <a:fld id="{BD92EEE4-2956-4D57-8898-466D96B6D9DE}" type="slidenum">
              <a:rPr lang="el-GR" smtClean="0"/>
              <a:t>‹#›</a:t>
            </a:fld>
            <a:endParaRPr lang="el-GR"/>
          </a:p>
        </p:txBody>
      </p:sp>
    </p:spTree>
    <p:extLst>
      <p:ext uri="{BB962C8B-B14F-4D97-AF65-F5344CB8AC3E}">
        <p14:creationId xmlns:p14="http://schemas.microsoft.com/office/powerpoint/2010/main" val="3978868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7E7394-764D-0897-BF6A-707EB4C0310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FF1CE4FF-3C75-0349-A70A-BF81A3C8637C}"/>
              </a:ext>
            </a:extLst>
          </p:cNvPr>
          <p:cNvSpPr>
            <a:spLocks noGrp="1"/>
          </p:cNvSpPr>
          <p:nvPr>
            <p:ph type="dt" sz="half" idx="10"/>
          </p:nvPr>
        </p:nvSpPr>
        <p:spPr/>
        <p:txBody>
          <a:bodyPr/>
          <a:lstStyle/>
          <a:p>
            <a:fld id="{F64EB64B-CEEF-4095-9797-27DB0F285053}" type="datetimeFigureOut">
              <a:rPr lang="el-GR" smtClean="0"/>
              <a:t>16/3/2025</a:t>
            </a:fld>
            <a:endParaRPr lang="el-GR"/>
          </a:p>
        </p:txBody>
      </p:sp>
      <p:sp>
        <p:nvSpPr>
          <p:cNvPr id="4" name="Θέση υποσέλιδου 3">
            <a:extLst>
              <a:ext uri="{FF2B5EF4-FFF2-40B4-BE49-F238E27FC236}">
                <a16:creationId xmlns:a16="http://schemas.microsoft.com/office/drawing/2014/main" id="{AF8DF380-1967-F5B2-7BA4-A484939B78C2}"/>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53B83DD4-EDAC-DBE7-D2E0-1668B341E4E9}"/>
              </a:ext>
            </a:extLst>
          </p:cNvPr>
          <p:cNvSpPr>
            <a:spLocks noGrp="1"/>
          </p:cNvSpPr>
          <p:nvPr>
            <p:ph type="sldNum" sz="quarter" idx="12"/>
          </p:nvPr>
        </p:nvSpPr>
        <p:spPr/>
        <p:txBody>
          <a:bodyPr/>
          <a:lstStyle/>
          <a:p>
            <a:fld id="{BD92EEE4-2956-4D57-8898-466D96B6D9DE}" type="slidenum">
              <a:rPr lang="el-GR" smtClean="0"/>
              <a:t>‹#›</a:t>
            </a:fld>
            <a:endParaRPr lang="el-GR"/>
          </a:p>
        </p:txBody>
      </p:sp>
    </p:spTree>
    <p:extLst>
      <p:ext uri="{BB962C8B-B14F-4D97-AF65-F5344CB8AC3E}">
        <p14:creationId xmlns:p14="http://schemas.microsoft.com/office/powerpoint/2010/main" val="355769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D80F2927-AB91-CFDA-A720-9DEA4F01D649}"/>
              </a:ext>
            </a:extLst>
          </p:cNvPr>
          <p:cNvSpPr>
            <a:spLocks noGrp="1"/>
          </p:cNvSpPr>
          <p:nvPr>
            <p:ph type="dt" sz="half" idx="10"/>
          </p:nvPr>
        </p:nvSpPr>
        <p:spPr/>
        <p:txBody>
          <a:bodyPr/>
          <a:lstStyle/>
          <a:p>
            <a:fld id="{F64EB64B-CEEF-4095-9797-27DB0F285053}" type="datetimeFigureOut">
              <a:rPr lang="el-GR" smtClean="0"/>
              <a:t>16/3/2025</a:t>
            </a:fld>
            <a:endParaRPr lang="el-GR"/>
          </a:p>
        </p:txBody>
      </p:sp>
      <p:sp>
        <p:nvSpPr>
          <p:cNvPr id="3" name="Θέση υποσέλιδου 2">
            <a:extLst>
              <a:ext uri="{FF2B5EF4-FFF2-40B4-BE49-F238E27FC236}">
                <a16:creationId xmlns:a16="http://schemas.microsoft.com/office/drawing/2014/main" id="{FEF04F0A-4D45-0017-8310-3DAF2DF87D6E}"/>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7493E24-6EB4-7BDB-FAE4-B7F6929A2BA7}"/>
              </a:ext>
            </a:extLst>
          </p:cNvPr>
          <p:cNvSpPr>
            <a:spLocks noGrp="1"/>
          </p:cNvSpPr>
          <p:nvPr>
            <p:ph type="sldNum" sz="quarter" idx="12"/>
          </p:nvPr>
        </p:nvSpPr>
        <p:spPr/>
        <p:txBody>
          <a:bodyPr/>
          <a:lstStyle/>
          <a:p>
            <a:fld id="{BD92EEE4-2956-4D57-8898-466D96B6D9DE}" type="slidenum">
              <a:rPr lang="el-GR" smtClean="0"/>
              <a:t>‹#›</a:t>
            </a:fld>
            <a:endParaRPr lang="el-GR"/>
          </a:p>
        </p:txBody>
      </p:sp>
    </p:spTree>
    <p:extLst>
      <p:ext uri="{BB962C8B-B14F-4D97-AF65-F5344CB8AC3E}">
        <p14:creationId xmlns:p14="http://schemas.microsoft.com/office/powerpoint/2010/main" val="4119360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F78ABB-7639-83F5-9249-17ED6165D35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C253CDB-0FF6-0F5B-2568-1B646C2DBC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33D03D45-DD6B-D03E-341B-08FC0C3E45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7B3A9C5-38F1-D7B7-E739-4DB33E6CFF83}"/>
              </a:ext>
            </a:extLst>
          </p:cNvPr>
          <p:cNvSpPr>
            <a:spLocks noGrp="1"/>
          </p:cNvSpPr>
          <p:nvPr>
            <p:ph type="dt" sz="half" idx="10"/>
          </p:nvPr>
        </p:nvSpPr>
        <p:spPr/>
        <p:txBody>
          <a:bodyPr/>
          <a:lstStyle/>
          <a:p>
            <a:fld id="{F64EB64B-CEEF-4095-9797-27DB0F285053}" type="datetimeFigureOut">
              <a:rPr lang="el-GR" smtClean="0"/>
              <a:t>16/3/2025</a:t>
            </a:fld>
            <a:endParaRPr lang="el-GR"/>
          </a:p>
        </p:txBody>
      </p:sp>
      <p:sp>
        <p:nvSpPr>
          <p:cNvPr id="6" name="Θέση υποσέλιδου 5">
            <a:extLst>
              <a:ext uri="{FF2B5EF4-FFF2-40B4-BE49-F238E27FC236}">
                <a16:creationId xmlns:a16="http://schemas.microsoft.com/office/drawing/2014/main" id="{03CAF92A-2290-BB73-D250-574347534EB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79249E2-52A6-A814-C205-58E090E14E04}"/>
              </a:ext>
            </a:extLst>
          </p:cNvPr>
          <p:cNvSpPr>
            <a:spLocks noGrp="1"/>
          </p:cNvSpPr>
          <p:nvPr>
            <p:ph type="sldNum" sz="quarter" idx="12"/>
          </p:nvPr>
        </p:nvSpPr>
        <p:spPr/>
        <p:txBody>
          <a:bodyPr/>
          <a:lstStyle/>
          <a:p>
            <a:fld id="{BD92EEE4-2956-4D57-8898-466D96B6D9DE}" type="slidenum">
              <a:rPr lang="el-GR" smtClean="0"/>
              <a:t>‹#›</a:t>
            </a:fld>
            <a:endParaRPr lang="el-GR"/>
          </a:p>
        </p:txBody>
      </p:sp>
    </p:spTree>
    <p:extLst>
      <p:ext uri="{BB962C8B-B14F-4D97-AF65-F5344CB8AC3E}">
        <p14:creationId xmlns:p14="http://schemas.microsoft.com/office/powerpoint/2010/main" val="3105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7C12C0-66CA-C947-11D8-E55F61D0E3B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792C8854-638A-080B-2013-17E6DCA3A9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040D93E1-465F-7327-7D3C-0B23B1E39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918CF4B-0AD8-D5F0-907A-B7045E1C2637}"/>
              </a:ext>
            </a:extLst>
          </p:cNvPr>
          <p:cNvSpPr>
            <a:spLocks noGrp="1"/>
          </p:cNvSpPr>
          <p:nvPr>
            <p:ph type="dt" sz="half" idx="10"/>
          </p:nvPr>
        </p:nvSpPr>
        <p:spPr/>
        <p:txBody>
          <a:bodyPr/>
          <a:lstStyle/>
          <a:p>
            <a:fld id="{F64EB64B-CEEF-4095-9797-27DB0F285053}" type="datetimeFigureOut">
              <a:rPr lang="el-GR" smtClean="0"/>
              <a:t>16/3/2025</a:t>
            </a:fld>
            <a:endParaRPr lang="el-GR"/>
          </a:p>
        </p:txBody>
      </p:sp>
      <p:sp>
        <p:nvSpPr>
          <p:cNvPr id="6" name="Θέση υποσέλιδου 5">
            <a:extLst>
              <a:ext uri="{FF2B5EF4-FFF2-40B4-BE49-F238E27FC236}">
                <a16:creationId xmlns:a16="http://schemas.microsoft.com/office/drawing/2014/main" id="{465C6630-8A45-BA0B-AE91-E85E8B66238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704D4D1-3D58-6BF9-12D3-C6060884E97D}"/>
              </a:ext>
            </a:extLst>
          </p:cNvPr>
          <p:cNvSpPr>
            <a:spLocks noGrp="1"/>
          </p:cNvSpPr>
          <p:nvPr>
            <p:ph type="sldNum" sz="quarter" idx="12"/>
          </p:nvPr>
        </p:nvSpPr>
        <p:spPr/>
        <p:txBody>
          <a:bodyPr/>
          <a:lstStyle/>
          <a:p>
            <a:fld id="{BD92EEE4-2956-4D57-8898-466D96B6D9DE}" type="slidenum">
              <a:rPr lang="el-GR" smtClean="0"/>
              <a:t>‹#›</a:t>
            </a:fld>
            <a:endParaRPr lang="el-GR"/>
          </a:p>
        </p:txBody>
      </p:sp>
    </p:spTree>
    <p:extLst>
      <p:ext uri="{BB962C8B-B14F-4D97-AF65-F5344CB8AC3E}">
        <p14:creationId xmlns:p14="http://schemas.microsoft.com/office/powerpoint/2010/main" val="78240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DDDBAC4-17ED-9722-327C-E654802E89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8772EBE-485F-29EE-E9DF-C066BE45F7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4F0D4CE-1678-A8E8-8311-D06CD4979A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EB64B-CEEF-4095-9797-27DB0F285053}" type="datetimeFigureOut">
              <a:rPr lang="el-GR" smtClean="0"/>
              <a:t>16/3/2025</a:t>
            </a:fld>
            <a:endParaRPr lang="el-GR"/>
          </a:p>
        </p:txBody>
      </p:sp>
      <p:sp>
        <p:nvSpPr>
          <p:cNvPr id="5" name="Θέση υποσέλιδου 4">
            <a:extLst>
              <a:ext uri="{FF2B5EF4-FFF2-40B4-BE49-F238E27FC236}">
                <a16:creationId xmlns:a16="http://schemas.microsoft.com/office/drawing/2014/main" id="{2D31DC58-0361-CB5F-82AD-ED79EBC05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A157AF35-6343-3330-77A3-B293D60F5F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2EEE4-2956-4D57-8898-466D96B6D9DE}" type="slidenum">
              <a:rPr lang="el-GR" smtClean="0"/>
              <a:t>‹#›</a:t>
            </a:fld>
            <a:endParaRPr lang="el-GR"/>
          </a:p>
        </p:txBody>
      </p:sp>
    </p:spTree>
    <p:extLst>
      <p:ext uri="{BB962C8B-B14F-4D97-AF65-F5344CB8AC3E}">
        <p14:creationId xmlns:p14="http://schemas.microsoft.com/office/powerpoint/2010/main" val="3059748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gr.pinterest.com/pin/738801513908484105/"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rfandcavitation.site123.me/how-does-it-work-the-science/rf-skin-firming-how-it-works"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JFWPGVq2JZA"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043F44-6EF0-BB24-F2C2-7231781DAD40}"/>
              </a:ext>
            </a:extLst>
          </p:cNvPr>
          <p:cNvSpPr>
            <a:spLocks noGrp="1"/>
          </p:cNvSpPr>
          <p:nvPr>
            <p:ph type="ctrTitle"/>
          </p:nvPr>
        </p:nvSpPr>
        <p:spPr/>
        <p:txBody>
          <a:bodyPr>
            <a:normAutofit fontScale="90000"/>
          </a:bodyPr>
          <a:lstStyle/>
          <a:p>
            <a:r>
              <a:rPr lang="el-GR" dirty="0"/>
              <a:t>Οι υπέρηχοι στην αισθητική σώματος</a:t>
            </a:r>
            <a:br>
              <a:rPr lang="el-GR" dirty="0"/>
            </a:br>
            <a:endParaRPr lang="el-GR" dirty="0"/>
          </a:p>
        </p:txBody>
      </p:sp>
      <p:sp>
        <p:nvSpPr>
          <p:cNvPr id="3" name="Υπότιτλος 2">
            <a:extLst>
              <a:ext uri="{FF2B5EF4-FFF2-40B4-BE49-F238E27FC236}">
                <a16:creationId xmlns:a16="http://schemas.microsoft.com/office/drawing/2014/main" id="{B14D5AEA-1B85-CD29-E4A4-CAA26CB5D8BC}"/>
              </a:ext>
            </a:extLst>
          </p:cNvPr>
          <p:cNvSpPr>
            <a:spLocks noGrp="1"/>
          </p:cNvSpPr>
          <p:nvPr>
            <p:ph type="subTitle" idx="1"/>
          </p:nvPr>
        </p:nvSpPr>
        <p:spPr/>
        <p:txBody>
          <a:bodyPr/>
          <a:lstStyle/>
          <a:p>
            <a:r>
              <a:rPr lang="el-GR" dirty="0"/>
              <a:t>Μητσοπούλου Χριστιάνα</a:t>
            </a:r>
          </a:p>
        </p:txBody>
      </p:sp>
    </p:spTree>
    <p:extLst>
      <p:ext uri="{BB962C8B-B14F-4D97-AF65-F5344CB8AC3E}">
        <p14:creationId xmlns:p14="http://schemas.microsoft.com/office/powerpoint/2010/main" val="4226363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841DCD5-D445-390F-AE36-58514E23A972}"/>
              </a:ext>
            </a:extLst>
          </p:cNvPr>
          <p:cNvSpPr txBox="1"/>
          <p:nvPr/>
        </p:nvSpPr>
        <p:spPr>
          <a:xfrm>
            <a:off x="230678" y="184293"/>
            <a:ext cx="6097384" cy="3139321"/>
          </a:xfrm>
          <a:prstGeom prst="rect">
            <a:avLst/>
          </a:prstGeom>
          <a:noFill/>
        </p:spPr>
        <p:txBody>
          <a:bodyPr wrap="square">
            <a:spAutoFit/>
          </a:bodyPr>
          <a:lstStyle/>
          <a:p>
            <a:pPr>
              <a:buNone/>
            </a:pPr>
            <a:r>
              <a:rPr lang="el-GR" b="1" dirty="0"/>
              <a:t>Οδηγίες για χαμηλή ένταση στους υπερήχους:</a:t>
            </a:r>
          </a:p>
          <a:p>
            <a:pPr>
              <a:buFont typeface="+mj-lt"/>
              <a:buAutoNum type="arabicPeriod"/>
            </a:pPr>
            <a:r>
              <a:rPr lang="el-GR" b="1" dirty="0"/>
              <a:t>Ένταση (</a:t>
            </a:r>
            <a:r>
              <a:rPr lang="el-GR" b="1" dirty="0" err="1"/>
              <a:t>Power</a:t>
            </a:r>
            <a:r>
              <a:rPr lang="el-GR" b="1" dirty="0"/>
              <a:t> </a:t>
            </a:r>
            <a:r>
              <a:rPr lang="el-GR" b="1" dirty="0" err="1"/>
              <a:t>Output</a:t>
            </a:r>
            <a:r>
              <a:rPr lang="el-GR" b="1" dirty="0"/>
              <a:t>):</a:t>
            </a:r>
            <a:endParaRPr lang="el-GR" dirty="0"/>
          </a:p>
          <a:p>
            <a:pPr marL="742950" lvl="1" indent="-285750">
              <a:buFont typeface="+mj-lt"/>
              <a:buAutoNum type="arabicPeriod"/>
            </a:pPr>
            <a:r>
              <a:rPr lang="el-GR" b="1" dirty="0"/>
              <a:t>Χαμηλή ένταση:</a:t>
            </a:r>
            <a:r>
              <a:rPr lang="el-GR" dirty="0"/>
              <a:t> </a:t>
            </a:r>
            <a:r>
              <a:rPr lang="el-GR" b="1" dirty="0"/>
              <a:t>1.0 – 1.5 W/cm²</a:t>
            </a:r>
            <a:r>
              <a:rPr lang="el-GR" dirty="0"/>
              <a:t> </a:t>
            </a:r>
          </a:p>
          <a:p>
            <a:pPr marL="1143000" lvl="2" indent="-228600">
              <a:buFont typeface="+mj-lt"/>
              <a:buAutoNum type="arabicPeriod"/>
            </a:pPr>
            <a:r>
              <a:rPr lang="el-GR" dirty="0"/>
              <a:t>Ιδανική για ευαίσθητες περιοχές ή πελάτες με ευαίσθητο δέρμα.</a:t>
            </a:r>
          </a:p>
          <a:p>
            <a:pPr marL="1143000" lvl="2" indent="-228600">
              <a:buFont typeface="+mj-lt"/>
              <a:buAutoNum type="arabicPeriod"/>
            </a:pPr>
            <a:r>
              <a:rPr lang="el-GR" dirty="0"/>
              <a:t>Χρησιμοποιείται επίσης για αρχάριους ή κατά τα πρώτα στάδια της θεραπείας.</a:t>
            </a:r>
          </a:p>
          <a:p>
            <a:pPr lvl="2"/>
            <a:endParaRPr lang="el-GR" dirty="0"/>
          </a:p>
          <a:p>
            <a:pPr marL="742950" lvl="1" indent="-285750">
              <a:buFont typeface="+mj-lt"/>
              <a:buAutoNum type="arabicPeriod"/>
            </a:pPr>
            <a:r>
              <a:rPr lang="el-GR" b="1" dirty="0"/>
              <a:t>Μεσαία ένταση (για μετέπειτα συνεδρίες):</a:t>
            </a:r>
            <a:r>
              <a:rPr lang="el-GR" dirty="0"/>
              <a:t> </a:t>
            </a:r>
            <a:r>
              <a:rPr lang="el-GR" b="1" dirty="0"/>
              <a:t>1.5 – 2.0 W/cm²</a:t>
            </a:r>
            <a:r>
              <a:rPr lang="el-GR" dirty="0"/>
              <a:t> </a:t>
            </a:r>
          </a:p>
          <a:p>
            <a:pPr marL="1143000" lvl="2" indent="-228600">
              <a:buFont typeface="+mj-lt"/>
              <a:buAutoNum type="arabicPeriod"/>
            </a:pPr>
            <a:r>
              <a:rPr lang="el-GR" dirty="0"/>
              <a:t>Όταν το δέρμα έχει εξοικειωθεί με τη θεραπεία.</a:t>
            </a:r>
          </a:p>
        </p:txBody>
      </p:sp>
      <p:sp>
        <p:nvSpPr>
          <p:cNvPr id="12" name="TextBox 11">
            <a:extLst>
              <a:ext uri="{FF2B5EF4-FFF2-40B4-BE49-F238E27FC236}">
                <a16:creationId xmlns:a16="http://schemas.microsoft.com/office/drawing/2014/main" id="{B253FBFC-4C76-D695-0341-F35E09DF0E6B}"/>
              </a:ext>
            </a:extLst>
          </p:cNvPr>
          <p:cNvSpPr txBox="1"/>
          <p:nvPr/>
        </p:nvSpPr>
        <p:spPr>
          <a:xfrm>
            <a:off x="409404" y="4044141"/>
            <a:ext cx="6097384" cy="2308324"/>
          </a:xfrm>
          <a:prstGeom prst="rect">
            <a:avLst/>
          </a:prstGeom>
          <a:noFill/>
        </p:spPr>
        <p:txBody>
          <a:bodyPr wrap="square">
            <a:spAutoFit/>
          </a:bodyPr>
          <a:lstStyle/>
          <a:p>
            <a:pPr>
              <a:buNone/>
            </a:pPr>
            <a:r>
              <a:rPr lang="el-GR" b="1" dirty="0"/>
              <a:t>Συχνότητα:</a:t>
            </a:r>
            <a:endParaRPr lang="el-GR" dirty="0"/>
          </a:p>
          <a:p>
            <a:pPr>
              <a:buFont typeface="Arial" panose="020B0604020202020204" pitchFamily="34" charset="0"/>
              <a:buChar char="•"/>
            </a:pPr>
            <a:r>
              <a:rPr lang="el-GR" b="1" dirty="0"/>
              <a:t>1 </a:t>
            </a:r>
            <a:r>
              <a:rPr lang="el-GR" b="1" dirty="0" err="1"/>
              <a:t>MHz</a:t>
            </a:r>
            <a:r>
              <a:rPr lang="el-GR" b="1" dirty="0"/>
              <a:t>:</a:t>
            </a:r>
            <a:r>
              <a:rPr lang="el-GR" dirty="0"/>
              <a:t> Βαθιά διείσδυση, για περιοχές με πιο παχιά λιπώδη στρώματα (π.χ. κοιλιά, γλουτοί).</a:t>
            </a:r>
          </a:p>
          <a:p>
            <a:pPr>
              <a:buFont typeface="Arial" panose="020B0604020202020204" pitchFamily="34" charset="0"/>
              <a:buChar char="•"/>
            </a:pPr>
            <a:r>
              <a:rPr lang="el-GR" b="1" dirty="0"/>
              <a:t>3 </a:t>
            </a:r>
            <a:r>
              <a:rPr lang="el-GR" b="1" dirty="0" err="1"/>
              <a:t>MHz</a:t>
            </a:r>
            <a:r>
              <a:rPr lang="el-GR" b="1" dirty="0"/>
              <a:t>:</a:t>
            </a:r>
            <a:r>
              <a:rPr lang="el-GR" dirty="0"/>
              <a:t> Επιφανειακή διείσδυση, για πιο λεπτές περιοχές ή δέρμα με πιο λεπτό στρώμα λίπους.</a:t>
            </a:r>
          </a:p>
          <a:p>
            <a:pPr>
              <a:buFont typeface="Arial" panose="020B0604020202020204" pitchFamily="34" charset="0"/>
              <a:buChar char="•"/>
            </a:pPr>
            <a:endParaRPr lang="el-GR" dirty="0"/>
          </a:p>
          <a:p>
            <a:pPr>
              <a:buFont typeface="Arial" panose="020B0604020202020204" pitchFamily="34" charset="0"/>
              <a:buChar char="•"/>
            </a:pPr>
            <a:endParaRPr lang="el-GR" dirty="0"/>
          </a:p>
          <a:p>
            <a:r>
              <a:rPr lang="el-GR" b="1" dirty="0"/>
              <a:t>Όσο μεγαλώνει η συχνότητα μειώνεται η </a:t>
            </a:r>
            <a:r>
              <a:rPr lang="el-GR" b="1" dirty="0" err="1"/>
              <a:t>δυεισδητικότητα</a:t>
            </a:r>
            <a:r>
              <a:rPr lang="el-GR" b="1" dirty="0"/>
              <a:t>!!!</a:t>
            </a:r>
          </a:p>
        </p:txBody>
      </p:sp>
      <p:sp>
        <p:nvSpPr>
          <p:cNvPr id="14" name="TextBox 13">
            <a:extLst>
              <a:ext uri="{FF2B5EF4-FFF2-40B4-BE49-F238E27FC236}">
                <a16:creationId xmlns:a16="http://schemas.microsoft.com/office/drawing/2014/main" id="{A1CE0BBB-B1A7-4789-0042-EB3F392E750C}"/>
              </a:ext>
            </a:extLst>
          </p:cNvPr>
          <p:cNvSpPr txBox="1"/>
          <p:nvPr/>
        </p:nvSpPr>
        <p:spPr>
          <a:xfrm>
            <a:off x="6506788" y="361539"/>
            <a:ext cx="4657205" cy="3139321"/>
          </a:xfrm>
          <a:prstGeom prst="rect">
            <a:avLst/>
          </a:prstGeom>
          <a:noFill/>
        </p:spPr>
        <p:txBody>
          <a:bodyPr wrap="square">
            <a:spAutoFit/>
          </a:bodyPr>
          <a:lstStyle/>
          <a:p>
            <a:pPr>
              <a:buNone/>
            </a:pPr>
            <a:r>
              <a:rPr lang="el-GR" b="1" dirty="0"/>
              <a:t>Γιατί να ξεκινάμε με χαμηλή ένταση:</a:t>
            </a:r>
          </a:p>
          <a:p>
            <a:pPr>
              <a:buFont typeface="Arial" panose="020B0604020202020204" pitchFamily="34" charset="0"/>
              <a:buChar char="•"/>
            </a:pPr>
            <a:r>
              <a:rPr lang="el-GR" b="1" dirty="0"/>
              <a:t>Αποφυγή ερεθισμού:</a:t>
            </a:r>
            <a:r>
              <a:rPr lang="el-GR" dirty="0"/>
              <a:t> Το δέρμα μπορεί να ερεθιστεί αν η ένταση είναι πολύ υψηλή, ειδικά στις πρώτες θεραπείες.</a:t>
            </a:r>
          </a:p>
          <a:p>
            <a:pPr>
              <a:buFont typeface="Arial" panose="020B0604020202020204" pitchFamily="34" charset="0"/>
              <a:buChar char="•"/>
            </a:pPr>
            <a:r>
              <a:rPr lang="el-GR" b="1" dirty="0"/>
              <a:t>Σταδιακή προσαρμογή:</a:t>
            </a:r>
            <a:r>
              <a:rPr lang="el-GR" dirty="0"/>
              <a:t> Ο πελάτης μπορεί να συνηθίσει τη θεραπεία, και σταδιακά μπορείτε να αυξήσετε την ένταση στις επόμενες συνεδρίες.</a:t>
            </a:r>
          </a:p>
          <a:p>
            <a:pPr>
              <a:buFont typeface="Arial" panose="020B0604020202020204" pitchFamily="34" charset="0"/>
              <a:buChar char="•"/>
            </a:pPr>
            <a:r>
              <a:rPr lang="el-GR" b="1" dirty="0"/>
              <a:t>Ασφάλεια:</a:t>
            </a:r>
            <a:r>
              <a:rPr lang="el-GR" dirty="0"/>
              <a:t> Χαμηλότερη ένταση εξασφαλίζει μεγαλύτερη ασφάλεια, ειδικά όταν συνδυάζεται με μάλαξη ή </a:t>
            </a:r>
            <a:r>
              <a:rPr lang="el-GR" dirty="0" err="1"/>
              <a:t>πρεσσοθεραπεία</a:t>
            </a:r>
            <a:r>
              <a:rPr lang="el-GR" dirty="0"/>
              <a:t>.</a:t>
            </a:r>
          </a:p>
        </p:txBody>
      </p:sp>
      <p:sp>
        <p:nvSpPr>
          <p:cNvPr id="17" name="TextBox 16">
            <a:extLst>
              <a:ext uri="{FF2B5EF4-FFF2-40B4-BE49-F238E27FC236}">
                <a16:creationId xmlns:a16="http://schemas.microsoft.com/office/drawing/2014/main" id="{0A83599A-0F4B-B991-9F5B-ACD9A23043C5}"/>
              </a:ext>
            </a:extLst>
          </p:cNvPr>
          <p:cNvSpPr txBox="1"/>
          <p:nvPr/>
        </p:nvSpPr>
        <p:spPr>
          <a:xfrm>
            <a:off x="6506788" y="3790604"/>
            <a:ext cx="4773583" cy="2862322"/>
          </a:xfrm>
          <a:prstGeom prst="rect">
            <a:avLst/>
          </a:prstGeom>
          <a:noFill/>
        </p:spPr>
        <p:txBody>
          <a:bodyPr wrap="square">
            <a:spAutoFit/>
          </a:bodyPr>
          <a:lstStyle/>
          <a:p>
            <a:r>
              <a:rPr lang="el-GR" b="1" dirty="0"/>
              <a:t>Προσαρμογή έντασης:</a:t>
            </a:r>
          </a:p>
          <a:p>
            <a:r>
              <a:rPr lang="el-GR" dirty="0"/>
              <a:t>Αν το δέρμα δείχνει αντίδραση (ερυθρότητα, υπερβολική ζέστη, ενόχληση):Μειώστε την ένταση στο 1.0 W/cm² </a:t>
            </a:r>
          </a:p>
          <a:p>
            <a:r>
              <a:rPr lang="el-GR" dirty="0"/>
              <a:t>ή σταματήστε τη θεραπεία εάν υπάρχει δυσφορία.</a:t>
            </a:r>
          </a:p>
          <a:p>
            <a:endParaRPr lang="el-GR" dirty="0"/>
          </a:p>
          <a:p>
            <a:r>
              <a:rPr lang="el-GR" dirty="0"/>
              <a:t>Αν ο πελάτης αισθάνεται </a:t>
            </a:r>
            <a:r>
              <a:rPr lang="el-GR" dirty="0" err="1"/>
              <a:t>άνετα:Μπορείτε</a:t>
            </a:r>
            <a:r>
              <a:rPr lang="el-GR" dirty="0"/>
              <a:t> να αυξήσετε σταδιακά μέχρι 1.5 – 2.0 W/cm² σε επόμενες συνεδρίες.</a:t>
            </a:r>
          </a:p>
        </p:txBody>
      </p:sp>
    </p:spTree>
    <p:extLst>
      <p:ext uri="{BB962C8B-B14F-4D97-AF65-F5344CB8AC3E}">
        <p14:creationId xmlns:p14="http://schemas.microsoft.com/office/powerpoint/2010/main" val="3984449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118F0AB9-A25F-9D41-41C5-A64694D9F5F0}"/>
              </a:ext>
            </a:extLst>
          </p:cNvPr>
          <p:cNvSpPr>
            <a:spLocks noGrp="1"/>
          </p:cNvSpPr>
          <p:nvPr>
            <p:ph sz="half" idx="2"/>
          </p:nvPr>
        </p:nvSpPr>
        <p:spPr>
          <a:xfrm>
            <a:off x="6096000" y="1253331"/>
            <a:ext cx="5181600" cy="4351338"/>
          </a:xfrm>
        </p:spPr>
        <p:txBody>
          <a:bodyPr>
            <a:normAutofit fontScale="77500" lnSpcReduction="20000"/>
          </a:bodyPr>
          <a:lstStyle/>
          <a:p>
            <a:r>
              <a:rPr lang="el-GR" b="1" dirty="0"/>
              <a:t>Πώς να ενισχύσω τα αποτελέσματα;</a:t>
            </a:r>
          </a:p>
          <a:p>
            <a:r>
              <a:rPr lang="el-GR" b="1" dirty="0"/>
              <a:t>Συμβουλές προς τον πελάτη:</a:t>
            </a:r>
            <a:br>
              <a:rPr lang="el-GR" dirty="0"/>
            </a:br>
            <a:endParaRPr lang="el-GR" dirty="0"/>
          </a:p>
          <a:p>
            <a:pPr>
              <a:buFont typeface="+mj-lt"/>
              <a:buAutoNum type="arabicPeriod"/>
            </a:pPr>
            <a:r>
              <a:rPr lang="el-GR" b="1" dirty="0"/>
              <a:t>Ενυδάτωση:</a:t>
            </a:r>
            <a:r>
              <a:rPr lang="el-GR" dirty="0"/>
              <a:t> Καταναλώστε </a:t>
            </a:r>
            <a:r>
              <a:rPr lang="el-GR" b="1" dirty="0"/>
              <a:t>2-3 λίτρα νερό ημερησίως</a:t>
            </a:r>
            <a:r>
              <a:rPr lang="el-GR" dirty="0"/>
              <a:t> για αποτοξίνωση και βελτίωση της κυκλοφορίας.</a:t>
            </a:r>
          </a:p>
          <a:p>
            <a:pPr>
              <a:buFont typeface="+mj-lt"/>
              <a:buAutoNum type="arabicPeriod"/>
            </a:pPr>
            <a:r>
              <a:rPr lang="el-GR" b="1" dirty="0"/>
              <a:t>Διατροφή:</a:t>
            </a:r>
            <a:r>
              <a:rPr lang="el-GR" dirty="0"/>
              <a:t> Μειώστε τη ζάχαρη, τα επεξεργασμένα τρόφιμα και αυξήστε την κατανάλωση </a:t>
            </a:r>
            <a:r>
              <a:rPr lang="el-GR" b="1" dirty="0"/>
              <a:t>πρωτεΐνης, λαχανικών και φρούτων</a:t>
            </a:r>
            <a:r>
              <a:rPr lang="el-GR" dirty="0"/>
              <a:t>.</a:t>
            </a:r>
          </a:p>
          <a:p>
            <a:pPr>
              <a:buFont typeface="+mj-lt"/>
              <a:buAutoNum type="arabicPeriod"/>
            </a:pPr>
            <a:r>
              <a:rPr lang="el-GR" b="1" dirty="0"/>
              <a:t>Άσκηση:</a:t>
            </a:r>
            <a:r>
              <a:rPr lang="el-GR" dirty="0"/>
              <a:t> Εντάξτε </a:t>
            </a:r>
            <a:r>
              <a:rPr lang="el-GR" b="1" dirty="0"/>
              <a:t>ήπια αερόβια άσκηση</a:t>
            </a:r>
            <a:r>
              <a:rPr lang="el-GR" dirty="0"/>
              <a:t> (π.χ. περπάτημα, ποδήλατο) 2-3 φορές την εβδομάδα.</a:t>
            </a:r>
          </a:p>
          <a:p>
            <a:pPr>
              <a:buFont typeface="+mj-lt"/>
              <a:buAutoNum type="arabicPeriod"/>
            </a:pPr>
            <a:r>
              <a:rPr lang="el-GR" b="1" dirty="0"/>
              <a:t>Συνέπεια:</a:t>
            </a:r>
            <a:r>
              <a:rPr lang="el-GR" dirty="0"/>
              <a:t> Για </a:t>
            </a:r>
            <a:r>
              <a:rPr lang="el-GR" b="1" dirty="0"/>
              <a:t>ορατά αποτελέσματα</a:t>
            </a:r>
            <a:r>
              <a:rPr lang="el-GR" dirty="0"/>
              <a:t>, η συνέπεια στις θεραπείες είναι </a:t>
            </a:r>
            <a:r>
              <a:rPr lang="el-GR" b="1" dirty="0"/>
              <a:t>κλειδί</a:t>
            </a:r>
            <a:r>
              <a:rPr lang="el-GR" dirty="0"/>
              <a:t>.</a:t>
            </a:r>
          </a:p>
          <a:p>
            <a:endParaRPr lang="el-GR" dirty="0"/>
          </a:p>
        </p:txBody>
      </p:sp>
      <p:sp>
        <p:nvSpPr>
          <p:cNvPr id="5" name="Θέση περιεχομένου 3">
            <a:extLst>
              <a:ext uri="{FF2B5EF4-FFF2-40B4-BE49-F238E27FC236}">
                <a16:creationId xmlns:a16="http://schemas.microsoft.com/office/drawing/2014/main" id="{B33F58F2-FAE5-BD32-3384-7BD2BAB17056}"/>
              </a:ext>
            </a:extLst>
          </p:cNvPr>
          <p:cNvSpPr>
            <a:spLocks noGrp="1"/>
          </p:cNvSpPr>
          <p:nvPr>
            <p:ph sz="half" idx="1"/>
          </p:nvPr>
        </p:nvSpPr>
        <p:spPr>
          <a:xfrm>
            <a:off x="620486" y="1253331"/>
            <a:ext cx="5181600" cy="4351338"/>
          </a:xfrm>
        </p:spPr>
        <p:txBody>
          <a:bodyPr>
            <a:normAutofit fontScale="77500" lnSpcReduction="20000"/>
          </a:bodyPr>
          <a:lstStyle/>
          <a:p>
            <a:pPr>
              <a:buNone/>
            </a:pPr>
            <a:r>
              <a:rPr lang="el-GR" b="1" dirty="0"/>
              <a:t>Πόσο συχνά πρέπει να γίνεται;</a:t>
            </a:r>
          </a:p>
          <a:p>
            <a:pPr>
              <a:buFont typeface="Arial" panose="020B0604020202020204" pitchFamily="34" charset="0"/>
              <a:buChar char="•"/>
            </a:pPr>
            <a:r>
              <a:rPr lang="el-GR" b="1" dirty="0"/>
              <a:t>2-3 φορές την εβδομάδα</a:t>
            </a:r>
            <a:r>
              <a:rPr lang="el-GR" dirty="0"/>
              <a:t> για τουλάχιστον </a:t>
            </a:r>
            <a:r>
              <a:rPr lang="el-GR" b="1" dirty="0"/>
              <a:t>1 μήνα</a:t>
            </a:r>
            <a:r>
              <a:rPr lang="el-GR" dirty="0"/>
              <a:t> για ορατά αποτελέσματα.</a:t>
            </a:r>
          </a:p>
          <a:p>
            <a:pPr>
              <a:buFont typeface="Arial" panose="020B0604020202020204" pitchFamily="34" charset="0"/>
              <a:buChar char="•"/>
            </a:pPr>
            <a:r>
              <a:rPr lang="el-GR" dirty="0"/>
              <a:t>Συνδυάστε με </a:t>
            </a:r>
            <a:r>
              <a:rPr lang="el-GR" b="1" dirty="0"/>
              <a:t>ισορροπημένη διατροφή και άσκηση</a:t>
            </a:r>
            <a:r>
              <a:rPr lang="el-GR" dirty="0"/>
              <a:t> για καλύτερη αποτελεσματικότητα.</a:t>
            </a:r>
          </a:p>
          <a:p>
            <a:endParaRPr lang="el-GR" dirty="0"/>
          </a:p>
        </p:txBody>
      </p:sp>
    </p:spTree>
    <p:extLst>
      <p:ext uri="{BB962C8B-B14F-4D97-AF65-F5344CB8AC3E}">
        <p14:creationId xmlns:p14="http://schemas.microsoft.com/office/powerpoint/2010/main" val="1417974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FD95F0-2488-BCA7-F2CD-0EF548C0E6D9}"/>
              </a:ext>
            </a:extLst>
          </p:cNvPr>
          <p:cNvSpPr>
            <a:spLocks noGrp="1"/>
          </p:cNvSpPr>
          <p:nvPr>
            <p:ph type="title"/>
          </p:nvPr>
        </p:nvSpPr>
        <p:spPr/>
        <p:txBody>
          <a:bodyPr/>
          <a:lstStyle/>
          <a:p>
            <a:r>
              <a:rPr lang="el-GR" b="1" dirty="0"/>
              <a:t>1.Υπέρηχοι + </a:t>
            </a:r>
            <a:r>
              <a:rPr lang="el-GR" b="1" dirty="0" err="1"/>
              <a:t>Cavitation</a:t>
            </a:r>
            <a:r>
              <a:rPr lang="el-GR" b="1" dirty="0"/>
              <a:t> (</a:t>
            </a:r>
            <a:r>
              <a:rPr lang="el-GR" b="1" dirty="0" err="1"/>
              <a:t>Σπηλαίωση</a:t>
            </a:r>
            <a:r>
              <a:rPr lang="el-GR" b="1" dirty="0"/>
              <a:t>)</a:t>
            </a:r>
            <a:br>
              <a:rPr lang="el-GR" b="1" dirty="0"/>
            </a:br>
            <a:endParaRPr lang="el-GR" dirty="0"/>
          </a:p>
        </p:txBody>
      </p:sp>
      <p:sp>
        <p:nvSpPr>
          <p:cNvPr id="3" name="Θέση περιεχομένου 2">
            <a:extLst>
              <a:ext uri="{FF2B5EF4-FFF2-40B4-BE49-F238E27FC236}">
                <a16:creationId xmlns:a16="http://schemas.microsoft.com/office/drawing/2014/main" id="{80852C4F-FD5A-74D1-F046-1F65ECC27A82}"/>
              </a:ext>
            </a:extLst>
          </p:cNvPr>
          <p:cNvSpPr>
            <a:spLocks noGrp="1"/>
          </p:cNvSpPr>
          <p:nvPr>
            <p:ph sz="half" idx="1"/>
          </p:nvPr>
        </p:nvSpPr>
        <p:spPr/>
        <p:txBody>
          <a:bodyPr>
            <a:normAutofit fontScale="70000" lnSpcReduction="20000"/>
          </a:bodyPr>
          <a:lstStyle/>
          <a:p>
            <a:pPr>
              <a:buNone/>
            </a:pPr>
            <a:r>
              <a:rPr lang="el-GR" b="1" dirty="0"/>
              <a:t>    </a:t>
            </a:r>
            <a:r>
              <a:rPr lang="el-GR" dirty="0"/>
              <a:t>🔹 </a:t>
            </a:r>
            <a:r>
              <a:rPr lang="el-GR" b="1" dirty="0"/>
              <a:t>Ιδανικό για:</a:t>
            </a:r>
            <a:r>
              <a:rPr lang="el-GR" dirty="0"/>
              <a:t> Εντονότερη </a:t>
            </a:r>
            <a:r>
              <a:rPr lang="el-GR" dirty="0" err="1"/>
              <a:t>λιποδιάλυση</a:t>
            </a:r>
            <a:r>
              <a:rPr lang="el-GR" dirty="0"/>
              <a:t> και τοπικό αδυνάτισμα.</a:t>
            </a:r>
            <a:br>
              <a:rPr lang="el-GR" dirty="0"/>
            </a:br>
            <a:r>
              <a:rPr lang="el-GR" dirty="0"/>
              <a:t>🔹 </a:t>
            </a:r>
            <a:r>
              <a:rPr lang="el-GR" b="1" dirty="0"/>
              <a:t>Πώς λειτουργεί:</a:t>
            </a:r>
            <a:endParaRPr lang="el-GR" dirty="0"/>
          </a:p>
          <a:p>
            <a:pPr>
              <a:buFont typeface="Arial" panose="020B0604020202020204" pitchFamily="34" charset="0"/>
              <a:buChar char="•"/>
            </a:pPr>
            <a:r>
              <a:rPr lang="el-GR" dirty="0"/>
              <a:t>Το </a:t>
            </a:r>
            <a:r>
              <a:rPr lang="el-GR" b="1" dirty="0" err="1"/>
              <a:t>Cavitation</a:t>
            </a:r>
            <a:r>
              <a:rPr lang="el-GR" dirty="0"/>
              <a:t> χρησιμοποιεί υπέρηχους χαμηλής συχνότητας (~40 </a:t>
            </a:r>
            <a:r>
              <a:rPr lang="el-GR" dirty="0" err="1"/>
              <a:t>kHz</a:t>
            </a:r>
            <a:r>
              <a:rPr lang="el-GR" dirty="0"/>
              <a:t>) που προκαλούν τη διάσπαση των </a:t>
            </a:r>
            <a:r>
              <a:rPr lang="el-GR" dirty="0" err="1"/>
              <a:t>λιποκυττάρων</a:t>
            </a:r>
            <a:r>
              <a:rPr lang="el-GR" dirty="0"/>
              <a:t>.</a:t>
            </a:r>
          </a:p>
          <a:p>
            <a:pPr>
              <a:buFont typeface="Arial" panose="020B0604020202020204" pitchFamily="34" charset="0"/>
              <a:buChar char="•"/>
            </a:pPr>
            <a:r>
              <a:rPr lang="el-GR" dirty="0"/>
              <a:t>Οι υπέρηχοι της </a:t>
            </a:r>
            <a:r>
              <a:rPr lang="el-GR" dirty="0" err="1"/>
              <a:t>Weelko</a:t>
            </a:r>
            <a:r>
              <a:rPr lang="el-GR" dirty="0"/>
              <a:t> F-337 βοηθούν στη μετακίνηση και αποβολή του διαλυμένου λίπους μέσω του λεμφικού συστήματος.</a:t>
            </a:r>
          </a:p>
          <a:p>
            <a:pPr>
              <a:buNone/>
            </a:pPr>
            <a:r>
              <a:rPr lang="el-GR" dirty="0"/>
              <a:t>🔹 </a:t>
            </a:r>
            <a:r>
              <a:rPr lang="el-GR" b="1" dirty="0" err="1"/>
              <a:t>Συνιστώμενη</a:t>
            </a:r>
            <a:r>
              <a:rPr lang="el-GR" b="1" dirty="0"/>
              <a:t> εφαρμογή:</a:t>
            </a:r>
            <a:endParaRPr lang="el-GR" dirty="0"/>
          </a:p>
          <a:p>
            <a:pPr>
              <a:buFont typeface="Arial" panose="020B0604020202020204" pitchFamily="34" charset="0"/>
              <a:buChar char="•"/>
            </a:pPr>
            <a:r>
              <a:rPr lang="el-GR" b="1" dirty="0"/>
              <a:t>1η συνεδρία:</a:t>
            </a:r>
            <a:r>
              <a:rPr lang="el-GR" dirty="0"/>
              <a:t> </a:t>
            </a:r>
            <a:r>
              <a:rPr lang="el-GR" dirty="0" err="1"/>
              <a:t>Cavitation</a:t>
            </a:r>
            <a:r>
              <a:rPr lang="el-GR" dirty="0"/>
              <a:t> (20-30 λεπτά)</a:t>
            </a:r>
          </a:p>
          <a:p>
            <a:pPr>
              <a:buFont typeface="Arial" panose="020B0604020202020204" pitchFamily="34" charset="0"/>
              <a:buChar char="•"/>
            </a:pPr>
            <a:r>
              <a:rPr lang="el-GR" b="1" dirty="0"/>
              <a:t>2η συνεδρία (μετά από 48 ώρες):</a:t>
            </a:r>
            <a:r>
              <a:rPr lang="el-GR" dirty="0"/>
              <a:t> Υπέρηχοι για ενίσχυση της λεμφικής κυκλοφορίας</a:t>
            </a:r>
          </a:p>
          <a:p>
            <a:pPr>
              <a:buFont typeface="Arial" panose="020B0604020202020204" pitchFamily="34" charset="0"/>
              <a:buChar char="•"/>
            </a:pPr>
            <a:r>
              <a:rPr lang="el-GR" b="1" dirty="0"/>
              <a:t>Συχνότητα:</a:t>
            </a:r>
            <a:r>
              <a:rPr lang="el-GR" dirty="0"/>
              <a:t> 1-2 φορές την εβδομάδα</a:t>
            </a:r>
          </a:p>
          <a:p>
            <a:endParaRPr lang="el-GR" dirty="0"/>
          </a:p>
        </p:txBody>
      </p:sp>
      <p:sp>
        <p:nvSpPr>
          <p:cNvPr id="4" name="Θέση περιεχομένου 3">
            <a:extLst>
              <a:ext uri="{FF2B5EF4-FFF2-40B4-BE49-F238E27FC236}">
                <a16:creationId xmlns:a16="http://schemas.microsoft.com/office/drawing/2014/main" id="{63FDAB2B-EABD-C7A0-EAB6-A0023FC48768}"/>
              </a:ext>
            </a:extLst>
          </p:cNvPr>
          <p:cNvSpPr>
            <a:spLocks noGrp="1"/>
          </p:cNvSpPr>
          <p:nvPr>
            <p:ph sz="half" idx="2"/>
          </p:nvPr>
        </p:nvSpPr>
        <p:spPr/>
        <p:txBody>
          <a:bodyPr>
            <a:normAutofit fontScale="70000" lnSpcReduction="20000"/>
          </a:bodyPr>
          <a:lstStyle/>
          <a:p>
            <a:r>
              <a:rPr lang="en-US" dirty="0">
                <a:hlinkClick r:id="rId2"/>
              </a:rPr>
              <a:t>https://gr.pinterest.com/pin/738801513908484105/</a:t>
            </a:r>
            <a:endParaRPr lang="el-GR" dirty="0"/>
          </a:p>
          <a:p>
            <a:pPr marL="0" indent="0">
              <a:buNone/>
            </a:pPr>
            <a:endParaRPr lang="en-US" dirty="0"/>
          </a:p>
        </p:txBody>
      </p:sp>
      <p:pic>
        <p:nvPicPr>
          <p:cNvPr id="5" name="Εικόνα 4">
            <a:extLst>
              <a:ext uri="{FF2B5EF4-FFF2-40B4-BE49-F238E27FC236}">
                <a16:creationId xmlns:a16="http://schemas.microsoft.com/office/drawing/2014/main" id="{66132C63-8F8C-0094-BB3D-CD5347FF61C3}"/>
              </a:ext>
            </a:extLst>
          </p:cNvPr>
          <p:cNvPicPr>
            <a:picLocks noChangeAspect="1"/>
          </p:cNvPicPr>
          <p:nvPr/>
        </p:nvPicPr>
        <p:blipFill>
          <a:blip r:embed="rId3"/>
          <a:stretch>
            <a:fillRect/>
          </a:stretch>
        </p:blipFill>
        <p:spPr>
          <a:xfrm>
            <a:off x="7367452" y="2282063"/>
            <a:ext cx="3509554" cy="4029837"/>
          </a:xfrm>
          <a:prstGeom prst="rect">
            <a:avLst/>
          </a:prstGeom>
        </p:spPr>
      </p:pic>
    </p:spTree>
    <p:extLst>
      <p:ext uri="{BB962C8B-B14F-4D97-AF65-F5344CB8AC3E}">
        <p14:creationId xmlns:p14="http://schemas.microsoft.com/office/powerpoint/2010/main" val="1888509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A43B91-60BA-649C-DEEF-8D1FAA14655B}"/>
              </a:ext>
            </a:extLst>
          </p:cNvPr>
          <p:cNvSpPr txBox="1"/>
          <p:nvPr/>
        </p:nvSpPr>
        <p:spPr>
          <a:xfrm>
            <a:off x="563188" y="484647"/>
            <a:ext cx="6097384" cy="1200329"/>
          </a:xfrm>
          <a:prstGeom prst="rect">
            <a:avLst/>
          </a:prstGeom>
          <a:noFill/>
        </p:spPr>
        <p:txBody>
          <a:bodyPr wrap="square">
            <a:spAutoFit/>
          </a:bodyPr>
          <a:lstStyle/>
          <a:p>
            <a:pPr>
              <a:buNone/>
            </a:pPr>
            <a:r>
              <a:rPr lang="el-GR" b="1" dirty="0"/>
              <a:t>Τι είναι το </a:t>
            </a:r>
            <a:r>
              <a:rPr lang="el-GR" b="1" dirty="0" err="1"/>
              <a:t>Cavitation</a:t>
            </a:r>
            <a:r>
              <a:rPr lang="el-GR" b="1" dirty="0"/>
              <a:t> (</a:t>
            </a:r>
            <a:r>
              <a:rPr lang="el-GR" b="1" dirty="0" err="1"/>
              <a:t>Σπηλαίωση</a:t>
            </a:r>
            <a:r>
              <a:rPr lang="el-GR" b="1" dirty="0"/>
              <a:t>);</a:t>
            </a:r>
          </a:p>
          <a:p>
            <a:r>
              <a:rPr lang="el-GR" dirty="0"/>
              <a:t>Το </a:t>
            </a:r>
            <a:r>
              <a:rPr lang="el-GR" b="1" dirty="0" err="1"/>
              <a:t>Cavitation</a:t>
            </a:r>
            <a:r>
              <a:rPr lang="el-GR" dirty="0"/>
              <a:t> είναι μια </a:t>
            </a:r>
            <a:r>
              <a:rPr lang="el-GR" b="1" dirty="0"/>
              <a:t>μη επεμβατική τεχνική </a:t>
            </a:r>
            <a:r>
              <a:rPr lang="el-GR" b="1" dirty="0" err="1"/>
              <a:t>λιποδιάλυσης</a:t>
            </a:r>
            <a:r>
              <a:rPr lang="el-GR" dirty="0"/>
              <a:t> που χρησιμοποιεί </a:t>
            </a:r>
            <a:r>
              <a:rPr lang="el-GR" b="1" dirty="0"/>
              <a:t>υπέρηχους χαμηλής συχνότητας (συνήθως 30-40 </a:t>
            </a:r>
            <a:r>
              <a:rPr lang="el-GR" b="1" dirty="0" err="1"/>
              <a:t>kHz</a:t>
            </a:r>
            <a:r>
              <a:rPr lang="el-GR" b="1" dirty="0"/>
              <a:t>)</a:t>
            </a:r>
            <a:r>
              <a:rPr lang="el-GR" dirty="0"/>
              <a:t> για να διασπάσει τα </a:t>
            </a:r>
            <a:r>
              <a:rPr lang="el-GR" dirty="0" err="1"/>
              <a:t>λιποκύτταρα</a:t>
            </a:r>
            <a:r>
              <a:rPr lang="el-GR" dirty="0"/>
              <a:t>.</a:t>
            </a:r>
          </a:p>
        </p:txBody>
      </p:sp>
      <p:sp>
        <p:nvSpPr>
          <p:cNvPr id="5" name="TextBox 4">
            <a:extLst>
              <a:ext uri="{FF2B5EF4-FFF2-40B4-BE49-F238E27FC236}">
                <a16:creationId xmlns:a16="http://schemas.microsoft.com/office/drawing/2014/main" id="{BBC5CB3A-EA35-4E28-D848-3E87DE82E214}"/>
              </a:ext>
            </a:extLst>
          </p:cNvPr>
          <p:cNvSpPr txBox="1"/>
          <p:nvPr/>
        </p:nvSpPr>
        <p:spPr>
          <a:xfrm>
            <a:off x="563188" y="2136338"/>
            <a:ext cx="6097384" cy="2585323"/>
          </a:xfrm>
          <a:prstGeom prst="rect">
            <a:avLst/>
          </a:prstGeom>
          <a:noFill/>
        </p:spPr>
        <p:txBody>
          <a:bodyPr wrap="square">
            <a:spAutoFit/>
          </a:bodyPr>
          <a:lstStyle/>
          <a:p>
            <a:pPr>
              <a:buNone/>
            </a:pPr>
            <a:r>
              <a:rPr lang="el-GR" dirty="0"/>
              <a:t>🔹 Τα </a:t>
            </a:r>
            <a:r>
              <a:rPr lang="el-GR" b="1" dirty="0"/>
              <a:t>ηχητικά κύματα</a:t>
            </a:r>
            <a:r>
              <a:rPr lang="el-GR" dirty="0"/>
              <a:t> που εκπέμπονται από τη συσκευή δημιουργούν </a:t>
            </a:r>
            <a:r>
              <a:rPr lang="el-GR" b="1" dirty="0" err="1"/>
              <a:t>μικροφυσαλίδες</a:t>
            </a:r>
            <a:r>
              <a:rPr lang="el-GR" dirty="0"/>
              <a:t> μέσα στο λίπος.</a:t>
            </a:r>
            <a:br>
              <a:rPr lang="el-GR" dirty="0"/>
            </a:br>
            <a:r>
              <a:rPr lang="el-GR" dirty="0"/>
              <a:t>🔹 Οι φυσαλίδες </a:t>
            </a:r>
            <a:r>
              <a:rPr lang="el-GR" b="1" dirty="0"/>
              <a:t>διαστέλλονται και συμπιέζονται γρήγορα</a:t>
            </a:r>
            <a:r>
              <a:rPr lang="el-GR" dirty="0"/>
              <a:t>, προκαλώντας </a:t>
            </a:r>
            <a:r>
              <a:rPr lang="el-GR" b="1" dirty="0"/>
              <a:t>διάσπαση της μεμβράνης</a:t>
            </a:r>
            <a:r>
              <a:rPr lang="el-GR" dirty="0"/>
              <a:t> των </a:t>
            </a:r>
            <a:r>
              <a:rPr lang="el-GR" dirty="0" err="1"/>
              <a:t>λιποκυττάρων</a:t>
            </a:r>
            <a:r>
              <a:rPr lang="el-GR" dirty="0"/>
              <a:t>.</a:t>
            </a:r>
            <a:br>
              <a:rPr lang="el-GR" dirty="0"/>
            </a:br>
            <a:r>
              <a:rPr lang="el-GR" dirty="0"/>
              <a:t>🔹 Το διαλυμένο λίπος </a:t>
            </a:r>
            <a:r>
              <a:rPr lang="el-GR" b="1" dirty="0"/>
              <a:t>μετατρέπεται σε λιπαρά οξέα</a:t>
            </a:r>
            <a:r>
              <a:rPr lang="el-GR" dirty="0"/>
              <a:t> και αποβάλλεται μέσω του λεμφικού συστήματος, του ήπατος και των νεφρών.</a:t>
            </a:r>
          </a:p>
          <a:p>
            <a:r>
              <a:rPr lang="el-GR" dirty="0"/>
              <a:t>💡 </a:t>
            </a:r>
            <a:r>
              <a:rPr lang="el-GR" b="1" dirty="0"/>
              <a:t>Αποτέλεσμα:</a:t>
            </a:r>
            <a:r>
              <a:rPr lang="el-GR" dirty="0"/>
              <a:t> Μείωση τοπικού λίπους και κυτταρίτιδας, χωρίς πόνο ή επεμβάσεις!</a:t>
            </a:r>
          </a:p>
        </p:txBody>
      </p:sp>
      <p:sp>
        <p:nvSpPr>
          <p:cNvPr id="7" name="TextBox 6">
            <a:extLst>
              <a:ext uri="{FF2B5EF4-FFF2-40B4-BE49-F238E27FC236}">
                <a16:creationId xmlns:a16="http://schemas.microsoft.com/office/drawing/2014/main" id="{3B8D4C23-07F5-912C-A7AA-8CDE173791AD}"/>
              </a:ext>
            </a:extLst>
          </p:cNvPr>
          <p:cNvSpPr txBox="1"/>
          <p:nvPr/>
        </p:nvSpPr>
        <p:spPr>
          <a:xfrm>
            <a:off x="6431973" y="484647"/>
            <a:ext cx="6097384" cy="2308324"/>
          </a:xfrm>
          <a:prstGeom prst="rect">
            <a:avLst/>
          </a:prstGeom>
          <a:noFill/>
        </p:spPr>
        <p:txBody>
          <a:bodyPr wrap="square">
            <a:spAutoFit/>
          </a:bodyPr>
          <a:lstStyle/>
          <a:p>
            <a:pPr>
              <a:buNone/>
            </a:pPr>
            <a:r>
              <a:rPr lang="el-GR" b="1" dirty="0"/>
              <a:t>Πλεονεκτήματα του </a:t>
            </a:r>
            <a:r>
              <a:rPr lang="el-GR" b="1" dirty="0" err="1"/>
              <a:t>Cavitation</a:t>
            </a:r>
            <a:endParaRPr lang="el-GR" b="1" dirty="0"/>
          </a:p>
          <a:p>
            <a:r>
              <a:rPr lang="el-GR" dirty="0"/>
              <a:t>✔️ </a:t>
            </a:r>
            <a:r>
              <a:rPr lang="el-GR" b="1" dirty="0"/>
              <a:t>Ανώδυνη μέθοδος</a:t>
            </a:r>
            <a:r>
              <a:rPr lang="el-GR" dirty="0"/>
              <a:t> – Δεν χρειάζεται αποθεραπεία.</a:t>
            </a:r>
            <a:br>
              <a:rPr lang="el-GR" dirty="0"/>
            </a:br>
            <a:r>
              <a:rPr lang="el-GR" dirty="0"/>
              <a:t>✔️ </a:t>
            </a:r>
            <a:r>
              <a:rPr lang="el-GR" b="1" dirty="0"/>
              <a:t>Στόχευση στο τοπικό λίπος</a:t>
            </a:r>
            <a:r>
              <a:rPr lang="el-GR" dirty="0"/>
              <a:t> – Ιδανικό για περιοχές που αντιστέκονται στη δίαιτα.</a:t>
            </a:r>
            <a:br>
              <a:rPr lang="el-GR" dirty="0"/>
            </a:br>
            <a:r>
              <a:rPr lang="el-GR" dirty="0"/>
              <a:t>✔️ </a:t>
            </a:r>
            <a:r>
              <a:rPr lang="el-GR" b="1" dirty="0"/>
              <a:t>Άμεσα ορατά αποτελέσματα</a:t>
            </a:r>
            <a:r>
              <a:rPr lang="el-GR" dirty="0"/>
              <a:t> – Συνήθως από τις πρώτες 3-5 συνεδρίες.</a:t>
            </a:r>
            <a:br>
              <a:rPr lang="el-GR" dirty="0"/>
            </a:br>
            <a:r>
              <a:rPr lang="el-GR" dirty="0"/>
              <a:t>✔️ </a:t>
            </a:r>
            <a:r>
              <a:rPr lang="el-GR" b="1" dirty="0"/>
              <a:t>Συνδυάζεται με υπερήχους (F-337) &amp; RF</a:t>
            </a:r>
            <a:r>
              <a:rPr lang="el-GR" dirty="0"/>
              <a:t> για </a:t>
            </a:r>
            <a:r>
              <a:rPr lang="el-GR" b="1" dirty="0"/>
              <a:t>μέγιστη σύσφιξη και </a:t>
            </a:r>
            <a:r>
              <a:rPr lang="el-GR" b="1" dirty="0" err="1"/>
              <a:t>λιποδιάλυση</a:t>
            </a:r>
            <a:r>
              <a:rPr lang="el-GR" dirty="0"/>
              <a:t>.</a:t>
            </a:r>
          </a:p>
        </p:txBody>
      </p:sp>
    </p:spTree>
    <p:extLst>
      <p:ext uri="{BB962C8B-B14F-4D97-AF65-F5344CB8AC3E}">
        <p14:creationId xmlns:p14="http://schemas.microsoft.com/office/powerpoint/2010/main" val="4241886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DDA73B-1935-A9E8-9B4E-E7184ED70EAB}"/>
              </a:ext>
            </a:extLst>
          </p:cNvPr>
          <p:cNvSpPr>
            <a:spLocks noGrp="1"/>
          </p:cNvSpPr>
          <p:nvPr>
            <p:ph type="title"/>
          </p:nvPr>
        </p:nvSpPr>
        <p:spPr/>
        <p:txBody>
          <a:bodyPr>
            <a:normAutofit fontScale="90000"/>
          </a:bodyPr>
          <a:lstStyle/>
          <a:p>
            <a:r>
              <a:rPr lang="el-GR" b="1" dirty="0"/>
              <a:t>2. Συνδυασμός Υπερήχων με Ραδιοσυχνότητες (RF)</a:t>
            </a:r>
            <a:br>
              <a:rPr lang="el-GR" b="1" dirty="0"/>
            </a:br>
            <a:r>
              <a:rPr lang="en-US" sz="1300" b="1" dirty="0">
                <a:hlinkClick r:id="rId2"/>
              </a:rPr>
              <a:t>https://rfandcavitation.site123.me/how-does-it-work-the-science/rf-skin-firming-how-it-works</a:t>
            </a:r>
            <a:br>
              <a:rPr lang="el-GR" b="1" dirty="0"/>
            </a:br>
            <a:endParaRPr lang="el-GR" dirty="0"/>
          </a:p>
        </p:txBody>
      </p:sp>
      <p:pic>
        <p:nvPicPr>
          <p:cNvPr id="5" name="Θέση περιεχομένου 4">
            <a:extLst>
              <a:ext uri="{FF2B5EF4-FFF2-40B4-BE49-F238E27FC236}">
                <a16:creationId xmlns:a16="http://schemas.microsoft.com/office/drawing/2014/main" id="{B7A8035D-ADFF-D9C9-A10C-882ECB8460A4}"/>
              </a:ext>
            </a:extLst>
          </p:cNvPr>
          <p:cNvPicPr>
            <a:picLocks noGrp="1" noChangeAspect="1"/>
          </p:cNvPicPr>
          <p:nvPr>
            <p:ph sz="half" idx="1"/>
          </p:nvPr>
        </p:nvPicPr>
        <p:blipFill>
          <a:blip r:embed="rId3"/>
          <a:stretch>
            <a:fillRect/>
          </a:stretch>
        </p:blipFill>
        <p:spPr>
          <a:xfrm>
            <a:off x="1197157" y="1825625"/>
            <a:ext cx="2900892" cy="4351338"/>
          </a:xfrm>
          <a:prstGeom prst="rect">
            <a:avLst/>
          </a:prstGeom>
        </p:spPr>
      </p:pic>
      <p:sp>
        <p:nvSpPr>
          <p:cNvPr id="4" name="Θέση περιεχομένου 3">
            <a:extLst>
              <a:ext uri="{FF2B5EF4-FFF2-40B4-BE49-F238E27FC236}">
                <a16:creationId xmlns:a16="http://schemas.microsoft.com/office/drawing/2014/main" id="{DC8E5EA4-52D2-26E9-4129-2BF2FD5C440C}"/>
              </a:ext>
            </a:extLst>
          </p:cNvPr>
          <p:cNvSpPr>
            <a:spLocks noGrp="1"/>
          </p:cNvSpPr>
          <p:nvPr>
            <p:ph sz="half" idx="2"/>
          </p:nvPr>
        </p:nvSpPr>
        <p:spPr/>
        <p:txBody>
          <a:bodyPr>
            <a:normAutofit fontScale="70000" lnSpcReduction="20000"/>
          </a:bodyPr>
          <a:lstStyle/>
          <a:p>
            <a:pPr>
              <a:buNone/>
            </a:pPr>
            <a:r>
              <a:rPr lang="el-GR" b="1" dirty="0"/>
              <a:t>🔥 Για: </a:t>
            </a:r>
            <a:r>
              <a:rPr lang="el-GR" b="1" dirty="0" err="1"/>
              <a:t>Λιποδιάλυση</a:t>
            </a:r>
            <a:r>
              <a:rPr lang="el-GR" b="1" dirty="0"/>
              <a:t> &amp; σύσφιξη</a:t>
            </a:r>
            <a:endParaRPr lang="el-GR" dirty="0"/>
          </a:p>
          <a:p>
            <a:pPr>
              <a:buFont typeface="Arial" panose="020B0604020202020204" pitchFamily="34" charset="0"/>
              <a:buChar char="•"/>
            </a:pPr>
            <a:r>
              <a:rPr lang="el-GR" dirty="0"/>
              <a:t>Οι </a:t>
            </a:r>
            <a:r>
              <a:rPr lang="el-GR" b="1" dirty="0"/>
              <a:t>υπέρηχοι</a:t>
            </a:r>
            <a:r>
              <a:rPr lang="el-GR" dirty="0"/>
              <a:t> βελτιώνουν την κυκλοφορία και τη διάλυση των λιπαρών οξέων.</a:t>
            </a:r>
          </a:p>
          <a:p>
            <a:pPr>
              <a:buFont typeface="Arial" panose="020B0604020202020204" pitchFamily="34" charset="0"/>
              <a:buChar char="•"/>
            </a:pPr>
            <a:r>
              <a:rPr lang="el-GR" dirty="0"/>
              <a:t>Οι </a:t>
            </a:r>
            <a:r>
              <a:rPr lang="el-GR" b="1" dirty="0"/>
              <a:t>ραδιοσυχνότητες (RF)</a:t>
            </a:r>
            <a:r>
              <a:rPr lang="el-GR" dirty="0"/>
              <a:t> θερμαίνουν το δέρμα και διασπούν τα </a:t>
            </a:r>
            <a:r>
              <a:rPr lang="el-GR" dirty="0" err="1"/>
              <a:t>λιποκύτταρα</a:t>
            </a:r>
            <a:r>
              <a:rPr lang="el-GR" dirty="0"/>
              <a:t>, ενώ παράλληλα αυξάνουν την παραγωγή κολλαγόνου.</a:t>
            </a:r>
          </a:p>
          <a:p>
            <a:r>
              <a:rPr lang="el-GR" dirty="0"/>
              <a:t>🔹 </a:t>
            </a:r>
            <a:r>
              <a:rPr lang="el-GR" b="1" dirty="0" err="1"/>
              <a:t>Συνιστώμενη</a:t>
            </a:r>
            <a:r>
              <a:rPr lang="el-GR" b="1" dirty="0"/>
              <a:t> εφαρμογή:</a:t>
            </a:r>
            <a:endParaRPr lang="el-GR" dirty="0"/>
          </a:p>
          <a:p>
            <a:pPr marL="0" indent="0">
              <a:buNone/>
            </a:pPr>
            <a:br>
              <a:rPr lang="el-GR" dirty="0"/>
            </a:br>
            <a:r>
              <a:rPr lang="el-GR" dirty="0"/>
              <a:t>1️⃣ </a:t>
            </a:r>
            <a:r>
              <a:rPr lang="el-GR" b="1" dirty="0"/>
              <a:t>Ξεκινήστε με υπερήχους</a:t>
            </a:r>
            <a:r>
              <a:rPr lang="el-GR" dirty="0"/>
              <a:t>  1</a:t>
            </a:r>
            <a:r>
              <a:rPr lang="el-GR" baseline="30000" dirty="0"/>
              <a:t>η</a:t>
            </a:r>
            <a:r>
              <a:rPr lang="el-GR" dirty="0"/>
              <a:t> συνεδρία(10-15 λεπτά σε κάθε περιοχή).</a:t>
            </a:r>
            <a:br>
              <a:rPr lang="el-GR" dirty="0"/>
            </a:br>
            <a:r>
              <a:rPr lang="el-GR" dirty="0"/>
              <a:t>2️⃣ </a:t>
            </a:r>
            <a:r>
              <a:rPr lang="el-GR" b="1" dirty="0"/>
              <a:t> 2η συνεδρία (μετά από 48 ώρες):</a:t>
            </a:r>
            <a:r>
              <a:rPr lang="el-GR" dirty="0"/>
              <a:t> </a:t>
            </a:r>
            <a:r>
              <a:rPr lang="el-GR" b="1" dirty="0"/>
              <a:t>εφαρμόστε RF</a:t>
            </a:r>
            <a:r>
              <a:rPr lang="el-GR" dirty="0"/>
              <a:t> (20-30 λεπτά) για να ενισχύσετε την καύση λίπους και τη σύσφιξη.</a:t>
            </a:r>
            <a:br>
              <a:rPr lang="el-GR" dirty="0"/>
            </a:br>
            <a:r>
              <a:rPr lang="el-GR" dirty="0"/>
              <a:t>📌 </a:t>
            </a:r>
            <a:r>
              <a:rPr lang="el-GR" b="1" dirty="0"/>
              <a:t>Ιδανικό για</a:t>
            </a:r>
            <a:r>
              <a:rPr lang="el-GR" dirty="0"/>
              <a:t>: Κοιλιά, μηρούς, γλουτούς.</a:t>
            </a:r>
          </a:p>
          <a:p>
            <a:r>
              <a:rPr lang="el-GR" b="1" dirty="0"/>
              <a:t>Συχνότητα:</a:t>
            </a:r>
            <a:r>
              <a:rPr lang="el-GR" dirty="0"/>
              <a:t> 1-2 φορές την εβδομάδα</a:t>
            </a:r>
          </a:p>
          <a:p>
            <a:pPr marL="0" indent="0">
              <a:buNone/>
            </a:pPr>
            <a:endParaRPr lang="el-GR" dirty="0"/>
          </a:p>
        </p:txBody>
      </p:sp>
    </p:spTree>
    <p:extLst>
      <p:ext uri="{BB962C8B-B14F-4D97-AF65-F5344CB8AC3E}">
        <p14:creationId xmlns:p14="http://schemas.microsoft.com/office/powerpoint/2010/main" val="3029130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8B295A-26DD-6791-80CC-36F92366F613}"/>
              </a:ext>
            </a:extLst>
          </p:cNvPr>
          <p:cNvSpPr>
            <a:spLocks noGrp="1"/>
          </p:cNvSpPr>
          <p:nvPr>
            <p:ph type="title"/>
          </p:nvPr>
        </p:nvSpPr>
        <p:spPr/>
        <p:txBody>
          <a:bodyPr/>
          <a:lstStyle/>
          <a:p>
            <a:r>
              <a:rPr lang="el-GR" dirty="0"/>
              <a:t>Διαφορά μεταξύ απλού υπερήχου και </a:t>
            </a:r>
            <a:r>
              <a:rPr lang="el-GR" dirty="0" err="1"/>
              <a:t>cavitation</a:t>
            </a:r>
            <a:r>
              <a:rPr lang="el-GR" dirty="0"/>
              <a:t>:</a:t>
            </a:r>
          </a:p>
        </p:txBody>
      </p:sp>
      <p:graphicFrame>
        <p:nvGraphicFramePr>
          <p:cNvPr id="10" name="Θέση περιεχομένου 9">
            <a:extLst>
              <a:ext uri="{FF2B5EF4-FFF2-40B4-BE49-F238E27FC236}">
                <a16:creationId xmlns:a16="http://schemas.microsoft.com/office/drawing/2014/main" id="{CA70A994-810D-BD90-FB3C-E5B3B95EB03A}"/>
              </a:ext>
            </a:extLst>
          </p:cNvPr>
          <p:cNvGraphicFramePr>
            <a:graphicFrameLocks noGrp="1"/>
          </p:cNvGraphicFramePr>
          <p:nvPr>
            <p:ph idx="1"/>
            <p:extLst>
              <p:ext uri="{D42A27DB-BD31-4B8C-83A1-F6EECF244321}">
                <p14:modId xmlns:p14="http://schemas.microsoft.com/office/powerpoint/2010/main" val="3030427025"/>
              </p:ext>
            </p:extLst>
          </p:nvPr>
        </p:nvGraphicFramePr>
        <p:xfrm>
          <a:off x="838200" y="1825625"/>
          <a:ext cx="10515600" cy="192532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721540774"/>
                    </a:ext>
                  </a:extLst>
                </a:gridCol>
                <a:gridCol w="2628900">
                  <a:extLst>
                    <a:ext uri="{9D8B030D-6E8A-4147-A177-3AD203B41FA5}">
                      <a16:colId xmlns:a16="http://schemas.microsoft.com/office/drawing/2014/main" val="2789934628"/>
                    </a:ext>
                  </a:extLst>
                </a:gridCol>
                <a:gridCol w="2628900">
                  <a:extLst>
                    <a:ext uri="{9D8B030D-6E8A-4147-A177-3AD203B41FA5}">
                      <a16:colId xmlns:a16="http://schemas.microsoft.com/office/drawing/2014/main" val="4170136164"/>
                    </a:ext>
                  </a:extLst>
                </a:gridCol>
                <a:gridCol w="2628900">
                  <a:extLst>
                    <a:ext uri="{9D8B030D-6E8A-4147-A177-3AD203B41FA5}">
                      <a16:colId xmlns:a16="http://schemas.microsoft.com/office/drawing/2014/main" val="1236810819"/>
                    </a:ext>
                  </a:extLst>
                </a:gridCol>
              </a:tblGrid>
              <a:tr h="370840">
                <a:tc>
                  <a:txBody>
                    <a:bodyPr/>
                    <a:lstStyle/>
                    <a:p>
                      <a:r>
                        <a:rPr lang="el-GR" dirty="0"/>
                        <a:t>Τύπος Θεραπείας</a:t>
                      </a:r>
                    </a:p>
                  </a:txBody>
                  <a:tcPr/>
                </a:tc>
                <a:tc>
                  <a:txBody>
                    <a:bodyPr/>
                    <a:lstStyle/>
                    <a:p>
                      <a:r>
                        <a:rPr lang="el-GR" dirty="0"/>
                        <a:t>Συχνότητα</a:t>
                      </a:r>
                    </a:p>
                  </a:txBody>
                  <a:tcPr/>
                </a:tc>
                <a:tc>
                  <a:txBody>
                    <a:bodyPr/>
                    <a:lstStyle/>
                    <a:p>
                      <a:r>
                        <a:rPr lang="el-GR" dirty="0"/>
                        <a:t>Δράση</a:t>
                      </a:r>
                    </a:p>
                  </a:txBody>
                  <a:tcPr/>
                </a:tc>
                <a:tc>
                  <a:txBody>
                    <a:bodyPr/>
                    <a:lstStyle/>
                    <a:p>
                      <a:r>
                        <a:rPr lang="el-GR" dirty="0"/>
                        <a:t>Ιδανικό για</a:t>
                      </a:r>
                    </a:p>
                  </a:txBody>
                  <a:tcPr/>
                </a:tc>
                <a:extLst>
                  <a:ext uri="{0D108BD9-81ED-4DB2-BD59-A6C34878D82A}">
                    <a16:rowId xmlns:a16="http://schemas.microsoft.com/office/drawing/2014/main" val="4213086644"/>
                  </a:ext>
                </a:extLst>
              </a:tr>
              <a:tr h="370840">
                <a:tc>
                  <a:txBody>
                    <a:bodyPr/>
                    <a:lstStyle/>
                    <a:p>
                      <a:r>
                        <a:rPr lang="el-GR" dirty="0"/>
                        <a:t>Απλός υπέρηχος (</a:t>
                      </a:r>
                      <a:r>
                        <a:rPr lang="en-US" dirty="0"/>
                        <a:t>Ultrasound)</a:t>
                      </a:r>
                      <a:endParaRPr lang="el-GR" dirty="0"/>
                    </a:p>
                  </a:txBody>
                  <a:tcPr/>
                </a:tc>
                <a:tc>
                  <a:txBody>
                    <a:bodyPr/>
                    <a:lstStyle/>
                    <a:p>
                      <a:r>
                        <a:rPr lang="en-US" dirty="0"/>
                        <a:t>1-3 MHz</a:t>
                      </a:r>
                      <a:endParaRPr lang="el-GR" dirty="0"/>
                    </a:p>
                  </a:txBody>
                  <a:tcPr/>
                </a:tc>
                <a:tc>
                  <a:txBody>
                    <a:bodyPr/>
                    <a:lstStyle/>
                    <a:p>
                      <a:r>
                        <a:rPr lang="el-GR" dirty="0"/>
                        <a:t>Βελτίωση κυκλοφορίας, αποτοξίνωση, σύσφιξη</a:t>
                      </a:r>
                    </a:p>
                  </a:txBody>
                  <a:tcPr/>
                </a:tc>
                <a:tc>
                  <a:txBody>
                    <a:bodyPr/>
                    <a:lstStyle/>
                    <a:p>
                      <a:r>
                        <a:rPr lang="el-GR" dirty="0"/>
                        <a:t>Κυτταρίτιδα, σύσφιξη, βελτίωση της υφής του δέρματος</a:t>
                      </a:r>
                    </a:p>
                  </a:txBody>
                  <a:tcPr/>
                </a:tc>
                <a:extLst>
                  <a:ext uri="{0D108BD9-81ED-4DB2-BD59-A6C34878D82A}">
                    <a16:rowId xmlns:a16="http://schemas.microsoft.com/office/drawing/2014/main" val="2218313741"/>
                  </a:ext>
                </a:extLst>
              </a:tr>
              <a:tr h="370840">
                <a:tc>
                  <a:txBody>
                    <a:bodyPr/>
                    <a:lstStyle/>
                    <a:p>
                      <a:r>
                        <a:rPr lang="en-US" dirty="0"/>
                        <a:t>Cavitation (</a:t>
                      </a:r>
                      <a:r>
                        <a:rPr lang="el-GR" dirty="0" err="1"/>
                        <a:t>Σπηλαίωση</a:t>
                      </a:r>
                      <a:r>
                        <a:rPr lang="el-GR" dirty="0"/>
                        <a:t>)</a:t>
                      </a:r>
                    </a:p>
                  </a:txBody>
                  <a:tcPr/>
                </a:tc>
                <a:tc>
                  <a:txBody>
                    <a:bodyPr/>
                    <a:lstStyle/>
                    <a:p>
                      <a:r>
                        <a:rPr lang="en-US" dirty="0"/>
                        <a:t>30-40 kHz</a:t>
                      </a:r>
                      <a:endParaRPr lang="el-GR" dirty="0"/>
                    </a:p>
                  </a:txBody>
                  <a:tcPr/>
                </a:tc>
                <a:tc>
                  <a:txBody>
                    <a:bodyPr/>
                    <a:lstStyle/>
                    <a:p>
                      <a:r>
                        <a:rPr lang="el-GR" dirty="0"/>
                        <a:t>Διάσπαση </a:t>
                      </a:r>
                      <a:r>
                        <a:rPr lang="el-GR" dirty="0" err="1"/>
                        <a:t>λιποκυττάρων</a:t>
                      </a:r>
                      <a:r>
                        <a:rPr lang="el-GR" dirty="0"/>
                        <a:t>, </a:t>
                      </a:r>
                      <a:r>
                        <a:rPr lang="el-GR" dirty="0" err="1"/>
                        <a:t>λιποδιάλυση</a:t>
                      </a:r>
                      <a:endParaRPr lang="el-GR" dirty="0"/>
                    </a:p>
                  </a:txBody>
                  <a:tcPr/>
                </a:tc>
                <a:tc>
                  <a:txBody>
                    <a:bodyPr/>
                    <a:lstStyle/>
                    <a:p>
                      <a:r>
                        <a:rPr lang="el-GR" dirty="0"/>
                        <a:t>Τοπικό αδυνάτισμα, μείωση λίπους</a:t>
                      </a:r>
                    </a:p>
                  </a:txBody>
                  <a:tcPr/>
                </a:tc>
                <a:extLst>
                  <a:ext uri="{0D108BD9-81ED-4DB2-BD59-A6C34878D82A}">
                    <a16:rowId xmlns:a16="http://schemas.microsoft.com/office/drawing/2014/main" val="1646977113"/>
                  </a:ext>
                </a:extLst>
              </a:tr>
            </a:tbl>
          </a:graphicData>
        </a:graphic>
      </p:graphicFrame>
    </p:spTree>
    <p:extLst>
      <p:ext uri="{BB962C8B-B14F-4D97-AF65-F5344CB8AC3E}">
        <p14:creationId xmlns:p14="http://schemas.microsoft.com/office/powerpoint/2010/main" val="1333745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3EA897-8DB5-6650-7FFA-37B118E37AA6}"/>
              </a:ext>
            </a:extLst>
          </p:cNvPr>
          <p:cNvSpPr>
            <a:spLocks noGrp="1"/>
          </p:cNvSpPr>
          <p:nvPr>
            <p:ph type="title"/>
          </p:nvPr>
        </p:nvSpPr>
        <p:spPr/>
        <p:txBody>
          <a:bodyPr>
            <a:normAutofit fontScale="90000"/>
          </a:bodyPr>
          <a:lstStyle/>
          <a:p>
            <a:br>
              <a:rPr lang="el-GR" b="1" dirty="0"/>
            </a:br>
            <a:r>
              <a:rPr lang="el-GR" b="1" dirty="0"/>
              <a:t>3. Υπέρηχοι + Λεμφικό Μασάζ (LPG ή </a:t>
            </a:r>
            <a:r>
              <a:rPr lang="el-GR" b="1" dirty="0" err="1"/>
              <a:t>Manual</a:t>
            </a:r>
            <a:r>
              <a:rPr lang="el-GR" b="1" dirty="0"/>
              <a:t> </a:t>
            </a:r>
            <a:r>
              <a:rPr lang="el-GR" b="1" dirty="0" err="1"/>
              <a:t>Drainage</a:t>
            </a:r>
            <a:r>
              <a:rPr lang="el-GR" b="1" dirty="0"/>
              <a:t>)(</a:t>
            </a:r>
            <a:r>
              <a:rPr lang="el-GR" b="1" dirty="0" err="1"/>
              <a:t>ενδερμολογία</a:t>
            </a:r>
            <a:r>
              <a:rPr lang="el-GR" b="1" dirty="0"/>
              <a:t>)</a:t>
            </a:r>
            <a:br>
              <a:rPr lang="el-GR" dirty="0"/>
            </a:br>
            <a:endParaRPr lang="el-GR" dirty="0"/>
          </a:p>
        </p:txBody>
      </p:sp>
      <p:sp>
        <p:nvSpPr>
          <p:cNvPr id="3" name="Θέση περιεχομένου 2">
            <a:extLst>
              <a:ext uri="{FF2B5EF4-FFF2-40B4-BE49-F238E27FC236}">
                <a16:creationId xmlns:a16="http://schemas.microsoft.com/office/drawing/2014/main" id="{6BCF4901-EB9A-C8DB-7C69-15BAE74A4169}"/>
              </a:ext>
            </a:extLst>
          </p:cNvPr>
          <p:cNvSpPr>
            <a:spLocks noGrp="1"/>
          </p:cNvSpPr>
          <p:nvPr>
            <p:ph sz="half" idx="1"/>
          </p:nvPr>
        </p:nvSpPr>
        <p:spPr/>
        <p:txBody>
          <a:bodyPr>
            <a:normAutofit fontScale="77500" lnSpcReduction="20000"/>
          </a:bodyPr>
          <a:lstStyle/>
          <a:p>
            <a:pPr>
              <a:buNone/>
            </a:pPr>
            <a:r>
              <a:rPr lang="el-GR" dirty="0"/>
              <a:t>🔹 </a:t>
            </a:r>
            <a:r>
              <a:rPr lang="el-GR" b="1" dirty="0"/>
              <a:t>Ιδανικό για:</a:t>
            </a:r>
            <a:r>
              <a:rPr lang="el-GR" dirty="0"/>
              <a:t> Αποτοξίνωση και αποβολή των λιπαρών οξέων μέσω της λέμφου.</a:t>
            </a:r>
            <a:br>
              <a:rPr lang="el-GR" dirty="0"/>
            </a:br>
            <a:r>
              <a:rPr lang="el-GR" dirty="0"/>
              <a:t>🔹 </a:t>
            </a:r>
            <a:r>
              <a:rPr lang="el-GR" b="1" dirty="0"/>
              <a:t>Πώς λειτουργεί:</a:t>
            </a:r>
            <a:endParaRPr lang="el-GR" dirty="0"/>
          </a:p>
          <a:p>
            <a:pPr>
              <a:buFont typeface="Arial" panose="020B0604020202020204" pitchFamily="34" charset="0"/>
              <a:buChar char="•"/>
            </a:pPr>
            <a:r>
              <a:rPr lang="el-GR" dirty="0"/>
              <a:t>Οι </a:t>
            </a:r>
            <a:r>
              <a:rPr lang="el-GR" b="1" dirty="0"/>
              <a:t>υπέρηχοι</a:t>
            </a:r>
            <a:r>
              <a:rPr lang="el-GR" dirty="0"/>
              <a:t> διασπούν τα </a:t>
            </a:r>
            <a:r>
              <a:rPr lang="el-GR" dirty="0" err="1"/>
              <a:t>λιποκύτταρα</a:t>
            </a:r>
            <a:r>
              <a:rPr lang="el-GR" dirty="0"/>
              <a:t>.</a:t>
            </a:r>
          </a:p>
          <a:p>
            <a:pPr>
              <a:buFont typeface="Arial" panose="020B0604020202020204" pitchFamily="34" charset="0"/>
              <a:buChar char="•"/>
            </a:pPr>
            <a:r>
              <a:rPr lang="el-GR" dirty="0"/>
              <a:t>Το </a:t>
            </a:r>
            <a:r>
              <a:rPr lang="el-GR" b="1" dirty="0"/>
              <a:t>λεμφικό μασάζ (LPG ή </a:t>
            </a:r>
            <a:r>
              <a:rPr lang="el-GR" b="1" dirty="0" err="1"/>
              <a:t>χειρονακτικό</a:t>
            </a:r>
            <a:r>
              <a:rPr lang="el-GR" b="1" dirty="0"/>
              <a:t>)</a:t>
            </a:r>
            <a:r>
              <a:rPr lang="el-GR" dirty="0"/>
              <a:t> βοηθά στην απομάκρυνση των αποβλήτων μέσω του λεμφικού συστήματος.</a:t>
            </a:r>
          </a:p>
          <a:p>
            <a:pPr>
              <a:buNone/>
            </a:pPr>
            <a:r>
              <a:rPr lang="el-GR" dirty="0"/>
              <a:t>🔹 </a:t>
            </a:r>
            <a:r>
              <a:rPr lang="el-GR" b="1" dirty="0" err="1"/>
              <a:t>Συνιστώμενη</a:t>
            </a:r>
            <a:r>
              <a:rPr lang="el-GR" b="1" dirty="0"/>
              <a:t> εφαρμογή:</a:t>
            </a:r>
            <a:endParaRPr lang="el-GR" dirty="0"/>
          </a:p>
          <a:p>
            <a:pPr>
              <a:buFont typeface="Arial" panose="020B0604020202020204" pitchFamily="34" charset="0"/>
              <a:buChar char="•"/>
            </a:pPr>
            <a:r>
              <a:rPr lang="el-GR" b="1" dirty="0"/>
              <a:t>1η συνεδρία:</a:t>
            </a:r>
            <a:r>
              <a:rPr lang="el-GR" dirty="0"/>
              <a:t> Υπέρηχοι</a:t>
            </a:r>
          </a:p>
          <a:p>
            <a:pPr>
              <a:buFont typeface="Arial" panose="020B0604020202020204" pitchFamily="34" charset="0"/>
              <a:buChar char="•"/>
            </a:pPr>
            <a:r>
              <a:rPr lang="el-GR" b="1" dirty="0"/>
              <a:t>2η συνεδρία (μετά από 24 ώρες):</a:t>
            </a:r>
            <a:r>
              <a:rPr lang="el-GR" dirty="0"/>
              <a:t> Λεμφικό μασάζ (20-30 λεπτά)</a:t>
            </a:r>
          </a:p>
          <a:p>
            <a:pPr>
              <a:buFont typeface="Arial" panose="020B0604020202020204" pitchFamily="34" charset="0"/>
              <a:buChar char="•"/>
            </a:pPr>
            <a:r>
              <a:rPr lang="el-GR" b="1" dirty="0"/>
              <a:t>Συχνότητα:</a:t>
            </a:r>
            <a:r>
              <a:rPr lang="el-GR" dirty="0"/>
              <a:t> 2-3 φορές την εβδομάδα</a:t>
            </a:r>
          </a:p>
          <a:p>
            <a:endParaRPr lang="el-GR" dirty="0"/>
          </a:p>
        </p:txBody>
      </p:sp>
      <p:pic>
        <p:nvPicPr>
          <p:cNvPr id="5" name="Θέση περιεχομένου 4">
            <a:extLst>
              <a:ext uri="{FF2B5EF4-FFF2-40B4-BE49-F238E27FC236}">
                <a16:creationId xmlns:a16="http://schemas.microsoft.com/office/drawing/2014/main" id="{CD3B5A17-128F-0B9D-1A2C-0240E3C96D94}"/>
              </a:ext>
            </a:extLst>
          </p:cNvPr>
          <p:cNvPicPr>
            <a:picLocks noGrp="1" noChangeAspect="1"/>
          </p:cNvPicPr>
          <p:nvPr>
            <p:ph sz="half" idx="2"/>
          </p:nvPr>
        </p:nvPicPr>
        <p:blipFill>
          <a:blip r:embed="rId2"/>
          <a:stretch>
            <a:fillRect/>
          </a:stretch>
        </p:blipFill>
        <p:spPr>
          <a:xfrm>
            <a:off x="6587331" y="1825625"/>
            <a:ext cx="4351338" cy="4351338"/>
          </a:xfrm>
          <a:prstGeom prst="rect">
            <a:avLst/>
          </a:prstGeom>
        </p:spPr>
      </p:pic>
      <p:sp>
        <p:nvSpPr>
          <p:cNvPr id="7" name="TextBox 6">
            <a:extLst>
              <a:ext uri="{FF2B5EF4-FFF2-40B4-BE49-F238E27FC236}">
                <a16:creationId xmlns:a16="http://schemas.microsoft.com/office/drawing/2014/main" id="{E1BD58AE-28F6-D4DE-F270-AADD69B05130}"/>
              </a:ext>
            </a:extLst>
          </p:cNvPr>
          <p:cNvSpPr txBox="1"/>
          <p:nvPr/>
        </p:nvSpPr>
        <p:spPr>
          <a:xfrm>
            <a:off x="6323908" y="6308209"/>
            <a:ext cx="6097384" cy="369332"/>
          </a:xfrm>
          <a:prstGeom prst="rect">
            <a:avLst/>
          </a:prstGeom>
          <a:noFill/>
        </p:spPr>
        <p:txBody>
          <a:bodyPr wrap="square">
            <a:spAutoFit/>
          </a:bodyPr>
          <a:lstStyle/>
          <a:p>
            <a:r>
              <a:rPr lang="en-US" dirty="0">
                <a:hlinkClick r:id="rId3"/>
              </a:rPr>
              <a:t>https://www.youtube.com/watch?v=JFWPGVq2JZA</a:t>
            </a:r>
            <a:endParaRPr lang="el-GR" dirty="0"/>
          </a:p>
        </p:txBody>
      </p:sp>
    </p:spTree>
    <p:extLst>
      <p:ext uri="{BB962C8B-B14F-4D97-AF65-F5344CB8AC3E}">
        <p14:creationId xmlns:p14="http://schemas.microsoft.com/office/powerpoint/2010/main" val="1174974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77620E-FE3F-51DE-BC68-69FB6D7E93C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4D50872-7C08-1280-870B-B2CE8B8818C2}"/>
              </a:ext>
            </a:extLst>
          </p:cNvPr>
          <p:cNvSpPr>
            <a:spLocks noGrp="1"/>
          </p:cNvSpPr>
          <p:nvPr>
            <p:ph sz="half" idx="1"/>
          </p:nvPr>
        </p:nvSpPr>
        <p:spPr/>
        <p:txBody>
          <a:bodyPr>
            <a:normAutofit fontScale="77500" lnSpcReduction="20000"/>
          </a:bodyPr>
          <a:lstStyle/>
          <a:p>
            <a:pPr>
              <a:buNone/>
            </a:pPr>
            <a:r>
              <a:rPr lang="el-GR" b="1" dirty="0"/>
              <a:t>3. Υπέρηχοι + EMS (</a:t>
            </a:r>
            <a:r>
              <a:rPr lang="el-GR" b="1" dirty="0" err="1"/>
              <a:t>Ηλεκτροδιέγερση</a:t>
            </a:r>
            <a:r>
              <a:rPr lang="el-GR" b="1" dirty="0"/>
              <a:t> Μυών)</a:t>
            </a:r>
          </a:p>
          <a:p>
            <a:pPr>
              <a:buNone/>
            </a:pPr>
            <a:r>
              <a:rPr lang="el-GR" b="1" dirty="0"/>
              <a:t>💪 Για: Καύση λίπους &amp; ενδυνάμωση μυών</a:t>
            </a:r>
            <a:endParaRPr lang="el-GR" dirty="0"/>
          </a:p>
          <a:p>
            <a:pPr>
              <a:buFont typeface="Arial" panose="020B0604020202020204" pitchFamily="34" charset="0"/>
              <a:buChar char="•"/>
            </a:pPr>
            <a:r>
              <a:rPr lang="el-GR" dirty="0"/>
              <a:t>Οι υπέρηχοι βοηθούν στην </a:t>
            </a:r>
            <a:r>
              <a:rPr lang="el-GR" b="1" dirty="0"/>
              <a:t>αποδόμηση του λίπους</a:t>
            </a:r>
            <a:r>
              <a:rPr lang="el-GR" dirty="0"/>
              <a:t>.</a:t>
            </a:r>
          </a:p>
          <a:p>
            <a:pPr>
              <a:buFont typeface="Arial" panose="020B0604020202020204" pitchFamily="34" charset="0"/>
              <a:buChar char="•"/>
            </a:pPr>
            <a:r>
              <a:rPr lang="el-GR" dirty="0"/>
              <a:t>Η EMS (</a:t>
            </a:r>
            <a:r>
              <a:rPr lang="el-GR" dirty="0" err="1"/>
              <a:t>ηλεκτρομυοδιέγερση</a:t>
            </a:r>
            <a:r>
              <a:rPr lang="el-GR" dirty="0"/>
              <a:t>) τονώνει τους μύες, αυξάνοντας τις </a:t>
            </a:r>
            <a:r>
              <a:rPr lang="el-GR" b="1" dirty="0"/>
              <a:t>καύσεις</a:t>
            </a:r>
            <a:r>
              <a:rPr lang="el-GR" dirty="0"/>
              <a:t>.</a:t>
            </a:r>
          </a:p>
          <a:p>
            <a:r>
              <a:rPr lang="el-GR" b="1" dirty="0"/>
              <a:t>Πώς να το κάνετε:</a:t>
            </a:r>
            <a:br>
              <a:rPr lang="el-GR" dirty="0"/>
            </a:br>
            <a:r>
              <a:rPr lang="el-GR" dirty="0"/>
              <a:t>1️⃣ </a:t>
            </a:r>
            <a:r>
              <a:rPr lang="el-GR" b="1" dirty="0"/>
              <a:t>Χρησιμοποιήστε υπερήχους</a:t>
            </a:r>
            <a:r>
              <a:rPr lang="el-GR" dirty="0"/>
              <a:t> (10-15 λεπτά στην περιοχή που στοχεύετε).</a:t>
            </a:r>
            <a:br>
              <a:rPr lang="el-GR" dirty="0"/>
            </a:br>
            <a:r>
              <a:rPr lang="el-GR" dirty="0"/>
              <a:t>2️⃣ </a:t>
            </a:r>
            <a:r>
              <a:rPr lang="el-GR" b="1" dirty="0"/>
              <a:t>Στη συνέχεια, εφαρμόστε EMS</a:t>
            </a:r>
            <a:r>
              <a:rPr lang="el-GR" dirty="0"/>
              <a:t> (20-30 λεπτά).</a:t>
            </a:r>
            <a:br>
              <a:rPr lang="el-GR" dirty="0"/>
            </a:br>
            <a:r>
              <a:rPr lang="el-GR" dirty="0"/>
              <a:t>📌 </a:t>
            </a:r>
            <a:r>
              <a:rPr lang="el-GR" b="1" dirty="0"/>
              <a:t>Ιδανικό για</a:t>
            </a:r>
            <a:r>
              <a:rPr lang="el-GR" dirty="0"/>
              <a:t>: Κοιλιά, γλουτούς, μηρούς.</a:t>
            </a:r>
          </a:p>
          <a:p>
            <a:endParaRPr lang="el-GR" dirty="0"/>
          </a:p>
        </p:txBody>
      </p:sp>
      <p:pic>
        <p:nvPicPr>
          <p:cNvPr id="5" name="Θέση περιεχομένου 4">
            <a:extLst>
              <a:ext uri="{FF2B5EF4-FFF2-40B4-BE49-F238E27FC236}">
                <a16:creationId xmlns:a16="http://schemas.microsoft.com/office/drawing/2014/main" id="{F02B8DF8-990C-3E69-7669-7485387533E1}"/>
              </a:ext>
            </a:extLst>
          </p:cNvPr>
          <p:cNvPicPr>
            <a:picLocks noGrp="1" noChangeAspect="1"/>
          </p:cNvPicPr>
          <p:nvPr>
            <p:ph sz="half" idx="2"/>
          </p:nvPr>
        </p:nvPicPr>
        <p:blipFill>
          <a:blip r:embed="rId2"/>
          <a:stretch>
            <a:fillRect/>
          </a:stretch>
        </p:blipFill>
        <p:spPr>
          <a:xfrm>
            <a:off x="5838886" y="1690688"/>
            <a:ext cx="3189401" cy="3976659"/>
          </a:xfrm>
          <a:prstGeom prst="rect">
            <a:avLst/>
          </a:prstGeom>
        </p:spPr>
      </p:pic>
      <p:pic>
        <p:nvPicPr>
          <p:cNvPr id="6" name="Εικόνα 5">
            <a:extLst>
              <a:ext uri="{FF2B5EF4-FFF2-40B4-BE49-F238E27FC236}">
                <a16:creationId xmlns:a16="http://schemas.microsoft.com/office/drawing/2014/main" id="{3872CD0B-BF74-8CF4-EEB5-1598BCCAC4D4}"/>
              </a:ext>
            </a:extLst>
          </p:cNvPr>
          <p:cNvPicPr>
            <a:picLocks noChangeAspect="1"/>
          </p:cNvPicPr>
          <p:nvPr/>
        </p:nvPicPr>
        <p:blipFill>
          <a:blip r:embed="rId3"/>
          <a:stretch>
            <a:fillRect/>
          </a:stretch>
        </p:blipFill>
        <p:spPr>
          <a:xfrm>
            <a:off x="9101715" y="1690688"/>
            <a:ext cx="2700323" cy="4796443"/>
          </a:xfrm>
          <a:prstGeom prst="rect">
            <a:avLst/>
          </a:prstGeom>
        </p:spPr>
      </p:pic>
    </p:spTree>
    <p:extLst>
      <p:ext uri="{BB962C8B-B14F-4D97-AF65-F5344CB8AC3E}">
        <p14:creationId xmlns:p14="http://schemas.microsoft.com/office/powerpoint/2010/main" val="1765504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863829-B654-E458-0B48-195115D6C76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A01130D-C28E-E3B7-48F2-32A4DDA0BFE4}"/>
              </a:ext>
            </a:extLst>
          </p:cNvPr>
          <p:cNvSpPr>
            <a:spLocks noGrp="1"/>
          </p:cNvSpPr>
          <p:nvPr>
            <p:ph sz="half" idx="1"/>
          </p:nvPr>
        </p:nvSpPr>
        <p:spPr/>
        <p:txBody>
          <a:bodyPr>
            <a:normAutofit fontScale="77500" lnSpcReduction="20000"/>
          </a:bodyPr>
          <a:lstStyle/>
          <a:p>
            <a:pPr>
              <a:buNone/>
            </a:pPr>
            <a:r>
              <a:rPr lang="el-GR" b="1" dirty="0"/>
              <a:t>🔹 4. Υπέρηχοι + Θερμοθεραπεία (</a:t>
            </a:r>
            <a:r>
              <a:rPr lang="el-GR" b="1" dirty="0" err="1"/>
              <a:t>Infrared</a:t>
            </a:r>
            <a:r>
              <a:rPr lang="el-GR" b="1" dirty="0"/>
              <a:t> ή </a:t>
            </a:r>
            <a:r>
              <a:rPr lang="el-GR" b="1" dirty="0" err="1"/>
              <a:t>Wraps</a:t>
            </a:r>
            <a:r>
              <a:rPr lang="el-GR" b="1" dirty="0"/>
              <a:t>)</a:t>
            </a:r>
          </a:p>
          <a:p>
            <a:pPr>
              <a:buNone/>
            </a:pPr>
            <a:r>
              <a:rPr lang="el-GR" b="1" dirty="0"/>
              <a:t>🔥 Για: Διάσπαση λίπους &amp; αποτοξίνωση μέσω εφίδρωσης</a:t>
            </a:r>
            <a:endParaRPr lang="el-GR" dirty="0"/>
          </a:p>
          <a:p>
            <a:pPr>
              <a:buFont typeface="Arial" panose="020B0604020202020204" pitchFamily="34" charset="0"/>
              <a:buChar char="•"/>
            </a:pPr>
            <a:r>
              <a:rPr lang="el-GR" dirty="0"/>
              <a:t>Οι υπέρηχοι προετοιμάζουν το λίπος για απομάκρυνση.</a:t>
            </a:r>
          </a:p>
          <a:p>
            <a:pPr>
              <a:buFont typeface="Arial" panose="020B0604020202020204" pitchFamily="34" charset="0"/>
              <a:buChar char="•"/>
            </a:pPr>
            <a:r>
              <a:rPr lang="el-GR" dirty="0"/>
              <a:t>Η </a:t>
            </a:r>
            <a:r>
              <a:rPr lang="el-GR" b="1" dirty="0"/>
              <a:t>θερμότητα (</a:t>
            </a:r>
            <a:r>
              <a:rPr lang="el-GR" b="1" dirty="0" err="1"/>
              <a:t>infrared</a:t>
            </a:r>
            <a:r>
              <a:rPr lang="el-GR" b="1" dirty="0"/>
              <a:t> ή </a:t>
            </a:r>
            <a:r>
              <a:rPr lang="el-GR" b="1" dirty="0" err="1"/>
              <a:t>θερμοκουβέρτα</a:t>
            </a:r>
            <a:r>
              <a:rPr lang="el-GR" b="1" dirty="0"/>
              <a:t>)</a:t>
            </a:r>
            <a:r>
              <a:rPr lang="el-GR" dirty="0"/>
              <a:t> βοηθά στη </a:t>
            </a:r>
            <a:r>
              <a:rPr lang="el-GR" b="1" dirty="0"/>
              <a:t>διάλυση του λίπους</a:t>
            </a:r>
            <a:r>
              <a:rPr lang="el-GR" dirty="0"/>
              <a:t> και την αποβολή τοξινών.</a:t>
            </a:r>
          </a:p>
          <a:p>
            <a:r>
              <a:rPr lang="el-GR" b="1" dirty="0"/>
              <a:t>Πώς να το κάνετε:</a:t>
            </a:r>
            <a:br>
              <a:rPr lang="el-GR" dirty="0"/>
            </a:br>
            <a:r>
              <a:rPr lang="el-GR" dirty="0"/>
              <a:t>1️⃣ </a:t>
            </a:r>
            <a:r>
              <a:rPr lang="el-GR" b="1" dirty="0"/>
              <a:t>Κάντε υπερήχους</a:t>
            </a:r>
            <a:r>
              <a:rPr lang="el-GR" dirty="0"/>
              <a:t> (10-15 λεπτά).</a:t>
            </a:r>
            <a:br>
              <a:rPr lang="el-GR" dirty="0"/>
            </a:br>
            <a:r>
              <a:rPr lang="el-GR" dirty="0"/>
              <a:t>2️⃣ </a:t>
            </a:r>
            <a:r>
              <a:rPr lang="el-GR" b="1" dirty="0"/>
              <a:t>Τυλιχτείτε με </a:t>
            </a:r>
            <a:r>
              <a:rPr lang="el-GR" b="1" dirty="0" err="1"/>
              <a:t>θερμοκουβέρτα</a:t>
            </a:r>
            <a:r>
              <a:rPr lang="el-GR" b="1" dirty="0"/>
              <a:t> ή </a:t>
            </a:r>
            <a:r>
              <a:rPr lang="el-GR" b="1" dirty="0" err="1"/>
              <a:t>infrared</a:t>
            </a:r>
            <a:r>
              <a:rPr lang="el-GR" b="1" dirty="0"/>
              <a:t> </a:t>
            </a:r>
            <a:r>
              <a:rPr lang="el-GR" b="1" dirty="0" err="1"/>
              <a:t>wrap</a:t>
            </a:r>
            <a:r>
              <a:rPr lang="el-GR" dirty="0"/>
              <a:t> για 30 λεπτά.</a:t>
            </a:r>
            <a:br>
              <a:rPr lang="el-GR" dirty="0"/>
            </a:br>
            <a:r>
              <a:rPr lang="el-GR" dirty="0"/>
              <a:t>📌 </a:t>
            </a:r>
            <a:r>
              <a:rPr lang="el-GR" b="1" dirty="0"/>
              <a:t>Ιδανικό για</a:t>
            </a:r>
            <a:r>
              <a:rPr lang="el-GR" dirty="0"/>
              <a:t>: Κοιλιά, γλουτούς, μηρούς.</a:t>
            </a:r>
          </a:p>
          <a:p>
            <a:endParaRPr lang="el-GR" dirty="0"/>
          </a:p>
        </p:txBody>
      </p:sp>
      <p:pic>
        <p:nvPicPr>
          <p:cNvPr id="5" name="Θέση περιεχομένου 4">
            <a:extLst>
              <a:ext uri="{FF2B5EF4-FFF2-40B4-BE49-F238E27FC236}">
                <a16:creationId xmlns:a16="http://schemas.microsoft.com/office/drawing/2014/main" id="{D39A7A49-32BA-68A9-A051-F136FA08B728}"/>
              </a:ext>
            </a:extLst>
          </p:cNvPr>
          <p:cNvPicPr>
            <a:picLocks noGrp="1" noChangeAspect="1"/>
          </p:cNvPicPr>
          <p:nvPr>
            <p:ph sz="half" idx="2"/>
          </p:nvPr>
        </p:nvPicPr>
        <p:blipFill>
          <a:blip r:embed="rId2"/>
          <a:stretch>
            <a:fillRect/>
          </a:stretch>
        </p:blipFill>
        <p:spPr>
          <a:xfrm>
            <a:off x="6019799" y="292715"/>
            <a:ext cx="3003871" cy="2795945"/>
          </a:xfrm>
          <a:prstGeom prst="rect">
            <a:avLst/>
          </a:prstGeom>
        </p:spPr>
      </p:pic>
      <p:pic>
        <p:nvPicPr>
          <p:cNvPr id="6" name="Εικόνα 5">
            <a:extLst>
              <a:ext uri="{FF2B5EF4-FFF2-40B4-BE49-F238E27FC236}">
                <a16:creationId xmlns:a16="http://schemas.microsoft.com/office/drawing/2014/main" id="{696D72AC-334C-6E10-35F6-747F984C8620}"/>
              </a:ext>
            </a:extLst>
          </p:cNvPr>
          <p:cNvPicPr>
            <a:picLocks noChangeAspect="1"/>
          </p:cNvPicPr>
          <p:nvPr/>
        </p:nvPicPr>
        <p:blipFill>
          <a:blip r:embed="rId3"/>
          <a:stretch>
            <a:fillRect/>
          </a:stretch>
        </p:blipFill>
        <p:spPr>
          <a:xfrm>
            <a:off x="9185563" y="211865"/>
            <a:ext cx="2876795" cy="2876795"/>
          </a:xfrm>
          <a:prstGeom prst="rect">
            <a:avLst/>
          </a:prstGeom>
        </p:spPr>
      </p:pic>
      <p:pic>
        <p:nvPicPr>
          <p:cNvPr id="7" name="Εικόνα 6">
            <a:extLst>
              <a:ext uri="{FF2B5EF4-FFF2-40B4-BE49-F238E27FC236}">
                <a16:creationId xmlns:a16="http://schemas.microsoft.com/office/drawing/2014/main" id="{3483006E-22A9-48CC-18A9-487AEC566090}"/>
              </a:ext>
            </a:extLst>
          </p:cNvPr>
          <p:cNvPicPr>
            <a:picLocks noChangeAspect="1"/>
          </p:cNvPicPr>
          <p:nvPr/>
        </p:nvPicPr>
        <p:blipFill>
          <a:blip r:embed="rId4"/>
          <a:stretch>
            <a:fillRect/>
          </a:stretch>
        </p:blipFill>
        <p:spPr>
          <a:xfrm>
            <a:off x="6473969" y="3429000"/>
            <a:ext cx="2257425" cy="3386138"/>
          </a:xfrm>
          <a:prstGeom prst="rect">
            <a:avLst/>
          </a:prstGeom>
        </p:spPr>
      </p:pic>
    </p:spTree>
    <p:extLst>
      <p:ext uri="{BB962C8B-B14F-4D97-AF65-F5344CB8AC3E}">
        <p14:creationId xmlns:p14="http://schemas.microsoft.com/office/powerpoint/2010/main" val="2459046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9E2E8D5-DCEF-7C90-82C7-ACD452FB414E}"/>
              </a:ext>
            </a:extLst>
          </p:cNvPr>
          <p:cNvSpPr>
            <a:spLocks noGrp="1"/>
          </p:cNvSpPr>
          <p:nvPr>
            <p:ph sz="half" idx="1"/>
          </p:nvPr>
        </p:nvSpPr>
        <p:spPr>
          <a:xfrm>
            <a:off x="264621" y="191194"/>
            <a:ext cx="7117082" cy="6467302"/>
          </a:xfrm>
        </p:spPr>
        <p:txBody>
          <a:bodyPr>
            <a:normAutofit lnSpcReduction="10000"/>
          </a:bodyPr>
          <a:lstStyle/>
          <a:p>
            <a:pPr>
              <a:buNone/>
            </a:pPr>
            <a:r>
              <a:rPr lang="el-GR" b="1" dirty="0" err="1"/>
              <a:t>Πρεσσοθεραπεία</a:t>
            </a:r>
            <a:endParaRPr lang="el-GR" dirty="0"/>
          </a:p>
          <a:p>
            <a:pPr>
              <a:buFont typeface="Arial" panose="020B0604020202020204" pitchFamily="34" charset="0"/>
              <a:buChar char="•"/>
            </a:pPr>
            <a:r>
              <a:rPr lang="el-GR" dirty="0"/>
              <a:t> χρησιμοποιεί ελεγχόμενη πίεση για να ενισχύσει τη λεμφική ροή και την αποβολή τοξινών και κατακρατήσεων.</a:t>
            </a:r>
          </a:p>
          <a:p>
            <a:pPr>
              <a:buFont typeface="Arial" panose="020B0604020202020204" pitchFamily="34" charset="0"/>
              <a:buChar char="•"/>
            </a:pPr>
            <a:r>
              <a:rPr lang="el-GR" dirty="0"/>
              <a:t> βοηθά στη βελτίωση της κυκλοφορίας και ενισχύει τη </a:t>
            </a:r>
            <a:r>
              <a:rPr lang="el-GR" dirty="0" err="1"/>
              <a:t>λιποδιάλυση</a:t>
            </a:r>
            <a:r>
              <a:rPr lang="el-GR" dirty="0"/>
              <a:t> που έχει ξεκινήσει από τους υπερήχους.</a:t>
            </a:r>
          </a:p>
          <a:p>
            <a:pPr>
              <a:buFont typeface="Arial" panose="020B0604020202020204" pitchFamily="34" charset="0"/>
              <a:buChar char="•"/>
            </a:pPr>
            <a:r>
              <a:rPr lang="el-GR" dirty="0"/>
              <a:t>Διαρκεί περίπου </a:t>
            </a:r>
            <a:r>
              <a:rPr lang="el-GR" b="1" dirty="0"/>
              <a:t>20-30 λεπτά</a:t>
            </a:r>
            <a:r>
              <a:rPr lang="el-GR" dirty="0"/>
              <a:t>.</a:t>
            </a:r>
          </a:p>
          <a:p>
            <a:pPr>
              <a:buFont typeface="Arial" panose="020B0604020202020204" pitchFamily="34" charset="0"/>
              <a:buChar char="•"/>
            </a:pPr>
            <a:r>
              <a:rPr lang="el-GR" dirty="0"/>
              <a:t>Εφαρμόζεται σε καθαρό και στεγνό δέρμα</a:t>
            </a:r>
          </a:p>
          <a:p>
            <a:pPr>
              <a:buFont typeface="Arial" panose="020B0604020202020204" pitchFamily="34" charset="0"/>
              <a:buChar char="•"/>
            </a:pPr>
            <a:endParaRPr lang="el-GR" dirty="0"/>
          </a:p>
          <a:p>
            <a:r>
              <a:rPr lang="el-GR" b="1" dirty="0"/>
              <a:t>Ενυδάτωση:</a:t>
            </a:r>
            <a:r>
              <a:rPr lang="el-GR" dirty="0"/>
              <a:t> Συνιστάται να πιει νερό πριν και μετά τη θεραπεία για καλύτερη αποβολή των τοξινών.</a:t>
            </a:r>
          </a:p>
          <a:p>
            <a:pPr>
              <a:buFont typeface="Arial" panose="020B0604020202020204" pitchFamily="34" charset="0"/>
              <a:buChar char="•"/>
            </a:pPr>
            <a:r>
              <a:rPr lang="el-GR" b="1" dirty="0"/>
              <a:t>Ξεκούραση:</a:t>
            </a:r>
            <a:r>
              <a:rPr lang="el-GR" dirty="0"/>
              <a:t> Επιτρέψτε στον πελάτη να ξεκουραστεί για 5-10 λεπτά μετά τη συνεδρία</a:t>
            </a:r>
          </a:p>
          <a:p>
            <a:pPr>
              <a:buFont typeface="Arial" panose="020B0604020202020204" pitchFamily="34" charset="0"/>
              <a:buChar char="•"/>
            </a:pPr>
            <a:endParaRPr lang="el-GR" dirty="0"/>
          </a:p>
          <a:p>
            <a:pPr>
              <a:buFont typeface="Arial" panose="020B0604020202020204" pitchFamily="34" charset="0"/>
              <a:buChar char="•"/>
            </a:pPr>
            <a:endParaRPr lang="el-GR" dirty="0"/>
          </a:p>
          <a:p>
            <a:endParaRPr lang="el-GR" dirty="0"/>
          </a:p>
        </p:txBody>
      </p:sp>
      <p:pic>
        <p:nvPicPr>
          <p:cNvPr id="5" name="Θέση περιεχομένου 4">
            <a:extLst>
              <a:ext uri="{FF2B5EF4-FFF2-40B4-BE49-F238E27FC236}">
                <a16:creationId xmlns:a16="http://schemas.microsoft.com/office/drawing/2014/main" id="{1D6C755A-7889-DB97-71C7-D2F45E32C867}"/>
              </a:ext>
            </a:extLst>
          </p:cNvPr>
          <p:cNvPicPr>
            <a:picLocks noGrp="1" noChangeAspect="1"/>
          </p:cNvPicPr>
          <p:nvPr>
            <p:ph sz="half" idx="2"/>
          </p:nvPr>
        </p:nvPicPr>
        <p:blipFill>
          <a:blip r:embed="rId2"/>
          <a:stretch>
            <a:fillRect/>
          </a:stretch>
        </p:blipFill>
        <p:spPr>
          <a:xfrm>
            <a:off x="7009015" y="1160189"/>
            <a:ext cx="4918364" cy="3278909"/>
          </a:xfrm>
          <a:prstGeom prst="rect">
            <a:avLst/>
          </a:prstGeom>
        </p:spPr>
      </p:pic>
    </p:spTree>
    <p:extLst>
      <p:ext uri="{BB962C8B-B14F-4D97-AF65-F5344CB8AC3E}">
        <p14:creationId xmlns:p14="http://schemas.microsoft.com/office/powerpoint/2010/main" val="2587757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109AB1-3EB7-0EF7-912C-F63DA2276CC5}"/>
              </a:ext>
            </a:extLst>
          </p:cNvPr>
          <p:cNvSpPr>
            <a:spLocks noGrp="1"/>
          </p:cNvSpPr>
          <p:nvPr>
            <p:ph type="title"/>
          </p:nvPr>
        </p:nvSpPr>
        <p:spPr/>
        <p:txBody>
          <a:bodyPr/>
          <a:lstStyle/>
          <a:p>
            <a:r>
              <a:rPr lang="el-GR" dirty="0"/>
              <a:t>Υπέρηχοι</a:t>
            </a:r>
          </a:p>
        </p:txBody>
      </p:sp>
      <p:pic>
        <p:nvPicPr>
          <p:cNvPr id="3" name="Εικόνα 2">
            <a:extLst>
              <a:ext uri="{FF2B5EF4-FFF2-40B4-BE49-F238E27FC236}">
                <a16:creationId xmlns:a16="http://schemas.microsoft.com/office/drawing/2014/main" id="{C1E1773A-A0C5-F09D-41F8-7B7F53B4BBB4}"/>
              </a:ext>
            </a:extLst>
          </p:cNvPr>
          <p:cNvPicPr>
            <a:picLocks noChangeAspect="1"/>
          </p:cNvPicPr>
          <p:nvPr/>
        </p:nvPicPr>
        <p:blipFill>
          <a:blip r:embed="rId2"/>
          <a:stretch>
            <a:fillRect/>
          </a:stretch>
        </p:blipFill>
        <p:spPr>
          <a:xfrm>
            <a:off x="683766" y="1538099"/>
            <a:ext cx="8974040" cy="5319901"/>
          </a:xfrm>
          <a:prstGeom prst="rect">
            <a:avLst/>
          </a:prstGeom>
        </p:spPr>
      </p:pic>
      <p:pic>
        <p:nvPicPr>
          <p:cNvPr id="4" name="Εικόνα 3">
            <a:extLst>
              <a:ext uri="{FF2B5EF4-FFF2-40B4-BE49-F238E27FC236}">
                <a16:creationId xmlns:a16="http://schemas.microsoft.com/office/drawing/2014/main" id="{369BB91E-314A-1E6A-72FE-5AFE66461BA9}"/>
              </a:ext>
            </a:extLst>
          </p:cNvPr>
          <p:cNvPicPr>
            <a:picLocks noChangeAspect="1"/>
          </p:cNvPicPr>
          <p:nvPr/>
        </p:nvPicPr>
        <p:blipFill>
          <a:blip r:embed="rId3"/>
          <a:stretch>
            <a:fillRect/>
          </a:stretch>
        </p:blipFill>
        <p:spPr>
          <a:xfrm>
            <a:off x="1541994" y="3613389"/>
            <a:ext cx="7571888" cy="1566808"/>
          </a:xfrm>
          <a:prstGeom prst="rect">
            <a:avLst/>
          </a:prstGeom>
        </p:spPr>
      </p:pic>
    </p:spTree>
    <p:extLst>
      <p:ext uri="{BB962C8B-B14F-4D97-AF65-F5344CB8AC3E}">
        <p14:creationId xmlns:p14="http://schemas.microsoft.com/office/powerpoint/2010/main" val="2848096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C3BA05F-374C-09A3-B04D-6EAA6F10716B}"/>
              </a:ext>
            </a:extLst>
          </p:cNvPr>
          <p:cNvSpPr>
            <a:spLocks noGrp="1"/>
          </p:cNvSpPr>
          <p:nvPr>
            <p:ph idx="1"/>
          </p:nvPr>
        </p:nvSpPr>
        <p:spPr>
          <a:xfrm>
            <a:off x="397625" y="769909"/>
            <a:ext cx="4282440" cy="6013276"/>
          </a:xfrm>
        </p:spPr>
        <p:txBody>
          <a:bodyPr>
            <a:normAutofit lnSpcReduction="10000"/>
          </a:bodyPr>
          <a:lstStyle/>
          <a:p>
            <a:pPr>
              <a:buNone/>
            </a:pPr>
            <a:r>
              <a:rPr lang="el-GR" b="1" dirty="0"/>
              <a:t>6. Αντενδείξεις:</a:t>
            </a:r>
          </a:p>
          <a:p>
            <a:pPr>
              <a:buNone/>
            </a:pPr>
            <a:r>
              <a:rPr lang="el-GR" dirty="0"/>
              <a:t>Η </a:t>
            </a:r>
            <a:r>
              <a:rPr lang="el-GR" dirty="0" err="1"/>
              <a:t>πρεσσοθεραπεία</a:t>
            </a:r>
            <a:r>
              <a:rPr lang="el-GR" dirty="0"/>
              <a:t> </a:t>
            </a:r>
            <a:r>
              <a:rPr lang="el-GR" b="1" dirty="0"/>
              <a:t>δεν συνιστάται</a:t>
            </a:r>
            <a:r>
              <a:rPr lang="el-GR" dirty="0"/>
              <a:t> αν ο πελάτης έχει:</a:t>
            </a:r>
          </a:p>
          <a:p>
            <a:pPr>
              <a:buFont typeface="Arial" panose="020B0604020202020204" pitchFamily="34" charset="0"/>
              <a:buChar char="•"/>
            </a:pPr>
            <a:r>
              <a:rPr lang="el-GR" dirty="0"/>
              <a:t>Θρομβοφλεβίτιδα ή φλεβίτιδα</a:t>
            </a:r>
          </a:p>
          <a:p>
            <a:pPr>
              <a:buFont typeface="Arial" panose="020B0604020202020204" pitchFamily="34" charset="0"/>
              <a:buChar char="•"/>
            </a:pPr>
            <a:r>
              <a:rPr lang="el-GR" dirty="0"/>
              <a:t>Καρδιαγγειακά προβλήματα</a:t>
            </a:r>
          </a:p>
          <a:p>
            <a:pPr>
              <a:buFont typeface="Arial" panose="020B0604020202020204" pitchFamily="34" charset="0"/>
              <a:buChar char="•"/>
            </a:pPr>
            <a:r>
              <a:rPr lang="el-GR" dirty="0"/>
              <a:t>Υψηλή ή χαμηλή πίεση</a:t>
            </a:r>
          </a:p>
          <a:p>
            <a:pPr>
              <a:buFont typeface="Arial" panose="020B0604020202020204" pitchFamily="34" charset="0"/>
              <a:buChar char="•"/>
            </a:pPr>
            <a:r>
              <a:rPr lang="el-GR" dirty="0"/>
              <a:t>Καρκίνο</a:t>
            </a:r>
          </a:p>
          <a:p>
            <a:pPr>
              <a:buFont typeface="Arial" panose="020B0604020202020204" pitchFamily="34" charset="0"/>
              <a:buChar char="•"/>
            </a:pPr>
            <a:r>
              <a:rPr lang="el-GR" dirty="0"/>
              <a:t>Εγκυμοσύνη</a:t>
            </a:r>
          </a:p>
          <a:p>
            <a:pPr>
              <a:buFont typeface="Arial" panose="020B0604020202020204" pitchFamily="34" charset="0"/>
              <a:buChar char="•"/>
            </a:pPr>
            <a:r>
              <a:rPr lang="el-GR" dirty="0"/>
              <a:t>Λοιμώξεις ή ανοικτές πληγές στην περιοχή εφαρμογής</a:t>
            </a:r>
          </a:p>
          <a:p>
            <a:endParaRPr lang="el-GR" dirty="0"/>
          </a:p>
        </p:txBody>
      </p:sp>
      <p:sp>
        <p:nvSpPr>
          <p:cNvPr id="5" name="TextBox 4">
            <a:extLst>
              <a:ext uri="{FF2B5EF4-FFF2-40B4-BE49-F238E27FC236}">
                <a16:creationId xmlns:a16="http://schemas.microsoft.com/office/drawing/2014/main" id="{4155A3C4-09CA-504E-E859-5267FB06DCE9}"/>
              </a:ext>
            </a:extLst>
          </p:cNvPr>
          <p:cNvSpPr txBox="1"/>
          <p:nvPr/>
        </p:nvSpPr>
        <p:spPr>
          <a:xfrm>
            <a:off x="8046720" y="769909"/>
            <a:ext cx="3940233" cy="4247317"/>
          </a:xfrm>
          <a:prstGeom prst="rect">
            <a:avLst/>
          </a:prstGeom>
          <a:noFill/>
        </p:spPr>
        <p:txBody>
          <a:bodyPr wrap="square">
            <a:spAutoFit/>
          </a:bodyPr>
          <a:lstStyle/>
          <a:p>
            <a:pPr>
              <a:buNone/>
            </a:pPr>
            <a:r>
              <a:rPr lang="el-GR" b="1" dirty="0"/>
              <a:t>Οδηγίες για τη Ρύθμιση Έντασης στην </a:t>
            </a:r>
            <a:r>
              <a:rPr lang="el-GR" b="1" dirty="0" err="1"/>
              <a:t>Πρεσσοθεραπεία</a:t>
            </a:r>
            <a:r>
              <a:rPr lang="el-GR" b="1" dirty="0"/>
              <a:t>:</a:t>
            </a:r>
          </a:p>
          <a:p>
            <a:pPr>
              <a:buNone/>
            </a:pPr>
            <a:endParaRPr lang="el-GR" b="1" dirty="0"/>
          </a:p>
          <a:p>
            <a:pPr>
              <a:buFont typeface="Arial" panose="020B0604020202020204" pitchFamily="34" charset="0"/>
              <a:buChar char="•"/>
            </a:pPr>
            <a:r>
              <a:rPr lang="el-GR" b="1" dirty="0"/>
              <a:t>Αρχή Θεραπείας:</a:t>
            </a:r>
            <a:r>
              <a:rPr lang="el-GR" dirty="0"/>
              <a:t> Ξεκινήστε πάντα με χαμηλή ένταση για 1-2 λεπτά ώστε το σώμα να προσαρμοστεί.</a:t>
            </a:r>
          </a:p>
          <a:p>
            <a:pPr>
              <a:buFont typeface="Arial" panose="020B0604020202020204" pitchFamily="34" charset="0"/>
              <a:buChar char="•"/>
            </a:pPr>
            <a:endParaRPr lang="el-GR" dirty="0"/>
          </a:p>
          <a:p>
            <a:pPr>
              <a:buFont typeface="Arial" panose="020B0604020202020204" pitchFamily="34" charset="0"/>
              <a:buChar char="•"/>
            </a:pPr>
            <a:endParaRPr lang="el-GR" dirty="0"/>
          </a:p>
          <a:p>
            <a:pPr>
              <a:buFont typeface="Arial" panose="020B0604020202020204" pitchFamily="34" charset="0"/>
              <a:buChar char="•"/>
            </a:pPr>
            <a:r>
              <a:rPr lang="el-GR" b="1" dirty="0"/>
              <a:t>Αύξηση Έντασης:</a:t>
            </a:r>
            <a:r>
              <a:rPr lang="el-GR" dirty="0"/>
              <a:t> Αυξήστε σταδιακά την ένταση ανάλογα με την άνεση του πελάτη.</a:t>
            </a:r>
          </a:p>
          <a:p>
            <a:pPr>
              <a:buFont typeface="Arial" panose="020B0604020202020204" pitchFamily="34" charset="0"/>
              <a:buChar char="•"/>
            </a:pPr>
            <a:endParaRPr lang="el-GR" dirty="0"/>
          </a:p>
          <a:p>
            <a:pPr>
              <a:buFont typeface="Arial" panose="020B0604020202020204" pitchFamily="34" charset="0"/>
              <a:buChar char="•"/>
            </a:pPr>
            <a:endParaRPr lang="el-GR" dirty="0"/>
          </a:p>
          <a:p>
            <a:pPr>
              <a:buFont typeface="Arial" panose="020B0604020202020204" pitchFamily="34" charset="0"/>
              <a:buChar char="•"/>
            </a:pPr>
            <a:r>
              <a:rPr lang="el-GR" b="1" dirty="0"/>
              <a:t>Τελικό Στάδιο:</a:t>
            </a:r>
            <a:r>
              <a:rPr lang="el-GR" dirty="0"/>
              <a:t> Κατεβάστε την ένταση προς το τέλος για χαλάρωση.</a:t>
            </a:r>
          </a:p>
        </p:txBody>
      </p:sp>
      <p:pic>
        <p:nvPicPr>
          <p:cNvPr id="6" name="Εικόνα 5">
            <a:extLst>
              <a:ext uri="{FF2B5EF4-FFF2-40B4-BE49-F238E27FC236}">
                <a16:creationId xmlns:a16="http://schemas.microsoft.com/office/drawing/2014/main" id="{C4A2A191-0C49-8B4B-6F27-FAFCF18B4B0E}"/>
              </a:ext>
            </a:extLst>
          </p:cNvPr>
          <p:cNvPicPr>
            <a:picLocks noChangeAspect="1"/>
          </p:cNvPicPr>
          <p:nvPr/>
        </p:nvPicPr>
        <p:blipFill>
          <a:blip r:embed="rId2"/>
          <a:stretch>
            <a:fillRect/>
          </a:stretch>
        </p:blipFill>
        <p:spPr>
          <a:xfrm>
            <a:off x="4680065" y="669174"/>
            <a:ext cx="3144379" cy="5702531"/>
          </a:xfrm>
          <a:prstGeom prst="rect">
            <a:avLst/>
          </a:prstGeom>
        </p:spPr>
      </p:pic>
    </p:spTree>
    <p:extLst>
      <p:ext uri="{BB962C8B-B14F-4D97-AF65-F5344CB8AC3E}">
        <p14:creationId xmlns:p14="http://schemas.microsoft.com/office/powerpoint/2010/main" val="2523082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0A04CD-4622-884C-EA04-EC1687ABD617}"/>
              </a:ext>
            </a:extLst>
          </p:cNvPr>
          <p:cNvSpPr>
            <a:spLocks noGrp="1"/>
          </p:cNvSpPr>
          <p:nvPr>
            <p:ph type="title"/>
          </p:nvPr>
        </p:nvSpPr>
        <p:spPr/>
        <p:txBody>
          <a:bodyPr>
            <a:normAutofit fontScale="90000"/>
          </a:bodyPr>
          <a:lstStyle/>
          <a:p>
            <a:r>
              <a:rPr lang="el-GR" b="1" dirty="0"/>
              <a:t>Γιατί το δέρμα πρέπει να είναι καθαρό κατά την </a:t>
            </a:r>
            <a:r>
              <a:rPr lang="el-GR" b="1" dirty="0" err="1"/>
              <a:t>πρεσσοθεραπεία</a:t>
            </a:r>
            <a:r>
              <a:rPr lang="el-GR" b="1" dirty="0"/>
              <a:t>:</a:t>
            </a:r>
            <a:br>
              <a:rPr lang="el-GR" b="1" dirty="0"/>
            </a:br>
            <a:endParaRPr lang="el-GR" dirty="0"/>
          </a:p>
        </p:txBody>
      </p:sp>
      <p:sp>
        <p:nvSpPr>
          <p:cNvPr id="3" name="Θέση περιεχομένου 2">
            <a:extLst>
              <a:ext uri="{FF2B5EF4-FFF2-40B4-BE49-F238E27FC236}">
                <a16:creationId xmlns:a16="http://schemas.microsoft.com/office/drawing/2014/main" id="{AA7A1EC0-6A9D-D532-EEFA-791CC408643C}"/>
              </a:ext>
            </a:extLst>
          </p:cNvPr>
          <p:cNvSpPr>
            <a:spLocks noGrp="1"/>
          </p:cNvSpPr>
          <p:nvPr>
            <p:ph sz="half" idx="1"/>
          </p:nvPr>
        </p:nvSpPr>
        <p:spPr/>
        <p:txBody>
          <a:bodyPr>
            <a:normAutofit fontScale="92500" lnSpcReduction="10000"/>
          </a:bodyPr>
          <a:lstStyle/>
          <a:p>
            <a:pPr>
              <a:buFont typeface="Arial" panose="020B0604020202020204" pitchFamily="34" charset="0"/>
              <a:buChar char="•"/>
            </a:pPr>
            <a:r>
              <a:rPr lang="el-GR" dirty="0"/>
              <a:t>Η </a:t>
            </a:r>
            <a:r>
              <a:rPr lang="el-GR" dirty="0" err="1"/>
              <a:t>πρεσσοθεραπεία</a:t>
            </a:r>
            <a:r>
              <a:rPr lang="el-GR" dirty="0"/>
              <a:t> χρησιμοποιεί </a:t>
            </a:r>
            <a:r>
              <a:rPr lang="el-GR" b="1" dirty="0"/>
              <a:t>αέρα και πίεση</a:t>
            </a:r>
            <a:r>
              <a:rPr lang="el-GR" dirty="0"/>
              <a:t> για να </a:t>
            </a:r>
            <a:r>
              <a:rPr lang="el-GR" b="1" dirty="0"/>
              <a:t>ενισχύσει τη λεμφική αποσυμφόρηση</a:t>
            </a:r>
            <a:r>
              <a:rPr lang="el-GR" dirty="0"/>
              <a:t> και την </a:t>
            </a:r>
            <a:r>
              <a:rPr lang="el-GR" b="1" dirty="0"/>
              <a:t>κυκλοφορία</a:t>
            </a:r>
            <a:r>
              <a:rPr lang="el-GR" dirty="0"/>
              <a:t>.</a:t>
            </a:r>
          </a:p>
          <a:p>
            <a:pPr>
              <a:buFont typeface="Arial" panose="020B0604020202020204" pitchFamily="34" charset="0"/>
              <a:buChar char="•"/>
            </a:pPr>
            <a:r>
              <a:rPr lang="el-GR" b="1" dirty="0"/>
              <a:t>Καθαρό δέρμα</a:t>
            </a:r>
            <a:r>
              <a:rPr lang="el-GR" dirty="0"/>
              <a:t> επιτρέπει καλύτερη απομάκρυνση των τοξινών και πιο ομαλή λειτουργία της συσκευής.</a:t>
            </a:r>
          </a:p>
          <a:p>
            <a:pPr>
              <a:buFont typeface="Arial" panose="020B0604020202020204" pitchFamily="34" charset="0"/>
              <a:buChar char="•"/>
            </a:pPr>
            <a:r>
              <a:rPr lang="el-GR" dirty="0"/>
              <a:t>Προϊόντα που είναι ακόμα στο δέρμα μπορεί να μειώσουν την αποτελεσματικότητα ή να προκαλέσουν δυσφορία.</a:t>
            </a:r>
          </a:p>
          <a:p>
            <a:endParaRPr lang="el-GR" dirty="0"/>
          </a:p>
        </p:txBody>
      </p:sp>
      <p:sp>
        <p:nvSpPr>
          <p:cNvPr id="4" name="Θέση περιεχομένου 3">
            <a:extLst>
              <a:ext uri="{FF2B5EF4-FFF2-40B4-BE49-F238E27FC236}">
                <a16:creationId xmlns:a16="http://schemas.microsoft.com/office/drawing/2014/main" id="{5A235D54-3F52-81B6-3FD6-0CCE45A4CC24}"/>
              </a:ext>
            </a:extLst>
          </p:cNvPr>
          <p:cNvSpPr>
            <a:spLocks noGrp="1"/>
          </p:cNvSpPr>
          <p:nvPr>
            <p:ph sz="half" idx="2"/>
          </p:nvPr>
        </p:nvSpPr>
        <p:spPr/>
        <p:txBody>
          <a:bodyPr>
            <a:normAutofit fontScale="92500" lnSpcReduction="10000"/>
          </a:bodyPr>
          <a:lstStyle/>
          <a:p>
            <a:endParaRPr lang="el-GR"/>
          </a:p>
        </p:txBody>
      </p:sp>
    </p:spTree>
    <p:extLst>
      <p:ext uri="{BB962C8B-B14F-4D97-AF65-F5344CB8AC3E}">
        <p14:creationId xmlns:p14="http://schemas.microsoft.com/office/powerpoint/2010/main" val="3147965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140457-BBD3-E208-9F73-C05692E74068}"/>
              </a:ext>
            </a:extLst>
          </p:cNvPr>
          <p:cNvSpPr>
            <a:spLocks noGrp="1"/>
          </p:cNvSpPr>
          <p:nvPr>
            <p:ph type="title"/>
          </p:nvPr>
        </p:nvSpPr>
        <p:spPr/>
        <p:txBody>
          <a:bodyPr/>
          <a:lstStyle/>
          <a:p>
            <a:pPr marL="228600" marR="0" lvl="0" indent="-228600" defTabSz="914400" rtl="0" eaLnBrk="1" fontAlgn="auto" latinLnBrk="0" hangingPunct="1">
              <a:lnSpc>
                <a:spcPct val="90000"/>
              </a:lnSpc>
              <a:spcBef>
                <a:spcPts val="1000"/>
              </a:spcBef>
              <a:spcAft>
                <a:spcPts val="0"/>
              </a:spcAft>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5. Υπέρηχοι + Άσκηση (Κυρίως </a:t>
            </a:r>
            <a:r>
              <a:rPr kumimoji="0" lang="el-GR" sz="2200" b="1" i="0" u="none" strike="noStrike" kern="1200" cap="none" spc="0" normalizeH="0" baseline="0" noProof="0" dirty="0" err="1">
                <a:ln>
                  <a:noFill/>
                </a:ln>
                <a:solidFill>
                  <a:prstClr val="black"/>
                </a:solidFill>
                <a:effectLst/>
                <a:uLnTx/>
                <a:uFillTx/>
                <a:latin typeface="Calibri" panose="020F0502020204030204"/>
                <a:ea typeface="+mn-ea"/>
                <a:cs typeface="+mn-cs"/>
              </a:rPr>
              <a:t>Cardio</a:t>
            </a: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 &amp; EMS </a:t>
            </a:r>
            <a:r>
              <a:rPr kumimoji="0" lang="el-GR" sz="2200" b="1" i="0" u="none" strike="noStrike" kern="1200" cap="none" spc="0" normalizeH="0" baseline="0" noProof="0" dirty="0" err="1">
                <a:ln>
                  <a:noFill/>
                </a:ln>
                <a:solidFill>
                  <a:prstClr val="black"/>
                </a:solidFill>
                <a:effectLst/>
                <a:uLnTx/>
                <a:uFillTx/>
                <a:latin typeface="Calibri" panose="020F0502020204030204"/>
                <a:ea typeface="+mn-ea"/>
                <a:cs typeface="+mn-cs"/>
              </a:rPr>
              <a:t>Training</a:t>
            </a: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a:t>
            </a:r>
            <a:b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l-GR" dirty="0"/>
          </a:p>
        </p:txBody>
      </p:sp>
      <p:sp>
        <p:nvSpPr>
          <p:cNvPr id="3" name="Θέση περιεχομένου 2">
            <a:extLst>
              <a:ext uri="{FF2B5EF4-FFF2-40B4-BE49-F238E27FC236}">
                <a16:creationId xmlns:a16="http://schemas.microsoft.com/office/drawing/2014/main" id="{A08FB1B9-F340-A1DF-CD0A-CC377CBA13D9}"/>
              </a:ext>
            </a:extLst>
          </p:cNvPr>
          <p:cNvSpPr>
            <a:spLocks noGrp="1"/>
          </p:cNvSpPr>
          <p:nvPr>
            <p:ph sz="half" idx="1"/>
          </p:nvPr>
        </p:nvSpPr>
        <p:spPr/>
        <p:txBody>
          <a:bodyPr>
            <a:normAutofit fontScale="77500" lnSpcReduction="20000"/>
          </a:bodyPr>
          <a:lstStyle/>
          <a:p>
            <a:pPr>
              <a:buNone/>
            </a:pPr>
            <a:r>
              <a:rPr lang="el-GR" b="1" dirty="0"/>
              <a:t>🏃‍♀️ Για: Μεγιστοποίηση καύσεων λίπους</a:t>
            </a:r>
            <a:endParaRPr lang="el-GR" dirty="0"/>
          </a:p>
          <a:p>
            <a:pPr>
              <a:buFont typeface="Arial" panose="020B0604020202020204" pitchFamily="34" charset="0"/>
              <a:buChar char="•"/>
            </a:pPr>
            <a:r>
              <a:rPr lang="el-GR" dirty="0"/>
              <a:t>Οι υπέρηχοι κάνουν το λίπος πιο </a:t>
            </a:r>
            <a:r>
              <a:rPr lang="el-GR" b="1" dirty="0"/>
              <a:t>διαθέσιμο</a:t>
            </a:r>
            <a:r>
              <a:rPr lang="el-GR" dirty="0"/>
              <a:t> για καύση.</a:t>
            </a:r>
          </a:p>
          <a:p>
            <a:pPr>
              <a:buFont typeface="Arial" panose="020B0604020202020204" pitchFamily="34" charset="0"/>
              <a:buChar char="•"/>
            </a:pPr>
            <a:r>
              <a:rPr lang="el-GR" dirty="0"/>
              <a:t>Η άσκηση βοηθά να το </a:t>
            </a:r>
            <a:r>
              <a:rPr lang="el-GR" b="1" dirty="0"/>
              <a:t>μετατρέψετε σε ενέργεια</a:t>
            </a:r>
            <a:r>
              <a:rPr lang="el-GR" dirty="0"/>
              <a:t> αντί να αποθηκευτεί ξανά.</a:t>
            </a:r>
          </a:p>
          <a:p>
            <a:r>
              <a:rPr lang="el-GR" b="1" dirty="0"/>
              <a:t>Πώς να το κάνετε:</a:t>
            </a:r>
            <a:endParaRPr lang="en-US" b="1" dirty="0"/>
          </a:p>
          <a:p>
            <a:pPr marL="0" indent="0">
              <a:buNone/>
            </a:pPr>
            <a:br>
              <a:rPr lang="el-GR" dirty="0"/>
            </a:br>
            <a:r>
              <a:rPr lang="el-GR" dirty="0"/>
              <a:t>1️⃣ </a:t>
            </a:r>
            <a:r>
              <a:rPr lang="el-GR" b="1" dirty="0"/>
              <a:t>Χρησιμοποιήστε υπερήχους</a:t>
            </a:r>
            <a:r>
              <a:rPr lang="el-GR" dirty="0"/>
              <a:t> πριν την άσκηση.</a:t>
            </a:r>
            <a:endParaRPr lang="en-US" dirty="0"/>
          </a:p>
          <a:p>
            <a:pPr marL="0" indent="0">
              <a:buNone/>
            </a:pPr>
            <a:br>
              <a:rPr lang="el-GR" dirty="0"/>
            </a:br>
            <a:r>
              <a:rPr lang="el-GR" dirty="0"/>
              <a:t>2️⃣ </a:t>
            </a:r>
            <a:r>
              <a:rPr lang="el-GR" b="1" dirty="0"/>
              <a:t>Ακολουθήστε 30-45 λεπτά </a:t>
            </a:r>
            <a:r>
              <a:rPr lang="el-GR" b="1" dirty="0" err="1"/>
              <a:t>cardio</a:t>
            </a:r>
            <a:r>
              <a:rPr lang="el-GR" b="1" dirty="0"/>
              <a:t> (τρέξιμο, ποδήλατο, HIIT, EMS </a:t>
            </a:r>
            <a:r>
              <a:rPr lang="el-GR" b="1" dirty="0" err="1"/>
              <a:t>training</a:t>
            </a:r>
            <a:r>
              <a:rPr lang="el-GR" b="1" dirty="0"/>
              <a:t>)</a:t>
            </a:r>
            <a:r>
              <a:rPr lang="el-GR" dirty="0"/>
              <a:t>.</a:t>
            </a:r>
            <a:endParaRPr lang="en-US" dirty="0"/>
          </a:p>
          <a:p>
            <a:pPr marL="0" indent="0">
              <a:buNone/>
            </a:pPr>
            <a:br>
              <a:rPr lang="el-GR" dirty="0"/>
            </a:br>
            <a:r>
              <a:rPr lang="el-GR" dirty="0"/>
              <a:t>📌 </a:t>
            </a:r>
            <a:r>
              <a:rPr lang="el-GR" b="1" dirty="0"/>
              <a:t>Ιδανικό για</a:t>
            </a:r>
            <a:r>
              <a:rPr lang="el-GR" dirty="0"/>
              <a:t>: Όλο το σώμα.</a:t>
            </a:r>
          </a:p>
          <a:p>
            <a:endParaRPr lang="el-GR" dirty="0"/>
          </a:p>
        </p:txBody>
      </p:sp>
      <p:pic>
        <p:nvPicPr>
          <p:cNvPr id="5" name="Θέση περιεχομένου 4">
            <a:extLst>
              <a:ext uri="{FF2B5EF4-FFF2-40B4-BE49-F238E27FC236}">
                <a16:creationId xmlns:a16="http://schemas.microsoft.com/office/drawing/2014/main" id="{F34AA881-F1B3-C08B-A085-49EA26509234}"/>
              </a:ext>
            </a:extLst>
          </p:cNvPr>
          <p:cNvPicPr>
            <a:picLocks noGrp="1" noChangeAspect="1"/>
          </p:cNvPicPr>
          <p:nvPr>
            <p:ph sz="half" idx="2"/>
          </p:nvPr>
        </p:nvPicPr>
        <p:blipFill>
          <a:blip r:embed="rId2"/>
          <a:stretch>
            <a:fillRect/>
          </a:stretch>
        </p:blipFill>
        <p:spPr>
          <a:xfrm>
            <a:off x="7027601" y="1825625"/>
            <a:ext cx="3470797" cy="4351338"/>
          </a:xfrm>
          <a:prstGeom prst="rect">
            <a:avLst/>
          </a:prstGeom>
        </p:spPr>
      </p:pic>
    </p:spTree>
    <p:extLst>
      <p:ext uri="{BB962C8B-B14F-4D97-AF65-F5344CB8AC3E}">
        <p14:creationId xmlns:p14="http://schemas.microsoft.com/office/powerpoint/2010/main" val="1722222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429FE7-FA5E-F2EF-A493-4BA1081BAFBD}"/>
              </a:ext>
            </a:extLst>
          </p:cNvPr>
          <p:cNvSpPr>
            <a:spLocks noGrp="1"/>
          </p:cNvSpPr>
          <p:nvPr>
            <p:ph type="title"/>
          </p:nvPr>
        </p:nvSpPr>
        <p:spPr>
          <a:xfrm>
            <a:off x="838200" y="500062"/>
            <a:ext cx="10515600" cy="1325563"/>
          </a:xfrm>
        </p:spPr>
        <p:txBody>
          <a:bodyPr>
            <a:normAutofit fontScale="90000"/>
          </a:bodyPr>
          <a:lstStyle/>
          <a:p>
            <a:r>
              <a:rPr lang="el-GR" b="1" dirty="0"/>
              <a:t>💡 Συμπέρασμα: Ποιος είναι ο καλύτερος συνδυασμός;</a:t>
            </a:r>
            <a:br>
              <a:rPr lang="el-GR" b="1" dirty="0"/>
            </a:br>
            <a:endParaRPr lang="el-GR" dirty="0"/>
          </a:p>
        </p:txBody>
      </p:sp>
      <p:sp>
        <p:nvSpPr>
          <p:cNvPr id="3" name="Θέση περιεχομένου 2">
            <a:extLst>
              <a:ext uri="{FF2B5EF4-FFF2-40B4-BE49-F238E27FC236}">
                <a16:creationId xmlns:a16="http://schemas.microsoft.com/office/drawing/2014/main" id="{B856A2E1-483F-4997-5E87-67479E68AEE3}"/>
              </a:ext>
            </a:extLst>
          </p:cNvPr>
          <p:cNvSpPr>
            <a:spLocks noGrp="1"/>
          </p:cNvSpPr>
          <p:nvPr>
            <p:ph idx="1"/>
          </p:nvPr>
        </p:nvSpPr>
        <p:spPr>
          <a:xfrm>
            <a:off x="838200" y="1825624"/>
            <a:ext cx="3692236" cy="4782993"/>
          </a:xfrm>
        </p:spPr>
        <p:txBody>
          <a:bodyPr>
            <a:normAutofit fontScale="85000" lnSpcReduction="20000"/>
          </a:bodyPr>
          <a:lstStyle/>
          <a:p>
            <a:r>
              <a:rPr lang="el-GR" dirty="0"/>
              <a:t>Αν </a:t>
            </a:r>
            <a:r>
              <a:rPr lang="el-GR" b="1" dirty="0"/>
              <a:t>δεν έχετε </a:t>
            </a:r>
            <a:r>
              <a:rPr lang="el-GR" b="1" dirty="0" err="1"/>
              <a:t>cavitation</a:t>
            </a:r>
            <a:r>
              <a:rPr lang="el-GR" dirty="0"/>
              <a:t>, η καλύτερη επιλογή είναι:</a:t>
            </a:r>
          </a:p>
          <a:p>
            <a:pPr marL="0" indent="0">
              <a:buNone/>
            </a:pPr>
            <a:br>
              <a:rPr lang="el-GR" dirty="0"/>
            </a:br>
            <a:r>
              <a:rPr lang="el-GR" dirty="0"/>
              <a:t>✅ </a:t>
            </a:r>
            <a:r>
              <a:rPr lang="el-GR" b="1" dirty="0"/>
              <a:t>Υπέρηχοι + RF για αδυνάτισμα &amp; σύσφιξη</a:t>
            </a:r>
            <a:r>
              <a:rPr lang="el-GR" dirty="0"/>
              <a:t>.</a:t>
            </a:r>
          </a:p>
          <a:p>
            <a:pPr marL="0" indent="0">
              <a:buNone/>
            </a:pPr>
            <a:br>
              <a:rPr lang="el-GR" dirty="0"/>
            </a:br>
            <a:r>
              <a:rPr lang="el-GR" dirty="0"/>
              <a:t>✅ </a:t>
            </a:r>
            <a:r>
              <a:rPr lang="el-GR" b="1" dirty="0"/>
              <a:t>Υπέρηχοι + λεμφικό μασάζ για αποτοξίνωση</a:t>
            </a:r>
            <a:r>
              <a:rPr lang="el-GR" dirty="0"/>
              <a:t>.</a:t>
            </a:r>
          </a:p>
          <a:p>
            <a:pPr marL="0" indent="0">
              <a:buNone/>
            </a:pPr>
            <a:br>
              <a:rPr lang="el-GR" dirty="0"/>
            </a:br>
            <a:r>
              <a:rPr lang="el-GR" dirty="0"/>
              <a:t>✅ </a:t>
            </a:r>
            <a:r>
              <a:rPr lang="el-GR" b="1" dirty="0"/>
              <a:t>Υπέρηχοι + EMS ή άσκηση για μέγιστες καύσεις</a:t>
            </a:r>
            <a:r>
              <a:rPr lang="el-GR" dirty="0"/>
              <a:t>.</a:t>
            </a:r>
          </a:p>
          <a:p>
            <a:pPr marL="0" indent="0">
              <a:buNone/>
            </a:pPr>
            <a:br>
              <a:rPr lang="el-GR" dirty="0"/>
            </a:br>
            <a:r>
              <a:rPr lang="el-GR" dirty="0"/>
              <a:t>✅ </a:t>
            </a:r>
            <a:r>
              <a:rPr lang="el-GR" b="1" dirty="0"/>
              <a:t>Υπέρηχοι + θερμοθεραπεία για γρήγορα αποτελέσματα</a:t>
            </a:r>
            <a:r>
              <a:rPr lang="el-GR" dirty="0"/>
              <a:t>.</a:t>
            </a:r>
          </a:p>
          <a:p>
            <a:endParaRPr lang="el-GR" dirty="0"/>
          </a:p>
        </p:txBody>
      </p:sp>
      <p:sp>
        <p:nvSpPr>
          <p:cNvPr id="7" name="TextBox 6">
            <a:extLst>
              <a:ext uri="{FF2B5EF4-FFF2-40B4-BE49-F238E27FC236}">
                <a16:creationId xmlns:a16="http://schemas.microsoft.com/office/drawing/2014/main" id="{C6BA673C-82E9-C394-5105-93EF34A6DB92}"/>
              </a:ext>
            </a:extLst>
          </p:cNvPr>
          <p:cNvSpPr txBox="1"/>
          <p:nvPr/>
        </p:nvSpPr>
        <p:spPr>
          <a:xfrm>
            <a:off x="6011334" y="1825624"/>
            <a:ext cx="6096000" cy="369332"/>
          </a:xfrm>
          <a:prstGeom prst="rect">
            <a:avLst/>
          </a:prstGeom>
          <a:noFill/>
        </p:spPr>
        <p:txBody>
          <a:bodyPr wrap="square">
            <a:spAutoFit/>
          </a:bodyPr>
          <a:lstStyle/>
          <a:p>
            <a:r>
              <a:rPr lang="el-GR" b="1" dirty="0"/>
              <a:t>Συνδυαστική θεραπεία για μέγιστα αποτελέσματα</a:t>
            </a:r>
          </a:p>
        </p:txBody>
      </p:sp>
      <p:graphicFrame>
        <p:nvGraphicFramePr>
          <p:cNvPr id="8" name="Πίνακας 7">
            <a:extLst>
              <a:ext uri="{FF2B5EF4-FFF2-40B4-BE49-F238E27FC236}">
                <a16:creationId xmlns:a16="http://schemas.microsoft.com/office/drawing/2014/main" id="{1AC872EB-B7F9-BDA1-21C7-CC5C621651F6}"/>
              </a:ext>
            </a:extLst>
          </p:cNvPr>
          <p:cNvGraphicFramePr>
            <a:graphicFrameLocks noGrp="1"/>
          </p:cNvGraphicFramePr>
          <p:nvPr>
            <p:extLst>
              <p:ext uri="{D42A27DB-BD31-4B8C-83A1-F6EECF244321}">
                <p14:modId xmlns:p14="http://schemas.microsoft.com/office/powerpoint/2010/main" val="3892541713"/>
              </p:ext>
            </p:extLst>
          </p:nvPr>
        </p:nvGraphicFramePr>
        <p:xfrm>
          <a:off x="5045364" y="2810180"/>
          <a:ext cx="6908800" cy="2531984"/>
        </p:xfrm>
        <a:graphic>
          <a:graphicData uri="http://schemas.openxmlformats.org/drawingml/2006/table">
            <a:tbl>
              <a:tblPr/>
              <a:tblGrid>
                <a:gridCol w="3454400">
                  <a:extLst>
                    <a:ext uri="{9D8B030D-6E8A-4147-A177-3AD203B41FA5}">
                      <a16:colId xmlns:a16="http://schemas.microsoft.com/office/drawing/2014/main" val="963976495"/>
                    </a:ext>
                  </a:extLst>
                </a:gridCol>
                <a:gridCol w="3454400">
                  <a:extLst>
                    <a:ext uri="{9D8B030D-6E8A-4147-A177-3AD203B41FA5}">
                      <a16:colId xmlns:a16="http://schemas.microsoft.com/office/drawing/2014/main" val="2441472707"/>
                    </a:ext>
                  </a:extLst>
                </a:gridCol>
              </a:tblGrid>
              <a:tr h="632996">
                <a:tc>
                  <a:txBody>
                    <a:bodyPr/>
                    <a:lstStyle/>
                    <a:p>
                      <a:r>
                        <a:rPr lang="el-GR"/>
                        <a:t>Ημέρα</a:t>
                      </a:r>
                    </a:p>
                  </a:txBody>
                  <a:tcPr anchor="ctr">
                    <a:lnL>
                      <a:noFill/>
                    </a:lnL>
                    <a:lnR>
                      <a:noFill/>
                    </a:lnR>
                    <a:lnT>
                      <a:noFill/>
                    </a:lnT>
                    <a:lnB>
                      <a:noFill/>
                    </a:lnB>
                    <a:noFill/>
                  </a:tcPr>
                </a:tc>
                <a:tc>
                  <a:txBody>
                    <a:bodyPr/>
                    <a:lstStyle/>
                    <a:p>
                      <a:r>
                        <a:rPr lang="el-GR"/>
                        <a:t>Θεραπεία</a:t>
                      </a:r>
                    </a:p>
                  </a:txBody>
                  <a:tcPr anchor="ctr">
                    <a:lnL>
                      <a:noFill/>
                    </a:lnL>
                    <a:lnR>
                      <a:noFill/>
                    </a:lnR>
                    <a:lnT>
                      <a:noFill/>
                    </a:lnT>
                    <a:lnB>
                      <a:noFill/>
                    </a:lnB>
                    <a:noFill/>
                  </a:tcPr>
                </a:tc>
                <a:extLst>
                  <a:ext uri="{0D108BD9-81ED-4DB2-BD59-A6C34878D82A}">
                    <a16:rowId xmlns:a16="http://schemas.microsoft.com/office/drawing/2014/main" val="532644145"/>
                  </a:ext>
                </a:extLst>
              </a:tr>
              <a:tr h="632996">
                <a:tc>
                  <a:txBody>
                    <a:bodyPr/>
                    <a:lstStyle/>
                    <a:p>
                      <a:r>
                        <a:rPr lang="el-GR"/>
                        <a:t>Δευτέρα</a:t>
                      </a:r>
                    </a:p>
                  </a:txBody>
                  <a:tcPr anchor="ctr">
                    <a:lnL>
                      <a:noFill/>
                    </a:lnL>
                    <a:lnR>
                      <a:noFill/>
                    </a:lnR>
                    <a:lnT>
                      <a:noFill/>
                    </a:lnT>
                    <a:lnB>
                      <a:noFill/>
                    </a:lnB>
                    <a:noFill/>
                  </a:tcPr>
                </a:tc>
                <a:tc>
                  <a:txBody>
                    <a:bodyPr/>
                    <a:lstStyle/>
                    <a:p>
                      <a:r>
                        <a:rPr lang="en-US"/>
                        <a:t>Cavitation + </a:t>
                      </a:r>
                      <a:r>
                        <a:rPr lang="el-GR"/>
                        <a:t>Υπέρηχοι</a:t>
                      </a:r>
                    </a:p>
                  </a:txBody>
                  <a:tcPr anchor="ctr">
                    <a:lnL>
                      <a:noFill/>
                    </a:lnL>
                    <a:lnR>
                      <a:noFill/>
                    </a:lnR>
                    <a:lnT>
                      <a:noFill/>
                    </a:lnT>
                    <a:lnB>
                      <a:noFill/>
                    </a:lnB>
                    <a:noFill/>
                  </a:tcPr>
                </a:tc>
                <a:extLst>
                  <a:ext uri="{0D108BD9-81ED-4DB2-BD59-A6C34878D82A}">
                    <a16:rowId xmlns:a16="http://schemas.microsoft.com/office/drawing/2014/main" val="812485295"/>
                  </a:ext>
                </a:extLst>
              </a:tr>
              <a:tr h="632996">
                <a:tc>
                  <a:txBody>
                    <a:bodyPr/>
                    <a:lstStyle/>
                    <a:p>
                      <a:r>
                        <a:rPr lang="el-GR"/>
                        <a:t>Τετάρτη</a:t>
                      </a:r>
                    </a:p>
                  </a:txBody>
                  <a:tcPr anchor="ctr">
                    <a:lnL>
                      <a:noFill/>
                    </a:lnL>
                    <a:lnR>
                      <a:noFill/>
                    </a:lnR>
                    <a:lnT>
                      <a:noFill/>
                    </a:lnT>
                    <a:lnB>
                      <a:noFill/>
                    </a:lnB>
                    <a:noFill/>
                  </a:tcPr>
                </a:tc>
                <a:tc>
                  <a:txBody>
                    <a:bodyPr/>
                    <a:lstStyle/>
                    <a:p>
                      <a:r>
                        <a:rPr lang="el-GR"/>
                        <a:t>Λεμφικό Μασάζ</a:t>
                      </a:r>
                    </a:p>
                  </a:txBody>
                  <a:tcPr anchor="ctr">
                    <a:lnL>
                      <a:noFill/>
                    </a:lnL>
                    <a:lnR>
                      <a:noFill/>
                    </a:lnR>
                    <a:lnT>
                      <a:noFill/>
                    </a:lnT>
                    <a:lnB>
                      <a:noFill/>
                    </a:lnB>
                    <a:noFill/>
                  </a:tcPr>
                </a:tc>
                <a:extLst>
                  <a:ext uri="{0D108BD9-81ED-4DB2-BD59-A6C34878D82A}">
                    <a16:rowId xmlns:a16="http://schemas.microsoft.com/office/drawing/2014/main" val="2297481084"/>
                  </a:ext>
                </a:extLst>
              </a:tr>
              <a:tr h="632996">
                <a:tc>
                  <a:txBody>
                    <a:bodyPr/>
                    <a:lstStyle/>
                    <a:p>
                      <a:r>
                        <a:rPr lang="el-GR"/>
                        <a:t>Παρασκευή</a:t>
                      </a:r>
                    </a:p>
                  </a:txBody>
                  <a:tcPr anchor="ctr">
                    <a:lnL>
                      <a:noFill/>
                    </a:lnL>
                    <a:lnR>
                      <a:noFill/>
                    </a:lnR>
                    <a:lnT>
                      <a:noFill/>
                    </a:lnT>
                    <a:lnB>
                      <a:noFill/>
                    </a:lnB>
                    <a:noFill/>
                  </a:tcPr>
                </a:tc>
                <a:tc>
                  <a:txBody>
                    <a:bodyPr/>
                    <a:lstStyle/>
                    <a:p>
                      <a:r>
                        <a:rPr lang="en-US" dirty="0"/>
                        <a:t>RF + </a:t>
                      </a:r>
                      <a:r>
                        <a:rPr lang="el-GR" dirty="0"/>
                        <a:t>Υπέρηχοι</a:t>
                      </a:r>
                    </a:p>
                  </a:txBody>
                  <a:tcPr anchor="ctr">
                    <a:lnL>
                      <a:noFill/>
                    </a:lnL>
                    <a:lnR>
                      <a:noFill/>
                    </a:lnR>
                    <a:lnT>
                      <a:noFill/>
                    </a:lnT>
                    <a:lnB>
                      <a:noFill/>
                    </a:lnB>
                    <a:noFill/>
                  </a:tcPr>
                </a:tc>
                <a:extLst>
                  <a:ext uri="{0D108BD9-81ED-4DB2-BD59-A6C34878D82A}">
                    <a16:rowId xmlns:a16="http://schemas.microsoft.com/office/drawing/2014/main" val="1491192579"/>
                  </a:ext>
                </a:extLst>
              </a:tr>
            </a:tbl>
          </a:graphicData>
        </a:graphic>
      </p:graphicFrame>
    </p:spTree>
    <p:extLst>
      <p:ext uri="{BB962C8B-B14F-4D97-AF65-F5344CB8AC3E}">
        <p14:creationId xmlns:p14="http://schemas.microsoft.com/office/powerpoint/2010/main" val="1619892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Περιγραφή</a:t>
            </a:r>
          </a:p>
        </p:txBody>
      </p:sp>
      <p:sp>
        <p:nvSpPr>
          <p:cNvPr id="3" name="2 - Θέση περιεχομένου"/>
          <p:cNvSpPr>
            <a:spLocks noGrp="1"/>
          </p:cNvSpPr>
          <p:nvPr>
            <p:ph idx="1"/>
          </p:nvPr>
        </p:nvSpPr>
        <p:spPr/>
        <p:txBody>
          <a:bodyPr>
            <a:normAutofit/>
          </a:bodyPr>
          <a:lstStyle/>
          <a:p>
            <a:r>
              <a:rPr lang="el-GR" sz="3000" dirty="0"/>
              <a:t>Είναι κύματα που εκπέμπονται σε πολύ μεγάλες συχνότητες.</a:t>
            </a:r>
          </a:p>
          <a:p>
            <a:r>
              <a:rPr lang="el-GR" sz="3000" dirty="0"/>
              <a:t>Οι συσκευές των υπερήχων αποτελούνται από ένα κύριο μηχάνημα μέσα στο οποίο υπάρχει η γεννήτρια των υπερήχων κυμάτων και διακόπτες που επιτρέπουν τη διαμόρφωση των χαρακτηριστικών των κυμάτων. Επιπλέον υπάρχει η ηχοβολιστική κεφαλή που μας επιτρέπει την άμεση επαφή των υπερήχων με το δέρμα.</a:t>
            </a:r>
          </a:p>
        </p:txBody>
      </p:sp>
      <p:sp>
        <p:nvSpPr>
          <p:cNvPr id="4" name="Θέση αριθμού διαφάνειας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l-GR"/>
            </a:defPPr>
            <a:lvl1pPr algn="r"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998140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Αποτελέσματα </a:t>
            </a:r>
            <a:r>
              <a:rPr lang="el-GR" sz="3200" dirty="0"/>
              <a:t>1/2</a:t>
            </a:r>
          </a:p>
        </p:txBody>
      </p:sp>
      <p:sp>
        <p:nvSpPr>
          <p:cNvPr id="3" name="2 - Θέση περιεχομένου"/>
          <p:cNvSpPr>
            <a:spLocks noGrp="1"/>
          </p:cNvSpPr>
          <p:nvPr>
            <p:ph idx="1"/>
          </p:nvPr>
        </p:nvSpPr>
        <p:spPr/>
        <p:txBody>
          <a:bodyPr/>
          <a:lstStyle/>
          <a:p>
            <a:r>
              <a:rPr lang="el-GR" dirty="0"/>
              <a:t>Τα αποτελέσματά τους στους ιστούς είναι θερμικά ή μη θερμικά. </a:t>
            </a:r>
          </a:p>
          <a:p>
            <a:r>
              <a:rPr lang="el-GR" dirty="0"/>
              <a:t>Συνδυαστικά, τόσο τα θερμικά όσο και τα μη θερμικά, προκαλούν αύξηση της κυκλοφορίας του αίματος, του μεταβολισμού των κυττάρων, αγγειοδιαστολή, υπεραιμία και αύξηση της διαπερατότητας της κυτταρικής μεμβράνης σε ιόντα διαφόρων στοιχείων.</a:t>
            </a:r>
          </a:p>
        </p:txBody>
      </p:sp>
      <p:sp>
        <p:nvSpPr>
          <p:cNvPr id="4" name="Θέση αριθμού διαφάνειας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l-GR"/>
            </a:defPPr>
            <a:lvl1pPr algn="r"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630361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DB8623-B943-02E8-02CA-A329985784D8}"/>
              </a:ext>
            </a:extLst>
          </p:cNvPr>
          <p:cNvSpPr>
            <a:spLocks noGrp="1"/>
          </p:cNvSpPr>
          <p:nvPr>
            <p:ph type="title"/>
          </p:nvPr>
        </p:nvSpPr>
        <p:spPr/>
        <p:txBody>
          <a:bodyPr>
            <a:normAutofit fontScale="9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l-GR" sz="2600" b="0" i="0" u="none" strike="noStrike" kern="1200" cap="none" spc="0" normalizeH="0" baseline="0" noProof="0" dirty="0">
                <a:ln>
                  <a:noFill/>
                </a:ln>
                <a:solidFill>
                  <a:prstClr val="black"/>
                </a:solidFill>
                <a:effectLst/>
                <a:uLnTx/>
                <a:uFillTx/>
                <a:latin typeface="Calibri" panose="020F0502020204030204"/>
                <a:ea typeface="+mn-ea"/>
                <a:cs typeface="+mn-cs"/>
              </a:rPr>
            </a:br>
            <a:r>
              <a:rPr lang="el-GR" sz="2600" dirty="0">
                <a:solidFill>
                  <a:prstClr val="black"/>
                </a:solidFill>
                <a:latin typeface="Calibri" panose="020F0502020204030204"/>
                <a:ea typeface="+mn-ea"/>
                <a:cs typeface="+mn-cs"/>
              </a:rPr>
              <a:t>εφαρμογή των </a:t>
            </a:r>
            <a:r>
              <a:rPr kumimoji="0" lang="el-GR" sz="2600" b="0" i="0" u="none" strike="noStrike" kern="1200" cap="none" spc="0" normalizeH="0" baseline="0" noProof="0" dirty="0">
                <a:ln>
                  <a:noFill/>
                </a:ln>
                <a:solidFill>
                  <a:prstClr val="black"/>
                </a:solidFill>
                <a:effectLst/>
                <a:uLnTx/>
                <a:uFillTx/>
                <a:latin typeface="Calibri" panose="020F0502020204030204"/>
                <a:ea typeface="+mn-ea"/>
                <a:cs typeface="+mn-cs"/>
              </a:rPr>
              <a:t>υπέρηχων  στην αισθητική σώματος  για:</a:t>
            </a:r>
            <a:br>
              <a:rPr kumimoji="0" lang="el-GR" sz="2600" b="0" i="0" u="none" strike="noStrike" kern="1200" cap="none" spc="0" normalizeH="0" baseline="0" noProof="0" dirty="0">
                <a:ln>
                  <a:noFill/>
                </a:ln>
                <a:solidFill>
                  <a:prstClr val="black"/>
                </a:solidFill>
                <a:effectLst/>
                <a:uLnTx/>
                <a:uFillTx/>
                <a:latin typeface="Calibri" panose="020F0502020204030204"/>
                <a:ea typeface="+mn-ea"/>
                <a:cs typeface="+mn-cs"/>
              </a:rPr>
            </a:br>
            <a:br>
              <a:rPr lang="el-GR" dirty="0"/>
            </a:br>
            <a:endParaRPr lang="el-GR" dirty="0"/>
          </a:p>
        </p:txBody>
      </p:sp>
      <p:sp>
        <p:nvSpPr>
          <p:cNvPr id="3" name="Θέση περιεχομένου 2">
            <a:extLst>
              <a:ext uri="{FF2B5EF4-FFF2-40B4-BE49-F238E27FC236}">
                <a16:creationId xmlns:a16="http://schemas.microsoft.com/office/drawing/2014/main" id="{E46B88B6-2100-C4CF-5310-422693940E6F}"/>
              </a:ext>
            </a:extLst>
          </p:cNvPr>
          <p:cNvSpPr>
            <a:spLocks noGrp="1"/>
          </p:cNvSpPr>
          <p:nvPr>
            <p:ph idx="1"/>
          </p:nvPr>
        </p:nvSpPr>
        <p:spPr/>
        <p:txBody>
          <a:bodyPr>
            <a:normAutofit lnSpcReduction="10000"/>
          </a:bodyPr>
          <a:lstStyle/>
          <a:p>
            <a:pPr>
              <a:buFont typeface="+mj-lt"/>
              <a:buAutoNum type="arabicPeriod"/>
            </a:pPr>
            <a:r>
              <a:rPr lang="el-GR" b="1" dirty="0"/>
              <a:t>Αδυνάτισμα</a:t>
            </a:r>
            <a:r>
              <a:rPr lang="el-GR" dirty="0"/>
              <a:t>: Οι υπέρηχοι βοηθούν στη διάσπαση των </a:t>
            </a:r>
            <a:r>
              <a:rPr lang="el-GR" dirty="0" err="1"/>
              <a:t>λιποκυττάρων</a:t>
            </a:r>
            <a:r>
              <a:rPr lang="el-GR" dirty="0"/>
              <a:t> (</a:t>
            </a:r>
            <a:r>
              <a:rPr lang="el-GR" dirty="0" err="1"/>
              <a:t>λιπόλυση</a:t>
            </a:r>
            <a:r>
              <a:rPr lang="el-GR" dirty="0"/>
              <a:t>) μέσω μηχανικής δόνησης, προκαλώντας τη ρευστοποίηση των λιπιδίων, τα οποία στη συνέχεια αποβάλλονται μέσω του λεμφικού συστήματος.</a:t>
            </a:r>
          </a:p>
          <a:p>
            <a:pPr>
              <a:buFont typeface="+mj-lt"/>
              <a:buAutoNum type="arabicPeriod"/>
            </a:pPr>
            <a:r>
              <a:rPr lang="el-GR" b="1" dirty="0"/>
              <a:t>Κυτταρίτιδα</a:t>
            </a:r>
            <a:r>
              <a:rPr lang="el-GR" dirty="0"/>
              <a:t>: Η δόνηση των υπερήχων βελτιώνει την κυκλοφορία του αίματος και της λέμφου, μειώνοντας την κατακράτηση υγρών και βελτιώνοντας την όψη της κυτταρίτιδας. Επιπλέον, διασπούν τους ινώδεις δεσμούς που προκαλούν την όψη "φλοιού πορτοκαλιού".</a:t>
            </a:r>
          </a:p>
          <a:p>
            <a:pPr>
              <a:buFont typeface="+mj-lt"/>
              <a:buAutoNum type="arabicPeriod"/>
            </a:pPr>
            <a:r>
              <a:rPr lang="el-GR" b="1" dirty="0"/>
              <a:t>Σύσφιξη</a:t>
            </a:r>
            <a:r>
              <a:rPr lang="el-GR" dirty="0"/>
              <a:t>: Οι υπέρηχοι ενεργοποιούν την παραγωγή κολλαγόνου και </a:t>
            </a:r>
            <a:r>
              <a:rPr lang="el-GR" dirty="0" err="1"/>
              <a:t>ελαστίνης</a:t>
            </a:r>
            <a:r>
              <a:rPr lang="el-GR" dirty="0"/>
              <a:t> μέσω θερμικής και μηχανικής δράσης, βελτιώνοντας την ελαστικότητα και τη </a:t>
            </a:r>
            <a:r>
              <a:rPr lang="el-GR" dirty="0" err="1"/>
              <a:t>σφριγηλότητα</a:t>
            </a:r>
            <a:r>
              <a:rPr lang="el-GR" dirty="0"/>
              <a:t> του δέρματος.</a:t>
            </a:r>
          </a:p>
          <a:p>
            <a:endParaRPr lang="el-GR" dirty="0"/>
          </a:p>
        </p:txBody>
      </p:sp>
    </p:spTree>
    <p:extLst>
      <p:ext uri="{BB962C8B-B14F-4D97-AF65-F5344CB8AC3E}">
        <p14:creationId xmlns:p14="http://schemas.microsoft.com/office/powerpoint/2010/main" val="2318049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EAC7AF-4499-2FE3-6E7E-A8371F48F6FE}"/>
              </a:ext>
            </a:extLst>
          </p:cNvPr>
          <p:cNvSpPr>
            <a:spLocks noGrp="1"/>
          </p:cNvSpPr>
          <p:nvPr>
            <p:ph type="title"/>
          </p:nvPr>
        </p:nvSpPr>
        <p:spPr/>
        <p:txBody>
          <a:bodyPr/>
          <a:lstStyle/>
          <a:p>
            <a:r>
              <a:rPr lang="el-GR" dirty="0"/>
              <a:t>Βήματα εφαρμογής υπερήχων σώματος</a:t>
            </a:r>
          </a:p>
        </p:txBody>
      </p:sp>
      <p:sp>
        <p:nvSpPr>
          <p:cNvPr id="6" name="TextBox 5">
            <a:extLst>
              <a:ext uri="{FF2B5EF4-FFF2-40B4-BE49-F238E27FC236}">
                <a16:creationId xmlns:a16="http://schemas.microsoft.com/office/drawing/2014/main" id="{429611C3-9CC7-11B4-D3A8-1C37785A689D}"/>
              </a:ext>
            </a:extLst>
          </p:cNvPr>
          <p:cNvSpPr txBox="1"/>
          <p:nvPr/>
        </p:nvSpPr>
        <p:spPr>
          <a:xfrm>
            <a:off x="729441" y="1989946"/>
            <a:ext cx="9337272" cy="3693319"/>
          </a:xfrm>
          <a:prstGeom prst="rect">
            <a:avLst/>
          </a:prstGeom>
          <a:noFill/>
        </p:spPr>
        <p:txBody>
          <a:bodyPr wrap="square">
            <a:spAutoFit/>
          </a:bodyPr>
          <a:lstStyle/>
          <a:p>
            <a:pPr marL="342900" indent="-342900">
              <a:buFont typeface="+mj-lt"/>
              <a:buAutoNum type="arabicPeriod"/>
            </a:pPr>
            <a:r>
              <a:rPr lang="el-GR" dirty="0"/>
              <a:t>Προετοιμασία περιοχής θεραπείας: Καθαρίστε την περιοχή που θα υποβληθεί σε θεραπεία για να απομακρύνετε ρύπους και λιπαρότητα.</a:t>
            </a:r>
          </a:p>
          <a:p>
            <a:pPr marL="342900" indent="-342900">
              <a:buFont typeface="+mj-lt"/>
              <a:buAutoNum type="arabicPeriod"/>
            </a:pPr>
            <a:r>
              <a:rPr lang="el-GR" dirty="0"/>
              <a:t>Εφαρμογή αγώγιμου </a:t>
            </a:r>
            <a:r>
              <a:rPr lang="el-GR" dirty="0" err="1"/>
              <a:t>τζελ</a:t>
            </a:r>
            <a:r>
              <a:rPr lang="el-GR" dirty="0"/>
              <a:t>: Απλώστε επαρκή ποσότητα αγώγιμου </a:t>
            </a:r>
            <a:r>
              <a:rPr lang="el-GR" dirty="0" err="1"/>
              <a:t>τζελ</a:t>
            </a:r>
            <a:r>
              <a:rPr lang="el-GR" dirty="0"/>
              <a:t> στην περιοχή για να εξασφαλίσετε την ομαλή μετάδοση των υπερήχων και να προστατεύσετε το δέρμα.</a:t>
            </a:r>
          </a:p>
          <a:p>
            <a:pPr marL="342900" indent="-342900">
              <a:buFont typeface="+mj-lt"/>
              <a:buAutoNum type="arabicPeriod"/>
            </a:pPr>
            <a:r>
              <a:rPr lang="el-GR" dirty="0"/>
              <a:t>Ρύθμιση συσκευής: Επιλέξτε την κατάλληλη κεφαλή για το σώμα και προσαρμόστε την ένταση σύμφωνα με τις ανάγκες σας. Ξεκινήστε με χαμηλή ένταση και αυξήστε σταδιακά, ανάλογα με την ανοχή του δέρματος.</a:t>
            </a:r>
          </a:p>
          <a:p>
            <a:pPr marL="342900" indent="-342900">
              <a:buFont typeface="+mj-lt"/>
              <a:buAutoNum type="arabicPeriod"/>
            </a:pPr>
            <a:r>
              <a:rPr lang="el-GR" dirty="0"/>
              <a:t>Εφαρμογή θεραπείας: Κινήστε την κεφαλή με αργές, κυκλικές κινήσεις πάνω στην περιοχή θεραπείας, αποφεύγοντας την παραμονή σε ένα σημείο για μεγάλο χρονικό διάστημα. Η διάρκεια της θεραπείας εξαρτάται από την περιοχή και τις ανάγκες σας, αλλά συνήθως κυμαίνεται μεταξύ 10-15 λεπτών ανά περιοχή.</a:t>
            </a:r>
          </a:p>
          <a:p>
            <a:pPr marL="342900" indent="-342900">
              <a:buFont typeface="+mj-lt"/>
              <a:buAutoNum type="arabicPeriod"/>
            </a:pPr>
            <a:r>
              <a:rPr lang="el-GR" dirty="0" err="1"/>
              <a:t>Μετα</a:t>
            </a:r>
            <a:r>
              <a:rPr lang="el-GR" dirty="0"/>
              <a:t>-θεραπευτική φροντίδα: Μετά τη συνεδρία, καθαρίστε την περιοχή για να αφαιρέσετε τυχόν υπολείμματα </a:t>
            </a:r>
            <a:r>
              <a:rPr lang="el-GR" dirty="0" err="1"/>
              <a:t>τζελ</a:t>
            </a:r>
            <a:r>
              <a:rPr lang="el-GR" dirty="0"/>
              <a:t> και εφαρμόστε ενυδατική κρέμα για να καταπραΰνετε το δέρμα.</a:t>
            </a:r>
          </a:p>
        </p:txBody>
      </p:sp>
    </p:spTree>
    <p:extLst>
      <p:ext uri="{BB962C8B-B14F-4D97-AF65-F5344CB8AC3E}">
        <p14:creationId xmlns:p14="http://schemas.microsoft.com/office/powerpoint/2010/main" val="2360365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C54798-2786-CCDA-A125-2FC609909093}"/>
              </a:ext>
            </a:extLst>
          </p:cNvPr>
          <p:cNvSpPr>
            <a:spLocks noGrp="1"/>
          </p:cNvSpPr>
          <p:nvPr>
            <p:ph type="title"/>
          </p:nvPr>
        </p:nvSpPr>
        <p:spPr>
          <a:xfrm>
            <a:off x="-76200" y="-139972"/>
            <a:ext cx="10515600" cy="1325563"/>
          </a:xfrm>
        </p:spPr>
        <p:txBody>
          <a:bodyPr/>
          <a:lstStyle/>
          <a:p>
            <a:r>
              <a:rPr lang="el-GR" dirty="0"/>
              <a:t>προφυλάξεις</a:t>
            </a:r>
          </a:p>
        </p:txBody>
      </p:sp>
      <p:sp>
        <p:nvSpPr>
          <p:cNvPr id="4" name="TextBox 3">
            <a:extLst>
              <a:ext uri="{FF2B5EF4-FFF2-40B4-BE49-F238E27FC236}">
                <a16:creationId xmlns:a16="http://schemas.microsoft.com/office/drawing/2014/main" id="{F16D2A8F-DDED-2A76-306A-9FCB15D463EE}"/>
              </a:ext>
            </a:extLst>
          </p:cNvPr>
          <p:cNvSpPr txBox="1"/>
          <p:nvPr/>
        </p:nvSpPr>
        <p:spPr>
          <a:xfrm>
            <a:off x="115389" y="2690088"/>
            <a:ext cx="9557658" cy="1938992"/>
          </a:xfrm>
          <a:prstGeom prst="rect">
            <a:avLst/>
          </a:prstGeom>
          <a:noFill/>
        </p:spPr>
        <p:txBody>
          <a:bodyPr wrap="square">
            <a:spAutoFit/>
          </a:bodyPr>
          <a:lstStyle/>
          <a:p>
            <a:pPr marL="342900" indent="-342900">
              <a:buFont typeface="Arial" panose="020B0604020202020204" pitchFamily="34" charset="0"/>
              <a:buChar char="•"/>
            </a:pPr>
            <a:r>
              <a:rPr lang="el-GR" sz="2400" dirty="0"/>
              <a:t>Αποφύγετε τη χρήση της συσκευής σε περιοχές με ερεθισμένο ή τραυματισμένο δέρμα.</a:t>
            </a:r>
          </a:p>
          <a:p>
            <a:pPr marL="342900" indent="-342900">
              <a:buFont typeface="Arial" panose="020B0604020202020204" pitchFamily="34" charset="0"/>
              <a:buChar char="•"/>
            </a:pPr>
            <a:r>
              <a:rPr lang="el-GR" sz="2400" dirty="0"/>
              <a:t>Μην χρησιμοποιείτε την κεφαλή σώματος σε ευαίσθητες περιοχές </a:t>
            </a:r>
          </a:p>
          <a:p>
            <a:pPr marL="342900" indent="-342900">
              <a:buFont typeface="Arial" panose="020B0604020202020204" pitchFamily="34" charset="0"/>
              <a:buChar char="•"/>
            </a:pPr>
            <a:r>
              <a:rPr lang="el-GR" sz="2400" dirty="0"/>
              <a:t>Σε περίπτωση δυσφορίας ή ανεπιθύμητων αντιδράσεων, διακόψτε τη χρήση</a:t>
            </a:r>
          </a:p>
        </p:txBody>
      </p:sp>
      <p:sp>
        <p:nvSpPr>
          <p:cNvPr id="3" name="Θέση περιεχομένου 2">
            <a:extLst>
              <a:ext uri="{FF2B5EF4-FFF2-40B4-BE49-F238E27FC236}">
                <a16:creationId xmlns:a16="http://schemas.microsoft.com/office/drawing/2014/main" id="{458E4845-010B-FEAD-B807-AC785735691C}"/>
              </a:ext>
            </a:extLst>
          </p:cNvPr>
          <p:cNvSpPr txBox="1">
            <a:spLocks/>
          </p:cNvSpPr>
          <p:nvPr/>
        </p:nvSpPr>
        <p:spPr>
          <a:xfrm>
            <a:off x="289562" y="1051255"/>
            <a:ext cx="11533413"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400" dirty="0"/>
              <a:t>Αποφύγετε την εφαρμογή σε περιοχές με κιρσούς, φλεγμονές ή ανοιχτές πληγές.</a:t>
            </a:r>
          </a:p>
          <a:p>
            <a:r>
              <a:rPr lang="el-GR" sz="2400" dirty="0"/>
              <a:t>Μην το χρησιμοποιείτε πάνω από τα οστά (π.χ. κλείδα, γόνατα).</a:t>
            </a:r>
          </a:p>
          <a:p>
            <a:r>
              <a:rPr lang="el-GR" sz="2400" dirty="0"/>
              <a:t>Σε περίπτωση ιατρικών παθήσεων (π.χ. καρδιακά προβλήματα, εγκυμοσύνη), συμβουλευτείτε γιατρό πριν τη χρήση.</a:t>
            </a:r>
          </a:p>
          <a:p>
            <a:pPr marL="0" indent="0">
              <a:buNone/>
            </a:pPr>
            <a:endParaRPr lang="el-GR" dirty="0"/>
          </a:p>
        </p:txBody>
      </p:sp>
      <p:sp>
        <p:nvSpPr>
          <p:cNvPr id="5" name="Θέση περιεχομένου 3">
            <a:extLst>
              <a:ext uri="{FF2B5EF4-FFF2-40B4-BE49-F238E27FC236}">
                <a16:creationId xmlns:a16="http://schemas.microsoft.com/office/drawing/2014/main" id="{D19988B6-992D-9A67-4467-BE888DFBC320}"/>
              </a:ext>
            </a:extLst>
          </p:cNvPr>
          <p:cNvSpPr txBox="1">
            <a:spLocks/>
          </p:cNvSpPr>
          <p:nvPr/>
        </p:nvSpPr>
        <p:spPr>
          <a:xfrm>
            <a:off x="289562" y="5162311"/>
            <a:ext cx="11785965" cy="26207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l-GR" sz="2000" b="1" dirty="0"/>
              <a:t>Συμβουλή:</a:t>
            </a:r>
          </a:p>
          <a:p>
            <a:r>
              <a:rPr lang="el-GR" sz="2000" dirty="0"/>
              <a:t>Πριν την εφαρμογή, </a:t>
            </a:r>
            <a:r>
              <a:rPr lang="el-GR" sz="2000" b="1" dirty="0"/>
              <a:t>εξηγήστε στον πελάτη</a:t>
            </a:r>
            <a:r>
              <a:rPr lang="el-GR" sz="2000" dirty="0"/>
              <a:t> ότι μπορεί να νιώσει </a:t>
            </a:r>
            <a:r>
              <a:rPr lang="el-GR" sz="2000" b="1" dirty="0"/>
              <a:t>ελαφριά θερμότητα ή μικρούς σφυγμούς</a:t>
            </a:r>
            <a:r>
              <a:rPr lang="el-GR" sz="2000" dirty="0"/>
              <a:t>, </a:t>
            </a:r>
          </a:p>
          <a:p>
            <a:r>
              <a:rPr lang="el-GR" sz="2000" dirty="0"/>
              <a:t>αλλά αν αισθανθεί οποιαδήποτε ενόχληση, να σας ενημερώσει αμέσως.</a:t>
            </a:r>
          </a:p>
        </p:txBody>
      </p:sp>
    </p:spTree>
    <p:extLst>
      <p:ext uri="{BB962C8B-B14F-4D97-AF65-F5344CB8AC3E}">
        <p14:creationId xmlns:p14="http://schemas.microsoft.com/office/powerpoint/2010/main" val="1546026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06B153-AB6C-799B-CB07-62253A8E835B}"/>
              </a:ext>
            </a:extLst>
          </p:cNvPr>
          <p:cNvSpPr>
            <a:spLocks noGrp="1"/>
          </p:cNvSpPr>
          <p:nvPr>
            <p:ph type="title"/>
          </p:nvPr>
        </p:nvSpPr>
        <p:spPr/>
        <p:txBody>
          <a:bodyPr/>
          <a:lstStyle/>
          <a:p>
            <a:r>
              <a:rPr lang="el-GR" dirty="0" err="1"/>
              <a:t>Χρηση</a:t>
            </a:r>
            <a:r>
              <a:rPr lang="el-GR" dirty="0"/>
              <a:t> </a:t>
            </a:r>
            <a:r>
              <a:rPr lang="el-GR" dirty="0" err="1"/>
              <a:t>υπερηχων</a:t>
            </a:r>
            <a:r>
              <a:rPr lang="el-GR" dirty="0"/>
              <a:t> χαμηλής συχνότητας στη </a:t>
            </a:r>
            <a:r>
              <a:rPr lang="el-GR" dirty="0" err="1"/>
              <a:t>κυτταρίττιδα</a:t>
            </a:r>
            <a:r>
              <a:rPr lang="el-GR" dirty="0"/>
              <a:t> και το αδυνάτισμα</a:t>
            </a:r>
          </a:p>
        </p:txBody>
      </p:sp>
      <p:sp>
        <p:nvSpPr>
          <p:cNvPr id="3" name="Θέση περιεχομένου 2">
            <a:extLst>
              <a:ext uri="{FF2B5EF4-FFF2-40B4-BE49-F238E27FC236}">
                <a16:creationId xmlns:a16="http://schemas.microsoft.com/office/drawing/2014/main" id="{E560BA8B-7803-ACA9-723F-E60C08004E0E}"/>
              </a:ext>
            </a:extLst>
          </p:cNvPr>
          <p:cNvSpPr>
            <a:spLocks noGrp="1"/>
          </p:cNvSpPr>
          <p:nvPr>
            <p:ph sz="half" idx="1"/>
          </p:nvPr>
        </p:nvSpPr>
        <p:spPr/>
        <p:txBody>
          <a:bodyPr>
            <a:normAutofit fontScale="62500" lnSpcReduction="20000"/>
          </a:bodyPr>
          <a:lstStyle/>
          <a:p>
            <a:pPr>
              <a:buNone/>
            </a:pPr>
            <a:r>
              <a:rPr lang="el-GR" dirty="0"/>
              <a:t> μείωση του τοπικού λίπους και της κυτταρίτιδας</a:t>
            </a:r>
          </a:p>
          <a:p>
            <a:pPr>
              <a:buNone/>
            </a:pPr>
            <a:r>
              <a:rPr lang="el-GR" dirty="0"/>
              <a:t> μέσω της </a:t>
            </a:r>
            <a:r>
              <a:rPr lang="el-GR" b="1" dirty="0" err="1"/>
              <a:t>λιποδιάλυσης</a:t>
            </a:r>
            <a:r>
              <a:rPr lang="el-GR" dirty="0"/>
              <a:t> </a:t>
            </a:r>
          </a:p>
          <a:p>
            <a:pPr>
              <a:buNone/>
            </a:pPr>
            <a:r>
              <a:rPr lang="el-GR" dirty="0"/>
              <a:t>και της </a:t>
            </a:r>
            <a:r>
              <a:rPr lang="el-GR" b="1" dirty="0"/>
              <a:t>βελτίωσης της κυκλοφορίας του αίματος και της λέμφου</a:t>
            </a:r>
            <a:r>
              <a:rPr lang="el-GR" dirty="0"/>
              <a:t>.</a:t>
            </a:r>
          </a:p>
          <a:p>
            <a:pPr>
              <a:buNone/>
            </a:pPr>
            <a:endParaRPr lang="el-GR" dirty="0"/>
          </a:p>
          <a:p>
            <a:pPr>
              <a:buNone/>
            </a:pPr>
            <a:r>
              <a:rPr lang="el-GR" b="1" dirty="0"/>
              <a:t>Πώς λειτουργεί για το αδυνάτισμα;</a:t>
            </a:r>
          </a:p>
          <a:p>
            <a:pPr>
              <a:buFont typeface="Arial" panose="020B0604020202020204" pitchFamily="34" charset="0"/>
              <a:buChar char="•"/>
            </a:pPr>
            <a:r>
              <a:rPr lang="el-GR" b="1" dirty="0" err="1"/>
              <a:t>Λιποδιάλυση</a:t>
            </a:r>
            <a:r>
              <a:rPr lang="el-GR" dirty="0"/>
              <a:t>: Οι υπέρηχοι δημιουργούν δονήσεις που προκαλούν τη διάσπαση των </a:t>
            </a:r>
            <a:r>
              <a:rPr lang="el-GR" dirty="0" err="1"/>
              <a:t>λιποκυττάρων</a:t>
            </a:r>
            <a:r>
              <a:rPr lang="el-GR" dirty="0"/>
              <a:t>. Το περιεχόμενό τους (λιπαρά οξέα) αποβάλλεται μέσω του λεμφικού συστήματος.</a:t>
            </a:r>
          </a:p>
          <a:p>
            <a:pPr>
              <a:buFont typeface="Arial" panose="020B0604020202020204" pitchFamily="34" charset="0"/>
              <a:buChar char="•"/>
            </a:pPr>
            <a:r>
              <a:rPr lang="el-GR" b="1" dirty="0"/>
              <a:t>Βελτίωση της κυκλοφορίας</a:t>
            </a:r>
            <a:r>
              <a:rPr lang="el-GR" dirty="0"/>
              <a:t>: Η θερμότητα που παράγεται αυξάνει τη ροή του αίματος και βοηθά στην αποτοξίνωση.</a:t>
            </a:r>
          </a:p>
          <a:p>
            <a:pPr>
              <a:buFont typeface="Arial" panose="020B0604020202020204" pitchFamily="34" charset="0"/>
              <a:buChar char="•"/>
            </a:pPr>
            <a:r>
              <a:rPr lang="el-GR" b="1" dirty="0"/>
              <a:t>Σύσφιξη δέρματος</a:t>
            </a:r>
            <a:r>
              <a:rPr lang="el-GR" dirty="0"/>
              <a:t>: Οι υπέρηχοι ενισχύουν την παραγωγή κολλαγόνου, βελτιώνοντας την υφή και την ελαστικότητα του δέρματος.</a:t>
            </a:r>
          </a:p>
          <a:p>
            <a:endParaRPr lang="el-GR" dirty="0"/>
          </a:p>
        </p:txBody>
      </p:sp>
      <p:pic>
        <p:nvPicPr>
          <p:cNvPr id="5" name="Θέση περιεχομένου 4">
            <a:extLst>
              <a:ext uri="{FF2B5EF4-FFF2-40B4-BE49-F238E27FC236}">
                <a16:creationId xmlns:a16="http://schemas.microsoft.com/office/drawing/2014/main" id="{275FDE0A-E272-D70A-43ED-CA06F344A582}"/>
              </a:ext>
            </a:extLst>
          </p:cNvPr>
          <p:cNvPicPr>
            <a:picLocks noGrp="1" noChangeAspect="1"/>
          </p:cNvPicPr>
          <p:nvPr>
            <p:ph sz="half" idx="2"/>
          </p:nvPr>
        </p:nvPicPr>
        <p:blipFill>
          <a:blip r:embed="rId2"/>
          <a:stretch>
            <a:fillRect/>
          </a:stretch>
        </p:blipFill>
        <p:spPr>
          <a:xfrm>
            <a:off x="6591300" y="1690688"/>
            <a:ext cx="4762500" cy="2371725"/>
          </a:xfrm>
          <a:prstGeom prst="rect">
            <a:avLst/>
          </a:prstGeom>
        </p:spPr>
      </p:pic>
    </p:spTree>
    <p:extLst>
      <p:ext uri="{BB962C8B-B14F-4D97-AF65-F5344CB8AC3E}">
        <p14:creationId xmlns:p14="http://schemas.microsoft.com/office/powerpoint/2010/main" val="3203162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44260C-99E1-03BA-EAAA-096E1459B629}"/>
              </a:ext>
            </a:extLst>
          </p:cNvPr>
          <p:cNvSpPr>
            <a:spLocks noGrp="1"/>
          </p:cNvSpPr>
          <p:nvPr>
            <p:ph type="title"/>
          </p:nvPr>
        </p:nvSpPr>
        <p:spPr>
          <a:xfrm>
            <a:off x="552796" y="433892"/>
            <a:ext cx="10515600" cy="746516"/>
          </a:xfrm>
        </p:spPr>
        <p:txBody>
          <a:bodyPr>
            <a:normAutofit fontScale="90000"/>
          </a:bodyPr>
          <a:lstStyle/>
          <a:p>
            <a:r>
              <a:rPr lang="el-GR" dirty="0"/>
              <a:t>Στάδια εφαρμογής για κυτταρίτιδα και </a:t>
            </a:r>
            <a:br>
              <a:rPr lang="el-GR" dirty="0"/>
            </a:br>
            <a:r>
              <a:rPr lang="el-GR" dirty="0" err="1"/>
              <a:t>αδυνατισμα</a:t>
            </a:r>
            <a:endParaRPr lang="el-GR" dirty="0"/>
          </a:p>
        </p:txBody>
      </p:sp>
      <p:sp>
        <p:nvSpPr>
          <p:cNvPr id="5" name="Rectangle 1">
            <a:extLst>
              <a:ext uri="{FF2B5EF4-FFF2-40B4-BE49-F238E27FC236}">
                <a16:creationId xmlns:a16="http://schemas.microsoft.com/office/drawing/2014/main" id="{4FCEA9C5-525F-F45E-CCAB-350754541C6B}"/>
              </a:ext>
            </a:extLst>
          </p:cNvPr>
          <p:cNvSpPr>
            <a:spLocks noGrp="1" noChangeArrowheads="1"/>
          </p:cNvSpPr>
          <p:nvPr>
            <p:ph sz="half" idx="1"/>
          </p:nvPr>
        </p:nvSpPr>
        <p:spPr bwMode="auto">
          <a:xfrm>
            <a:off x="552796" y="1596010"/>
            <a:ext cx="11223567" cy="534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1" i="0" u="none" strike="noStrike" cap="none" normalizeH="0" baseline="0" dirty="0">
                <a:ln>
                  <a:noFill/>
                </a:ln>
                <a:solidFill>
                  <a:schemeClr val="tx1"/>
                </a:solidFill>
                <a:effectLst/>
                <a:latin typeface="Arial" panose="020B0604020202020204" pitchFamily="34" charset="0"/>
              </a:rPr>
              <a:t>Καθαρισμός δέρματος</a:t>
            </a:r>
            <a:r>
              <a:rPr kumimoji="0" lang="el-GR" altLang="el-GR" sz="1800" b="0" i="0" u="none" strike="noStrike" cap="none" normalizeH="0" baseline="0" dirty="0">
                <a:ln>
                  <a:noFill/>
                </a:ln>
                <a:solidFill>
                  <a:schemeClr val="tx1"/>
                </a:solidFill>
                <a:effectLst/>
                <a:latin typeface="Arial" panose="020B0604020202020204" pitchFamily="34" charset="0"/>
              </a:rPr>
              <a:t>:</a:t>
            </a:r>
          </a:p>
          <a:p>
            <a:pPr>
              <a:buNone/>
            </a:pPr>
            <a:r>
              <a:rPr kumimoji="0" lang="el-GR" altLang="el-GR" sz="1800" b="1" i="0" u="none" strike="noStrike" cap="none" normalizeH="0" baseline="0" dirty="0">
                <a:ln>
                  <a:noFill/>
                </a:ln>
                <a:solidFill>
                  <a:schemeClr val="tx1"/>
                </a:solidFill>
                <a:effectLst/>
                <a:latin typeface="Arial" panose="020B0604020202020204" pitchFamily="34" charset="0"/>
              </a:rPr>
              <a:t>Εφαρμογή αγώγιμου </a:t>
            </a:r>
            <a:r>
              <a:rPr kumimoji="0" lang="el-GR" altLang="el-GR" sz="1800" b="1" i="0" u="none" strike="noStrike" cap="none" normalizeH="0" baseline="0" dirty="0" err="1">
                <a:ln>
                  <a:noFill/>
                </a:ln>
                <a:solidFill>
                  <a:schemeClr val="tx1"/>
                </a:solidFill>
                <a:effectLst/>
                <a:latin typeface="Arial" panose="020B0604020202020204" pitchFamily="34" charset="0"/>
              </a:rPr>
              <a:t>τζελ</a:t>
            </a:r>
            <a:r>
              <a:rPr kumimoji="0" lang="el-GR" altLang="el-GR" sz="1800" b="0" i="0" u="none" strike="noStrike" cap="none" normalizeH="0" baseline="0" dirty="0">
                <a:ln>
                  <a:noFill/>
                </a:ln>
                <a:solidFill>
                  <a:schemeClr val="tx1"/>
                </a:solidFill>
                <a:effectLst/>
                <a:latin typeface="Arial" panose="020B0604020202020204" pitchFamily="34" charset="0"/>
              </a:rPr>
              <a:t>:</a:t>
            </a:r>
            <a:r>
              <a:rPr lang="el-GR" sz="1000" dirty="0"/>
              <a:t> </a:t>
            </a:r>
            <a:r>
              <a:rPr lang="el-GR" sz="1600" dirty="0"/>
              <a:t>για </a:t>
            </a:r>
            <a:r>
              <a:rPr lang="el-GR" sz="1600" b="1" dirty="0"/>
              <a:t>βελτίωση αποτελεσμάτων</a:t>
            </a:r>
            <a:r>
              <a:rPr lang="el-GR" sz="1600" dirty="0"/>
              <a:t>  επιλέξτε προϊόντα που είναι </a:t>
            </a:r>
            <a:r>
              <a:rPr lang="el-GR" sz="1600" b="1" dirty="0"/>
              <a:t>συμβατά με υπέρηχους</a:t>
            </a:r>
            <a:r>
              <a:rPr lang="el-GR" sz="1600" dirty="0"/>
              <a:t> και περιέχουν ενεργά συστατικά που ενισχύουν τη διάσπαση λίπους και τη σύσφιξη. </a:t>
            </a:r>
          </a:p>
          <a:p>
            <a:pPr>
              <a:buNone/>
            </a:pPr>
            <a:r>
              <a:rPr lang="el-GR" sz="1600" b="1" dirty="0" err="1"/>
              <a:t>Gel</a:t>
            </a:r>
            <a:r>
              <a:rPr lang="el-GR" sz="1600" b="1" dirty="0"/>
              <a:t> αδυνατίσματος με καφεΐνη:</a:t>
            </a:r>
            <a:r>
              <a:rPr lang="el-GR" sz="1600" dirty="0"/>
              <a:t> Ενισχύει τη διάσπαση του λίπους και βελτιώνει τη </a:t>
            </a:r>
            <a:r>
              <a:rPr lang="el-GR" sz="1600" dirty="0" err="1"/>
              <a:t>μικροκυκλοφορία</a:t>
            </a:r>
            <a:r>
              <a:rPr lang="el-GR" sz="1600" dirty="0"/>
              <a:t>.</a:t>
            </a:r>
          </a:p>
          <a:p>
            <a:pPr>
              <a:buFont typeface="Wingdings" panose="05000000000000000000" pitchFamily="2" charset="2"/>
              <a:buChar char="ü"/>
            </a:pPr>
            <a:r>
              <a:rPr lang="el-GR" sz="1600" b="1" dirty="0"/>
              <a:t>Κρέμα σύσφιξης με κολλαγόνο ή </a:t>
            </a:r>
            <a:r>
              <a:rPr lang="el-GR" sz="1600" b="1" dirty="0" err="1"/>
              <a:t>ελαστίνη</a:t>
            </a:r>
            <a:r>
              <a:rPr lang="el-GR" sz="1600" b="1" dirty="0"/>
              <a:t>:</a:t>
            </a:r>
            <a:r>
              <a:rPr lang="el-GR" sz="1600" dirty="0"/>
              <a:t> Για σύσφιξη και λείανση της επιδερμίδας.</a:t>
            </a:r>
          </a:p>
          <a:p>
            <a:pPr>
              <a:buFont typeface="Wingdings" panose="05000000000000000000" pitchFamily="2" charset="2"/>
              <a:buChar char="ü"/>
            </a:pPr>
            <a:r>
              <a:rPr lang="el-GR" sz="1600" b="1" dirty="0"/>
              <a:t>Κρέμα αποτοξίνωσης ή λεμφική αποσυμφόρηση:</a:t>
            </a:r>
            <a:r>
              <a:rPr lang="el-GR" sz="1600" dirty="0"/>
              <a:t> Συμβάλλει στην αποβολή τοξινών και υγρών.</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1" i="0" u="none" strike="noStrike" cap="none" normalizeH="0" baseline="0" dirty="0">
                <a:ln>
                  <a:noFill/>
                </a:ln>
                <a:solidFill>
                  <a:schemeClr val="tx1"/>
                </a:solidFill>
                <a:effectLst/>
                <a:latin typeface="Arial" panose="020B0604020202020204" pitchFamily="34" charset="0"/>
              </a:rPr>
              <a:t>Ρύθμιση της συσκευής</a:t>
            </a:r>
            <a:r>
              <a:rPr kumimoji="0" lang="el-GR" altLang="el-G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None/>
              <a:tabLst/>
            </a:pPr>
            <a:r>
              <a:rPr kumimoji="0" lang="el-GR" altLang="el-GR" sz="1800" b="0" i="0" u="none" strike="noStrike" cap="none" normalizeH="0" baseline="0" dirty="0">
                <a:ln>
                  <a:noFill/>
                </a:ln>
                <a:solidFill>
                  <a:schemeClr val="tx1"/>
                </a:solidFill>
                <a:effectLst/>
                <a:latin typeface="Arial" panose="020B0604020202020204" pitchFamily="34" charset="0"/>
              </a:rPr>
              <a:t>Επιλέξτε την κατάλληλη κεφαλή σώματος.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dirty="0">
                <a:ln>
                  <a:noFill/>
                </a:ln>
                <a:solidFill>
                  <a:schemeClr val="tx1"/>
                </a:solidFill>
                <a:effectLst/>
                <a:latin typeface="Arial" panose="020B0604020202020204" pitchFamily="34" charset="0"/>
              </a:rPr>
              <a:t>Ξεκινήστε με </a:t>
            </a:r>
            <a:r>
              <a:rPr kumimoji="0" lang="el-GR" altLang="el-GR" sz="1800" b="1" i="0" u="none" strike="noStrike" cap="none" normalizeH="0" baseline="0" dirty="0">
                <a:ln>
                  <a:noFill/>
                </a:ln>
                <a:solidFill>
                  <a:schemeClr val="tx1"/>
                </a:solidFill>
                <a:effectLst/>
                <a:latin typeface="Arial" panose="020B0604020202020204" pitchFamily="34" charset="0"/>
              </a:rPr>
              <a:t>χαμηλή ένταση </a:t>
            </a:r>
            <a:r>
              <a:rPr kumimoji="0" lang="el-GR" altLang="el-GR" sz="1800" b="0" i="0" u="none" strike="noStrike" cap="none" normalizeH="0" baseline="0" dirty="0">
                <a:ln>
                  <a:noFill/>
                </a:ln>
                <a:solidFill>
                  <a:schemeClr val="tx1"/>
                </a:solidFill>
                <a:effectLst/>
                <a:latin typeface="Arial" panose="020B0604020202020204" pitchFamily="34" charset="0"/>
              </a:rPr>
              <a:t>και αυξήστε σταδιακά. (1.0 και 1.5 </a:t>
            </a:r>
            <a:r>
              <a:rPr kumimoji="0" lang="en-US" altLang="el-GR" sz="1800" b="0" i="0" u="none" strike="noStrike" cap="none" normalizeH="0" baseline="0" dirty="0">
                <a:ln>
                  <a:noFill/>
                </a:ln>
                <a:solidFill>
                  <a:schemeClr val="tx1"/>
                </a:solidFill>
                <a:effectLst/>
                <a:latin typeface="Arial" panose="020B0604020202020204" pitchFamily="34" charset="0"/>
              </a:rPr>
              <a:t>W/cm²</a:t>
            </a:r>
            <a:r>
              <a:rPr kumimoji="0" lang="el-GR" altLang="el-G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1" i="0" u="none" strike="noStrike" cap="none" normalizeH="0" baseline="0" dirty="0">
                <a:ln>
                  <a:noFill/>
                </a:ln>
                <a:solidFill>
                  <a:schemeClr val="tx1"/>
                </a:solidFill>
                <a:effectLst/>
                <a:latin typeface="Arial" panose="020B0604020202020204" pitchFamily="34" charset="0"/>
              </a:rPr>
              <a:t>Κίνηση της κεφαλής</a:t>
            </a:r>
            <a:r>
              <a:rPr kumimoji="0" lang="el-GR" altLang="el-G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None/>
              <a:tabLst/>
            </a:pPr>
            <a:r>
              <a:rPr kumimoji="0" lang="el-GR" altLang="el-GR" sz="1800" b="0" i="0" u="none" strike="noStrike" cap="none" normalizeH="0" baseline="0" dirty="0">
                <a:ln>
                  <a:noFill/>
                </a:ln>
                <a:solidFill>
                  <a:schemeClr val="tx1"/>
                </a:solidFill>
                <a:effectLst/>
                <a:latin typeface="Arial" panose="020B0604020202020204" pitchFamily="34" charset="0"/>
              </a:rPr>
              <a:t>με αργές, κυκλικές κινήσεις πάνω στις προβληματικές περιοχές (μηροί, κοιλιά, γλουτοί).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1" i="0" u="none" strike="noStrike" cap="none" normalizeH="0" baseline="0" dirty="0">
                <a:ln>
                  <a:noFill/>
                </a:ln>
                <a:solidFill>
                  <a:schemeClr val="tx1"/>
                </a:solidFill>
                <a:effectLst/>
                <a:latin typeface="Arial" panose="020B0604020202020204" pitchFamily="34" charset="0"/>
              </a:rPr>
              <a:t> διάρκεια </a:t>
            </a:r>
            <a:r>
              <a:rPr kumimoji="0" lang="el-GR" altLang="el-GR" sz="1800" b="0" i="0" u="none" strike="noStrike" cap="none" normalizeH="0" baseline="0" dirty="0">
                <a:ln>
                  <a:noFill/>
                </a:ln>
                <a:solidFill>
                  <a:schemeClr val="tx1"/>
                </a:solidFill>
                <a:effectLst/>
                <a:latin typeface="Arial" panose="020B0604020202020204" pitchFamily="34" charset="0"/>
              </a:rPr>
              <a:t>ανά περιοχή είναι </a:t>
            </a:r>
            <a:r>
              <a:rPr kumimoji="0" lang="el-GR" altLang="el-GR" sz="1800" b="1" i="0" u="none" strike="noStrike" cap="none" normalizeH="0" baseline="0" dirty="0">
                <a:ln>
                  <a:noFill/>
                </a:ln>
                <a:solidFill>
                  <a:schemeClr val="tx1"/>
                </a:solidFill>
                <a:effectLst/>
                <a:latin typeface="Arial" panose="020B0604020202020204" pitchFamily="34" charset="0"/>
              </a:rPr>
              <a:t>10-15 λεπτά</a:t>
            </a:r>
            <a:r>
              <a:rPr kumimoji="0" lang="el-GR" altLang="el-G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1" i="0" u="none" strike="noStrike" cap="none" normalizeH="0" baseline="0" dirty="0">
                <a:ln>
                  <a:noFill/>
                </a:ln>
                <a:solidFill>
                  <a:schemeClr val="tx1"/>
                </a:solidFill>
                <a:effectLst/>
                <a:latin typeface="Arial" panose="020B0604020202020204" pitchFamily="34" charset="0"/>
              </a:rPr>
              <a:t>Μετά τη θεραπεία</a:t>
            </a:r>
            <a:r>
              <a:rPr kumimoji="0" lang="el-GR" altLang="el-G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dirty="0">
                <a:ln>
                  <a:noFill/>
                </a:ln>
                <a:solidFill>
                  <a:schemeClr val="tx1"/>
                </a:solidFill>
                <a:effectLst/>
                <a:latin typeface="Arial" panose="020B0604020202020204" pitchFamily="34" charset="0"/>
              </a:rPr>
              <a:t>ελαφρύ </a:t>
            </a:r>
            <a:r>
              <a:rPr kumimoji="0" lang="el-GR" altLang="el-GR" sz="1800" b="1" i="0" u="none" strike="noStrike" cap="none" normalizeH="0" baseline="0" dirty="0">
                <a:ln>
                  <a:noFill/>
                </a:ln>
                <a:solidFill>
                  <a:schemeClr val="tx1"/>
                </a:solidFill>
                <a:effectLst/>
                <a:latin typeface="Arial" panose="020B0604020202020204" pitchFamily="34" charset="0"/>
              </a:rPr>
              <a:t>λεμφικό μασάζ</a:t>
            </a:r>
            <a:r>
              <a:rPr kumimoji="0" lang="el-GR" altLang="el-GR" sz="1800" b="0" i="0" u="none" strike="noStrike" cap="none" normalizeH="0" baseline="0" dirty="0">
                <a:ln>
                  <a:noFill/>
                </a:ln>
                <a:solidFill>
                  <a:schemeClr val="tx1"/>
                </a:solidFill>
                <a:effectLst/>
                <a:latin typeface="Arial" panose="020B0604020202020204" pitchFamily="34" charset="0"/>
              </a:rPr>
              <a:t> για να βοηθήσετε την απομάκρυνση των </a:t>
            </a:r>
            <a:r>
              <a:rPr kumimoji="0" lang="el-GR" altLang="el-GR" sz="1800" b="0" i="0" u="none" strike="noStrike" cap="none" normalizeH="0" baseline="0" dirty="0" err="1">
                <a:ln>
                  <a:noFill/>
                </a:ln>
                <a:solidFill>
                  <a:schemeClr val="tx1"/>
                </a:solidFill>
                <a:effectLst/>
                <a:latin typeface="Arial" panose="020B0604020202020204" pitchFamily="34" charset="0"/>
              </a:rPr>
              <a:t>λιποκυττάρων</a:t>
            </a:r>
            <a:r>
              <a:rPr kumimoji="0" lang="el-GR" altLang="el-G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dirty="0">
                <a:ln>
                  <a:noFill/>
                </a:ln>
                <a:solidFill>
                  <a:schemeClr val="tx1"/>
                </a:solidFill>
                <a:effectLst/>
                <a:latin typeface="Arial" panose="020B0604020202020204" pitchFamily="34" charset="0"/>
              </a:rPr>
              <a:t>Ενυδατώστε το δέρμα με μια κρέμα σύσφιξης.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7497244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TotalTime>
  <Words>2151</Words>
  <Application>Microsoft Office PowerPoint</Application>
  <PresentationFormat>Ευρεία οθόνη</PresentationFormat>
  <Paragraphs>196</Paragraphs>
  <Slides>23</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23</vt:i4>
      </vt:variant>
    </vt:vector>
  </HeadingPairs>
  <TitlesOfParts>
    <vt:vector size="28" baseType="lpstr">
      <vt:lpstr>Arial</vt:lpstr>
      <vt:lpstr>Calibri</vt:lpstr>
      <vt:lpstr>Calibri Light</vt:lpstr>
      <vt:lpstr>Wingdings</vt:lpstr>
      <vt:lpstr>Θέμα του Office</vt:lpstr>
      <vt:lpstr>Οι υπέρηχοι στην αισθητική σώματος </vt:lpstr>
      <vt:lpstr>Υπέρηχοι</vt:lpstr>
      <vt:lpstr>Περιγραφή</vt:lpstr>
      <vt:lpstr>Αποτελέσματα 1/2</vt:lpstr>
      <vt:lpstr> εφαρμογή των υπέρηχων  στην αισθητική σώματος  για:  </vt:lpstr>
      <vt:lpstr>Βήματα εφαρμογής υπερήχων σώματος</vt:lpstr>
      <vt:lpstr>προφυλάξεις</vt:lpstr>
      <vt:lpstr>Χρηση υπερηχων χαμηλής συχνότητας στη κυτταρίττιδα και το αδυνάτισμα</vt:lpstr>
      <vt:lpstr>Στάδια εφαρμογής για κυτταρίτιδα και  αδυνατισμα</vt:lpstr>
      <vt:lpstr>Παρουσίαση του PowerPoint</vt:lpstr>
      <vt:lpstr>Παρουσίαση του PowerPoint</vt:lpstr>
      <vt:lpstr>1.Υπέρηχοι + Cavitation (Σπηλαίωση) </vt:lpstr>
      <vt:lpstr>Παρουσίαση του PowerPoint</vt:lpstr>
      <vt:lpstr>2. Συνδυασμός Υπερήχων με Ραδιοσυχνότητες (RF) https://rfandcavitation.site123.me/how-does-it-work-the-science/rf-skin-firming-how-it-works </vt:lpstr>
      <vt:lpstr>Διαφορά μεταξύ απλού υπερήχου και cavitation:</vt:lpstr>
      <vt:lpstr> 3. Υπέρηχοι + Λεμφικό Μασάζ (LPG ή Manual Drainage)(ενδερμολογία) </vt:lpstr>
      <vt:lpstr>Παρουσίαση του PowerPoint</vt:lpstr>
      <vt:lpstr>Παρουσίαση του PowerPoint</vt:lpstr>
      <vt:lpstr>Παρουσίαση του PowerPoint</vt:lpstr>
      <vt:lpstr>Παρουσίαση του PowerPoint</vt:lpstr>
      <vt:lpstr>Γιατί το δέρμα πρέπει να είναι καθαρό κατά την πρεσσοθεραπεία: </vt:lpstr>
      <vt:lpstr>5. Υπέρηχοι + Άσκηση (Κυρίως Cardio &amp; EMS Training) </vt:lpstr>
      <vt:lpstr>💡 Συμπέρασμα: Ποιος είναι ο καλύτερος συνδυασμός;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kalamata kalamata</dc:creator>
  <cp:lastModifiedBy>kalamata kalamata</cp:lastModifiedBy>
  <cp:revision>6</cp:revision>
  <dcterms:created xsi:type="dcterms:W3CDTF">2025-03-16T08:51:08Z</dcterms:created>
  <dcterms:modified xsi:type="dcterms:W3CDTF">2025-03-16T15:19:27Z</dcterms:modified>
</cp:coreProperties>
</file>