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75" r:id="rId3"/>
    <p:sldId id="258" r:id="rId4"/>
    <p:sldId id="259" r:id="rId5"/>
    <p:sldId id="265" r:id="rId6"/>
    <p:sldId id="290" r:id="rId7"/>
    <p:sldId id="267" r:id="rId8"/>
    <p:sldId id="291" r:id="rId9"/>
    <p:sldId id="268" r:id="rId10"/>
    <p:sldId id="278" r:id="rId11"/>
    <p:sldId id="273" r:id="rId12"/>
    <p:sldId id="285" r:id="rId13"/>
    <p:sldId id="293" r:id="rId14"/>
    <p:sldId id="292" r:id="rId15"/>
    <p:sldId id="279" r:id="rId16"/>
    <p:sldId id="28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6C1D-5E5F-4E05-9CA9-0D0F8D333C06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EAD5-9AB8-4ED9-827A-E094D62367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7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7610D1C-E0E4-4F6F-A499-AA216F74CE71}" type="datetime1">
              <a:rPr lang="el-GR" smtClean="0"/>
              <a:t>7/10/2020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462-876C-4F24-B9D9-51AEA10DFE07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2A4-28CF-416F-9738-8A82A8B3D863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454-DAC3-485E-82EF-52E65A1F60EC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27DC-C7F4-4639-85A3-F4D15ACCE22A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6AA-F870-40A8-8834-DAD2B7D2D4D7}" type="datetime1">
              <a:rPr lang="el-GR" smtClean="0"/>
              <a:t>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E0A8-9E19-4B5F-9F51-8E83FED6F45F}" type="datetime1">
              <a:rPr lang="el-GR" smtClean="0"/>
              <a:t>7/10/2020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C995-1584-42F1-959B-A71369CF5B45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027F-9B1C-4292-9BC6-552E64909E70}" type="datetime1">
              <a:rPr lang="el-GR" smtClean="0"/>
              <a:t>7/10/2020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903-87BA-4EF6-9F95-1496980559F4}" type="datetime1">
              <a:rPr lang="el-GR" smtClean="0"/>
              <a:t>7/10/2020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BC5-111D-4FDE-AB96-4AA9BBA0A1CA}" type="datetime1">
              <a:rPr lang="el-GR" smtClean="0"/>
              <a:t>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E68D1D-2726-4654-BC66-DF70DFF15E55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F15D09-0C63-411F-BF91-D05079995EA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44008" y="2636912"/>
            <a:ext cx="3313355" cy="1702160"/>
          </a:xfrm>
        </p:spPr>
        <p:txBody>
          <a:bodyPr/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b="1" dirty="0" smtClean="0">
                <a:latin typeface="Calibri" pitchFamily="34" charset="0"/>
                <a:cs typeface="Calibri" pitchFamily="34" charset="0"/>
              </a:rPr>
            </a:b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2708920"/>
            <a:ext cx="3672408" cy="194421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Εισαγωγή</a:t>
            </a:r>
          </a:p>
          <a:p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Έννοια και σκοπός της οργάνωσης</a:t>
            </a:r>
            <a:endParaRPr lang="el-GR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732-6394-4D57-9829-1D2EE75348C6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2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54D-3D7D-49C5-81EB-E84880F5AD73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10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36712"/>
            <a:ext cx="78105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Τα βασικά χαρακτηριστικά ενός β/ν σταθμού με παιδοκεντρική εκπαίδευση είναι</a:t>
            </a:r>
            <a:r>
              <a:rPr lang="el-GR" sz="32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l-GR" sz="32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2060848"/>
            <a:ext cx="8280920" cy="4539960"/>
          </a:xfrm>
        </p:spPr>
        <p:txBody>
          <a:bodyPr>
            <a:noAutofit/>
          </a:bodyPr>
          <a:lstStyle/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Στον εσωτερικό χώρο πρέπει </a:t>
            </a: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να υπάρχουν γωνιές</a:t>
            </a:r>
          </a:p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Τα έπιπλα να είναι </a:t>
            </a:r>
            <a:r>
              <a:rPr lang="el-GR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στο ύψος των </a:t>
            </a: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παιδιών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ώστε να μπορούν να παρεμβαίνουν </a:t>
            </a:r>
          </a:p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 χώρος του β/ν σταθμού πρέπει </a:t>
            </a: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να είναι ευέλικτος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δηλ. να αλλάζει ανάλογα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με τις </a:t>
            </a:r>
            <a:r>
              <a:rPr lang="el-G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ανάγκες </a:t>
            </a:r>
          </a:p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r>
              <a:rPr lang="el-GR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Να υπάρχει σύνδεση </a:t>
            </a:r>
            <a:r>
              <a:rPr lang="el-G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του σχολείου με την καθημερινή ζωή του παιδιού</a:t>
            </a:r>
          </a:p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endParaRPr lang="el-GR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23887" lvl="0" indent="-514350">
              <a:buClr>
                <a:srgbClr val="98C723"/>
              </a:buClr>
              <a:buFont typeface="Wingdings" pitchFamily="2" charset="2"/>
              <a:buChar char="Ø"/>
            </a:pPr>
            <a:endParaRPr lang="el-GR" sz="31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BD9-593A-46A2-A57C-15942093C74F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32288" cy="365125"/>
          </a:xfrm>
        </p:spPr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0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93610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Αίθουσα διαμορφωμένη σε γωνιές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8333-E033-4BCE-8715-68B38F560B2A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12</a:t>
            </a:fld>
            <a:endParaRPr lang="el-GR"/>
          </a:p>
        </p:txBody>
      </p:sp>
      <p:pic>
        <p:nvPicPr>
          <p:cNvPr id="6146" name="Picture 2" descr="C:\Users\user\Desktop\ΣΧΟΛΙΚΟ ΕΤΟΣ 2017-18\ΜΑΘΗΜΑΤΑ\ΠΑΙΔΑΓΩΓΙΚΟ ΠΕΡΙΒΑΛΛΟΝ\b8c61501fc1169a91251545ed0b7cb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4" cy="864096"/>
          </a:xfrm>
        </p:spPr>
        <p:txBody>
          <a:bodyPr/>
          <a:lstStyle/>
          <a:p>
            <a:r>
              <a:rPr lang="el-GR" sz="3200" b="1" dirty="0">
                <a:solidFill>
                  <a:srgbClr val="94C600"/>
                </a:solidFill>
                <a:latin typeface="Calibri" pitchFamily="34" charset="0"/>
                <a:cs typeface="Calibri" pitchFamily="34" charset="0"/>
              </a:rPr>
              <a:t>Παιχνίδι στις γωνιές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6AA-F870-40A8-8834-DAD2B7D2D4D7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13</a:t>
            </a:fld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164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3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94C600"/>
                </a:solidFill>
              </a:rPr>
              <a:t>Τα παιδιά τακτοποιούν το χώρο μετά το παιχνίδι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6AA-F870-40A8-8834-DAD2B7D2D4D7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14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104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31610" cy="45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2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79208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Ερωτήσεις εμπέδωσης </a:t>
            </a:r>
            <a:endParaRPr lang="el-GR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40000" lnSpcReduction="20000"/>
          </a:bodyPr>
          <a:lstStyle/>
          <a:p>
            <a:r>
              <a:rPr lang="el-GR" sz="75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Τι είναι η </a:t>
            </a:r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οργάνωση;</a:t>
            </a: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Ποιος είναι ο σκοπός </a:t>
            </a:r>
            <a:r>
              <a:rPr lang="el-GR" sz="75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της </a:t>
            </a:r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Οργάνωσης</a:t>
            </a:r>
            <a:endParaRPr lang="en-US" sz="7500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Από ποιους παράγοντες εξαρτάται η οργάνωση ;</a:t>
            </a: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Από ποιά ηλικία πρέπει να μαθαίνεται η οργάνωση;</a:t>
            </a:r>
            <a:endParaRPr lang="en-US" sz="7500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Γιατί ο χώρος του β/ν σταθμού έχει και Παιδαγωγική </a:t>
            </a:r>
            <a:r>
              <a:rPr lang="el-GR" sz="75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διάσταση </a:t>
            </a:r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;</a:t>
            </a: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Από ποιόν εξαρτάται  η διαμόρφωση  </a:t>
            </a:r>
            <a:r>
              <a:rPr lang="el-GR" sz="75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και διακόσμηση  του β/ν </a:t>
            </a:r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σταθμού;</a:t>
            </a:r>
          </a:p>
          <a:p>
            <a:r>
              <a:rPr lang="el-GR" sz="75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Ποια είναι τα </a:t>
            </a:r>
            <a:r>
              <a:rPr lang="el-GR" sz="75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βασικά χαρακτηριστικά ενός β/ν σταθμού με παιδοκεντρική εκπαίδευση </a:t>
            </a:r>
            <a:endParaRPr lang="el-GR" sz="7500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68580" indent="0">
              <a:buNone/>
            </a:pPr>
            <a:endParaRPr lang="en-US" sz="7500" b="1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68580" indent="0">
              <a:buNone/>
            </a:pPr>
            <a:endParaRPr lang="en-US" sz="7500" b="1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en-US" sz="4000" b="1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09F-A0E1-427D-87A6-FF85066161E5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641448" y="6093296"/>
            <a:ext cx="3502152" cy="360040"/>
          </a:xfrm>
        </p:spPr>
        <p:txBody>
          <a:bodyPr/>
          <a:lstStyle/>
          <a:p>
            <a:r>
              <a:rPr lang="el-GR" smtClean="0">
                <a:solidFill>
                  <a:srgbClr val="3891A7"/>
                </a:solidFill>
              </a:rPr>
              <a:t>Παιδαγωγικό περιβάλλον  β/ν σταθμού-Νίκη Καρανδινάκη</a:t>
            </a:r>
            <a:endParaRPr lang="el-GR" dirty="0">
              <a:solidFill>
                <a:srgbClr val="3891A7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0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892F-4608-47A7-95BE-D707629DA57F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16</a:t>
            </a:fld>
            <a:endParaRPr lang="el-GR"/>
          </a:p>
        </p:txBody>
      </p:sp>
      <p:pic>
        <p:nvPicPr>
          <p:cNvPr id="3074" name="Picture 2" descr="C:\Users\user\Desktop\ΣΧΟΛΙΚΟ ΕΤΟΣ 2017-18\e644acb5dab9867d47d46a3f0cce43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alibri" pitchFamily="34" charset="0"/>
                <a:cs typeface="Calibri" pitchFamily="34" charset="0"/>
              </a:rPr>
              <a:t>Τι είναι η οργάνωση</a:t>
            </a:r>
            <a:endParaRPr lang="el-G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Calibri" pitchFamily="34" charset="0"/>
                <a:cs typeface="Calibri" pitchFamily="34" charset="0"/>
              </a:rPr>
              <a:t>Η οργάνωση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  <a:cs typeface="Calibri" pitchFamily="34" charset="0"/>
              </a:rPr>
              <a:t>ρυθμίζει τις σχέσεις μεταξύ ανθρώπων και πραγμάτων που βρίσκονται στον ίδιο χώρο ώστε να καλύπτει  στις ανάγκες του κάθε ατόμου αλλά και του συνόλου των ατόμων</a:t>
            </a:r>
            <a:endParaRPr lang="el-GR" sz="320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2B29-6A14-4027-92B8-342C3AB3C9CC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212976"/>
            <a:ext cx="41764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548681"/>
            <a:ext cx="7920879" cy="7200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Σκοπός της Οργάνωσης είναι :</a:t>
            </a:r>
            <a:endParaRPr lang="el-GR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 rtlCol="0">
            <a:normAutofit/>
          </a:bodyPr>
          <a:lstStyle/>
          <a:p>
            <a:pPr marL="201168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διαμορφώσει ήρεμο κλίμα   </a:t>
            </a:r>
          </a:p>
          <a:p>
            <a:pPr marL="201168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υπάρχει καλή </a:t>
            </a:r>
            <a:r>
              <a:rPr lang="el-GR" sz="3000" dirty="0">
                <a:latin typeface="Calibri" pitchFamily="34" charset="0"/>
                <a:cs typeface="Calibri" pitchFamily="34" charset="0"/>
              </a:rPr>
              <a:t>συνεργασία </a:t>
            </a:r>
            <a:r>
              <a:rPr lang="el-GR" sz="3000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3000" dirty="0" smtClean="0">
              <a:latin typeface="Calibri" pitchFamily="34" charset="0"/>
              <a:cs typeface="Calibri" pitchFamily="34" charset="0"/>
            </a:endParaRPr>
          </a:p>
          <a:p>
            <a:pPr marL="201168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έχουμε καλύτερα </a:t>
            </a:r>
            <a:r>
              <a:rPr lang="el-GR" sz="3000" dirty="0">
                <a:latin typeface="Calibri" pitchFamily="34" charset="0"/>
                <a:cs typeface="Calibri" pitchFamily="34" charset="0"/>
              </a:rPr>
              <a:t>αποτελέσματα στην </a:t>
            </a:r>
            <a:r>
              <a:rPr lang="el-GR" sz="3000" dirty="0" smtClean="0">
                <a:latin typeface="Calibri" pitchFamily="34" charset="0"/>
                <a:cs typeface="Calibri" pitchFamily="34" charset="0"/>
              </a:rPr>
              <a:t>εργασία                                                    </a:t>
            </a:r>
          </a:p>
          <a:p>
            <a:pPr marL="201168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υπάρχει κατανομή αρμοδιοτήτων</a:t>
            </a:r>
          </a:p>
          <a:p>
            <a:pPr marL="201168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υπάρχει απόδοση ευθυνών</a:t>
            </a:r>
          </a:p>
          <a:p>
            <a:pPr marL="201168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Να κερδίζουμε χρόνο και χρήμα</a:t>
            </a:r>
          </a:p>
          <a:p>
            <a:pPr marL="201168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sp>
        <p:nvSpPr>
          <p:cNvPr id="6148" name="Θέση ημερομηνίας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89EF5C-C7A0-42B1-8C57-36CD2868FF3F}" type="datetime1">
              <a:rPr lang="el-GR" smtClean="0"/>
              <a:t>7/10/2020</a:t>
            </a:fld>
            <a:endParaRPr lang="el-GR" smtClean="0"/>
          </a:p>
        </p:txBody>
      </p:sp>
      <p:sp>
        <p:nvSpPr>
          <p:cNvPr id="6149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>
            <a:off x="4380072" y="6165305"/>
            <a:ext cx="4224376" cy="360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mtClean="0"/>
              <a:t>Παιδαγωγικό περιβάλλον  β/ν σταθμού-Νίκη Καρανδινάκη</a:t>
            </a:r>
            <a:endParaRPr lang="el-GR" dirty="0" smtClean="0"/>
          </a:p>
        </p:txBody>
      </p:sp>
      <p:sp>
        <p:nvSpPr>
          <p:cNvPr id="6150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3F859-1759-4006-A399-6390A53064E8}" type="slidenum">
              <a:rPr lang="el-GR" smtClean="0"/>
              <a:pPr eaLnBrk="1" hangingPunct="1"/>
              <a:t>3</a:t>
            </a:fld>
            <a:endParaRPr lang="el-GR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5922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750" y="692697"/>
            <a:ext cx="7527925" cy="8640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Η οργάνωση εξαρτάται :</a:t>
            </a:r>
            <a:endParaRPr lang="el-GR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1" name="1 - Θέση περιεχομένου"/>
          <p:cNvSpPr>
            <a:spLocks noGrp="1"/>
          </p:cNvSpPr>
          <p:nvPr>
            <p:ph idx="1"/>
          </p:nvPr>
        </p:nvSpPr>
        <p:spPr>
          <a:xfrm>
            <a:off x="539750" y="1916833"/>
            <a:ext cx="7993063" cy="4536356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l-GR" sz="3200" dirty="0" smtClean="0">
                <a:latin typeface="Calibri" pitchFamily="34" charset="0"/>
                <a:cs typeface="Calibri" pitchFamily="34" charset="0"/>
              </a:rPr>
              <a:t>1.</a:t>
            </a:r>
            <a:r>
              <a:rPr lang="el-GR" sz="3200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sz="3200" dirty="0" smtClean="0">
                <a:latin typeface="Calibri" pitchFamily="34" charset="0"/>
                <a:cs typeface="Calibri" pitchFamily="34" charset="0"/>
              </a:rPr>
              <a:t>ο χώρο</a:t>
            </a:r>
          </a:p>
          <a:p>
            <a:pPr marL="109728" indent="0" eaLnBrk="1" hangingPunct="1">
              <a:buNone/>
            </a:pPr>
            <a:r>
              <a:rPr lang="el-GR" sz="3200" dirty="0" smtClean="0">
                <a:latin typeface="Calibri" pitchFamily="34" charset="0"/>
                <a:cs typeface="Calibri" pitchFamily="34" charset="0"/>
              </a:rPr>
              <a:t>2.Τα υλικά </a:t>
            </a:r>
          </a:p>
          <a:p>
            <a:pPr marL="109728" indent="0" eaLnBrk="1" hangingPunct="1">
              <a:buNone/>
            </a:pPr>
            <a:r>
              <a:rPr lang="el-GR" sz="3200" dirty="0" smtClean="0">
                <a:latin typeface="Calibri" pitchFamily="34" charset="0"/>
                <a:cs typeface="Calibri" pitchFamily="34" charset="0"/>
              </a:rPr>
              <a:t>3.Τα πρόσωπα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l-GR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l-GR" sz="3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l-GR" dirty="0" smtClean="0"/>
          </a:p>
        </p:txBody>
      </p:sp>
      <p:sp>
        <p:nvSpPr>
          <p:cNvPr id="7172" name="Θέση ημερομηνίας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E5B78-E429-416F-B6CD-3E1E6311DC77}" type="datetime1">
              <a:rPr lang="el-GR" smtClean="0"/>
              <a:t>7/10/2020</a:t>
            </a:fld>
            <a:endParaRPr lang="el-GR" smtClean="0"/>
          </a:p>
        </p:txBody>
      </p:sp>
      <p:sp>
        <p:nvSpPr>
          <p:cNvPr id="7173" name="Θέση υποσέλιδου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mtClean="0"/>
              <a:t>Παιδαγωγικό περιβάλλον  β/ν σταθμού-Νίκη Καρανδινάκη</a:t>
            </a:r>
          </a:p>
        </p:txBody>
      </p:sp>
      <p:sp>
        <p:nvSpPr>
          <p:cNvPr id="7174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6883C-FE8F-44DC-B641-5BCF85E0ACB8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249291" cy="39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Η οργάνωση  πρέπει να μαθαίνεται στο παιδί από μικρή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ηλικία</a:t>
            </a:r>
            <a:endParaRPr lang="el-G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1"/>
          </a:xfrm>
        </p:spPr>
        <p:txBody>
          <a:bodyPr>
            <a:normAutofit/>
          </a:bodyPr>
          <a:lstStyle/>
          <a:p>
            <a:endParaRPr lang="el-GR" sz="3600" dirty="0">
              <a:latin typeface="Comic Sans MS" pitchFamily="66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5AD3-17E9-4CFD-9C53-5D5A23655650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5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8164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88432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76064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94C600"/>
                </a:solidFill>
                <a:latin typeface="Calibri" pitchFamily="34" charset="0"/>
                <a:cs typeface="Calibri" pitchFamily="34" charset="0"/>
              </a:rPr>
              <a:t>Παιδαγωγική διάσταση του χώρου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328592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Χώρος του β/ν σταθμού είναι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πεδίο 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μάθησης και επηρεάζει την </a:t>
            </a:r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γνωστική, </a:t>
            </a:r>
            <a:r>
              <a:rPr lang="el-GR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πνευματική και  </a:t>
            </a:r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ψυχική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ανάπτυξη του 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παιδιού </a:t>
            </a:r>
            <a:r>
              <a:rPr lang="el-GR" sz="3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γ΄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αυτό πρέπει:</a:t>
            </a:r>
          </a:p>
          <a:p>
            <a:pPr lvl="0">
              <a:buClr>
                <a:srgbClr val="94C600"/>
              </a:buClr>
            </a:pP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εξυπηρετεί τους </a:t>
            </a:r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l-GR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κοπούς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Προσχολικής Αγωγής </a:t>
            </a:r>
            <a:endParaRPr lang="el-G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4C600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 έχει κατάλληλο αρχιτεκτονικό σχέδιο</a:t>
            </a:r>
          </a:p>
          <a:p>
            <a:pPr lvl="0">
              <a:buClr>
                <a:srgbClr val="94C600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</a:t>
            </a:r>
            <a:r>
              <a:rPr lang="el-GR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 είναι λειτουργικός</a:t>
            </a:r>
          </a:p>
          <a:p>
            <a:pPr lvl="0">
              <a:buClr>
                <a:srgbClr val="98C723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Να εκπέμπει παιδαγωγικά μηνύματα</a:t>
            </a:r>
          </a:p>
          <a:p>
            <a:pPr lvl="0">
              <a:buClr>
                <a:srgbClr val="98C723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Να εμπνέει εμπιστοσύνη και ασφάλεια στο παιδί</a:t>
            </a:r>
          </a:p>
          <a:p>
            <a:pPr lvl="0">
              <a:buClr>
                <a:srgbClr val="98C723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Να καλύπτει τις ανάγκες του παιδιού </a:t>
            </a:r>
          </a:p>
          <a:p>
            <a:pPr lvl="0">
              <a:buClr>
                <a:srgbClr val="98C723"/>
              </a:buClr>
            </a:pP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Να δίνει ερεθίσματα στο παιδί (χωρίς να το κουράζει)</a:t>
            </a:r>
          </a:p>
          <a:p>
            <a:pPr lvl="0">
              <a:buClr>
                <a:srgbClr val="94C600"/>
              </a:buClr>
            </a:pPr>
            <a:endParaRPr lang="el-GR" sz="3000" dirty="0" smtClean="0">
              <a:solidFill>
                <a:srgbClr val="3E3D2D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30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2C4D-45A4-4E23-A135-E34D2C4E5B5C}" type="datetime1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7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504056"/>
          </a:xfrm>
        </p:spPr>
        <p:txBody>
          <a:bodyPr>
            <a:normAutofit fontScale="90000"/>
          </a:bodyPr>
          <a:lstStyle/>
          <a:p>
            <a:pPr marL="109728" lvl="0">
              <a:spcBef>
                <a:spcPts val="400"/>
              </a:spcBef>
            </a:pPr>
            <a:endParaRPr lang="el-GR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βασικά χαρακτηριστικά του χώρου </a:t>
            </a: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όπως:</a:t>
            </a: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 φωτισμός,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διαρρύθμιση,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διακόσμηση,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χρώματα,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ήχοι,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μυρωδιές </a:t>
            </a:r>
            <a:endParaRPr lang="el-GR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η επικοινωνία του εσωτερικού με τον εξωτερικό χώρο, </a:t>
            </a:r>
            <a:r>
              <a:rPr lang="el-GR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αισθητηριακές εμπειρίες για το παιδί</a:t>
            </a:r>
          </a:p>
          <a:p>
            <a:pPr lvl="0">
              <a:buClr>
                <a:srgbClr val="98C723"/>
              </a:buClr>
            </a:pPr>
            <a:endParaRPr lang="el-GR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8C723"/>
              </a:buClr>
            </a:pPr>
            <a:endParaRPr lang="el-GR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buClr>
                <a:srgbClr val="98C723"/>
              </a:buClr>
            </a:pPr>
            <a:endParaRPr lang="el-GR" sz="1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1E41-8F86-49C6-A6BE-1EC2A9434E69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el-GR" sz="3000" b="1" dirty="0">
                <a:latin typeface="Calibri" pitchFamily="34" charset="0"/>
                <a:cs typeface="Calibri" pitchFamily="34" charset="0"/>
              </a:rPr>
              <a:t>Η διαμόρφωση  και διακόσμηση  του β/ν σταθμού εξαρτάται από :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6AA-F870-40A8-8834-DAD2B7D2D4D7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8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5256584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 τη </a:t>
            </a:r>
            <a:r>
              <a:rPr lang="el-GR" sz="3000" dirty="0">
                <a:latin typeface="Calibri" pitchFamily="34" charset="0"/>
                <a:cs typeface="Calibri" pitchFamily="34" charset="0"/>
              </a:rPr>
              <a:t>φαντασία, </a:t>
            </a:r>
          </a:p>
          <a:p>
            <a:pPr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 τη </a:t>
            </a:r>
            <a:r>
              <a:rPr lang="el-GR" sz="3000" dirty="0">
                <a:latin typeface="Calibri" pitchFamily="34" charset="0"/>
                <a:cs typeface="Calibri" pitchFamily="34" charset="0"/>
              </a:rPr>
              <a:t>διάθεση </a:t>
            </a:r>
          </a:p>
          <a:p>
            <a:pPr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 την </a:t>
            </a:r>
            <a:r>
              <a:rPr lang="el-GR" sz="3000" dirty="0">
                <a:latin typeface="Calibri" pitchFamily="34" charset="0"/>
                <a:cs typeface="Calibri" pitchFamily="34" charset="0"/>
              </a:rPr>
              <a:t>προσωπικότητα του/της </a:t>
            </a:r>
            <a:r>
              <a:rPr lang="el-GR" sz="3000" dirty="0" err="1" smtClean="0">
                <a:latin typeface="Calibri" pitchFamily="34" charset="0"/>
                <a:cs typeface="Calibri" pitchFamily="34" charset="0"/>
              </a:rPr>
              <a:t>βρεφ</a:t>
            </a:r>
            <a:r>
              <a:rPr lang="el-GR" sz="3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3000" dirty="0" err="1" smtClean="0">
                <a:latin typeface="Calibri" pitchFamily="34" charset="0"/>
                <a:cs typeface="Calibri" pitchFamily="34" charset="0"/>
              </a:rPr>
              <a:t>κόμου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l-GR" sz="3000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3000" dirty="0" smtClean="0">
                <a:latin typeface="Calibri" pitchFamily="34" charset="0"/>
                <a:cs typeface="Calibri" pitchFamily="34" charset="0"/>
              </a:rPr>
              <a:t>εκπαιδευτική του/της μέθοδο </a:t>
            </a:r>
            <a:endParaRPr lang="el-GR" sz="30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l-GR" sz="3000" dirty="0">
                <a:latin typeface="Calibri" pitchFamily="34" charset="0"/>
                <a:cs typeface="Calibri" pitchFamily="34" charset="0"/>
              </a:rPr>
              <a:t>Ο/ Η παιδαγωγός πρέπει να γνωρίζει τα πλεονεκτήματα και τα μειονεκτήματα του χώρου για να μπορεί να επεμβαίνει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523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4" cy="86409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Σύγκριση στη διακόσμηση 2 αιθουσών</a:t>
            </a:r>
            <a:endParaRPr lang="el-GR" sz="3200" b="1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FDEE-5C6E-4D01-A798-DCA05E4D15C1}" type="datetime1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Παιδαγωγικό περιβάλλον  β/ν σταθμού-Νίκη Καρανδινάκη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5D09-0C63-411F-BF91-D05079995EA2}" type="slidenum">
              <a:rPr lang="el-GR" smtClean="0"/>
              <a:t>9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1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851</TotalTime>
  <Words>498</Words>
  <Application>Microsoft Office PowerPoint</Application>
  <PresentationFormat>Προβολή στην οθόνη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Austin</vt:lpstr>
      <vt:lpstr> </vt:lpstr>
      <vt:lpstr>Τι είναι η οργάνωση</vt:lpstr>
      <vt:lpstr>Σκοπός της Οργάνωσης είναι :</vt:lpstr>
      <vt:lpstr>Η οργάνωση εξαρτάται :</vt:lpstr>
      <vt:lpstr>Η οργάνωση  πρέπει να μαθαίνεται στο παιδί από μικρή ηλικία</vt:lpstr>
      <vt:lpstr>Παιδαγωγική διάσταση του χώρου</vt:lpstr>
      <vt:lpstr>Παρουσίαση του PowerPoint</vt:lpstr>
      <vt:lpstr>Η διαμόρφωση  και διακόσμηση  του β/ν σταθμού εξαρτάται από :</vt:lpstr>
      <vt:lpstr>Σύγκριση στη διακόσμηση 2 αιθουσών</vt:lpstr>
      <vt:lpstr>Παρουσίαση του PowerPoint</vt:lpstr>
      <vt:lpstr>Τα βασικά χαρακτηριστικά ενός β/ν σταθμού με παιδοκεντρική εκπαίδευση είναι:</vt:lpstr>
      <vt:lpstr>Αίθουσα διαμορφωμένη σε γωνιές</vt:lpstr>
      <vt:lpstr>Παιχνίδι στις γωνιές</vt:lpstr>
      <vt:lpstr>Τα παιδιά τακτοποιούν το χώρο μετά το παιχνίδι</vt:lpstr>
      <vt:lpstr>Ερωτήσεις εμπέδωσης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</dc:title>
  <dc:creator>Νίκη Καρανδινάκη</dc:creator>
  <cp:lastModifiedBy>ΝΙΚΗ ΚΑΡΑΝΔΙΝΑΚΗ</cp:lastModifiedBy>
  <cp:revision>103</cp:revision>
  <dcterms:created xsi:type="dcterms:W3CDTF">2018-09-16T10:46:22Z</dcterms:created>
  <dcterms:modified xsi:type="dcterms:W3CDTF">2020-10-07T16:51:45Z</dcterms:modified>
</cp:coreProperties>
</file>