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69E7FF-3726-44F3-B838-08374FF8C0E6}" type="datetimeFigureOut">
              <a:rPr lang="en-GB" smtClean="0"/>
              <a:t>01/06/2026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BEA3DB-CDC4-4C3A-BBD8-B53361283A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236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BEA3DB-CDC4-4C3A-BBD8-B53361283A9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1071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6/1/2026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6/1/2026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books.edu.gr/ebooks/v/pdf/8547/4678/24-0311-02_V2_Psifiaka-Ilektronika_Meros-A-Theoria_B-G-EPAL_Vivlio-Mathiti-Emploutismeno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books.edu.gr/ebooks/v/pdf/8547/4678/24-0311-02_V2_Psifiaka-Ilektronika_Meros-A-Theoria_B-G-EPAL_Vivlio-Mathiti-Emploutismeno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ebooks.edu.gr/ebooks/v/pdf/8547/4678/24-0311-02_V2_Psifiaka-Ilektronika_Meros-A-Theoria_B-G-EPAL_Vivlio-Mathiti-Emploutismeno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inkercad.com/things/7EwKlNtRnNj-fabulous-gogo-hillar?sharecode=05pKa85jlDLckVx3f4pLC4tONlVSxc35nhdSxJEMWtk" TargetMode="Externa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ebooks.edu.gr/ebooks/v/pdf/8547/4678/24-0311-02_V2_Psifiaka-Ilektronika_Meros-A-Theoria_B-G-EPAL_Vivlio-Mathiti-Emploutismeno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inkercad.com/things/hhOEB02MBZr-swanky-bruticus-jofo?sharecode=1L28w1CyqCrsUD7y0D2-8H-JVulb5UgysjGtIIvVJWI" TargetMode="Externa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s://ebooks.edu.gr/ebooks/v/pdf/8547/4678/24-0311-02_V2_Psifiaka-Ilektronika_Meros-A-Theoria_B-G-EPAL_Vivlio-Mathiti-Emploutismeno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inkercad.com/things/km7r0UCeGcZ-surprising-hillar?sharecode=e1P1Hfn2rzBFTOb_1QE_ADPe7wZ0bZC4nzdJ6e-rO_I" TargetMode="Externa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BE7CBD1-A9E3-89F0-159B-36DD1B8126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76423" y="2864618"/>
            <a:ext cx="8791575" cy="1655762"/>
          </a:xfrm>
        </p:spPr>
        <p:txBody>
          <a:bodyPr>
            <a:normAutofit fontScale="25000" lnSpcReduction="20000"/>
          </a:bodyPr>
          <a:lstStyle/>
          <a:p>
            <a:r>
              <a:rPr lang="el-GR" sz="7400" dirty="0"/>
              <a:t>Μάθημα: ΑΝΑΛΟΓΙΚΑ ΚΑΙ ΨΗΦΙΑΚΑ ΗΛΕΚΤΡΟΝΙΚΑ </a:t>
            </a:r>
          </a:p>
          <a:p>
            <a:endParaRPr lang="el-GR" sz="7400" dirty="0"/>
          </a:p>
          <a:p>
            <a:r>
              <a:rPr lang="el-GR" sz="7400" dirty="0"/>
              <a:t>Τάξη Β</a:t>
            </a:r>
          </a:p>
          <a:p>
            <a:endParaRPr lang="el-GR" sz="7400" dirty="0"/>
          </a:p>
          <a:p>
            <a:r>
              <a:rPr lang="el-GR" sz="7400" dirty="0"/>
              <a:t>ΣΤΑΥΡΙΝΙΔΗΣ ΓΕΩΡΓΙΟΣ ΠΕ84</a:t>
            </a:r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6299CF9-936A-3BD7-5B2C-069D0E2315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76424" y="217795"/>
            <a:ext cx="8791575" cy="2387600"/>
          </a:xfrm>
        </p:spPr>
        <p:txBody>
          <a:bodyPr/>
          <a:lstStyle/>
          <a:p>
            <a:r>
              <a:rPr lang="el-GR" b="1" dirty="0">
                <a:solidFill>
                  <a:schemeClr val="bg1"/>
                </a:solidFill>
              </a:rPr>
              <a:t>Βασικές λογικές Πύλες 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33863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710A077F-86A1-13EF-6326-E000AE414CF9}"/>
              </a:ext>
            </a:extLst>
          </p:cNvPr>
          <p:cNvSpPr txBox="1"/>
          <p:nvPr/>
        </p:nvSpPr>
        <p:spPr>
          <a:xfrm>
            <a:off x="1141413" y="1858748"/>
            <a:ext cx="1073595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l-GR" sz="2400" dirty="0">
                <a:solidFill>
                  <a:schemeClr val="bg1"/>
                </a:solidFill>
              </a:rPr>
              <a:t>Οι λογικές πύλες μίας και δύο εισόδων παρουσιάζονται στον παρακάτω πίνακα 1 όπου η έξοδος εκφράζεται ως συνάρτηση των εισόδων.</a:t>
            </a:r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B1371F1-65CE-DB10-1A74-7B419F614F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6434" y="3139412"/>
            <a:ext cx="6315956" cy="205768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003DDC1-1FE5-98D3-149D-5DD3F98A92A8}"/>
              </a:ext>
            </a:extLst>
          </p:cNvPr>
          <p:cNvSpPr txBox="1"/>
          <p:nvPr/>
        </p:nvSpPr>
        <p:spPr>
          <a:xfrm>
            <a:off x="5781368" y="5407742"/>
            <a:ext cx="1138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>
                <a:solidFill>
                  <a:schemeClr val="bg1"/>
                </a:solidFill>
              </a:rPr>
              <a:t>Πίνακας 1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380AC7D-02A8-8FC6-64C1-7E223073AD97}"/>
              </a:ext>
            </a:extLst>
          </p:cNvPr>
          <p:cNvSpPr txBox="1"/>
          <p:nvPr/>
        </p:nvSpPr>
        <p:spPr>
          <a:xfrm>
            <a:off x="6796377" y="6304002"/>
            <a:ext cx="610354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Ref page 15: </a:t>
            </a:r>
            <a:r>
              <a:rPr lang="en-GB" sz="1200" dirty="0">
                <a:solidFill>
                  <a:srgbClr val="0070C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https://ebooks.edu.gr/ebooks/v/pdf/8547/4678/24-0311-02_V2_Psifiaka-Ilektronika_Meros-A-Theoria_B-G-EPAL_Vivlio-Mathiti-Emploutismeno/ </a:t>
            </a:r>
            <a:endParaRPr lang="en-GB" sz="1200" dirty="0">
              <a:solidFill>
                <a:srgbClr val="0070C0"/>
              </a:solidFill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91A98674-8BBD-6B6F-F0D2-45C0FFA6D7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97604"/>
            <a:ext cx="9905998" cy="1478570"/>
          </a:xfrm>
        </p:spPr>
        <p:txBody>
          <a:bodyPr/>
          <a:lstStyle/>
          <a:p>
            <a:r>
              <a:rPr lang="el-GR" b="1" dirty="0">
                <a:solidFill>
                  <a:schemeClr val="bg1"/>
                </a:solidFill>
              </a:rPr>
              <a:t>Βασικές λογικές Πύλες 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58581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943C11B-FB74-9799-7705-56D8D5ADB6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5221CE9-1DF9-4792-C424-B5E7C1583E46}"/>
              </a:ext>
            </a:extLst>
          </p:cNvPr>
          <p:cNvSpPr txBox="1"/>
          <p:nvPr/>
        </p:nvSpPr>
        <p:spPr>
          <a:xfrm>
            <a:off x="1141413" y="1858748"/>
            <a:ext cx="1073595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l-GR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Τα λογικά διαγράμματα (οι συμβολισμοί) των πυλών αυτών παρουσιάζονται στον Πίνακα 2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2BE4111-96BC-170F-9E60-A501C38CC0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232" y="2839210"/>
            <a:ext cx="6096851" cy="218152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4039314-C937-53D9-F3C1-48844C74EAA2}"/>
              </a:ext>
            </a:extLst>
          </p:cNvPr>
          <p:cNvSpPr txBox="1"/>
          <p:nvPr/>
        </p:nvSpPr>
        <p:spPr>
          <a:xfrm>
            <a:off x="5781368" y="5368413"/>
            <a:ext cx="1138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>
                <a:solidFill>
                  <a:schemeClr val="bg1"/>
                </a:solidFill>
              </a:rPr>
              <a:t>Πίνακας 2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B7A08F0-ACF8-C0CD-B818-EB5FD54224B5}"/>
              </a:ext>
            </a:extLst>
          </p:cNvPr>
          <p:cNvSpPr txBox="1"/>
          <p:nvPr/>
        </p:nvSpPr>
        <p:spPr>
          <a:xfrm>
            <a:off x="6796377" y="6304002"/>
            <a:ext cx="610354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Ref page 16: </a:t>
            </a:r>
            <a:r>
              <a:rPr lang="en-GB" sz="1200" dirty="0">
                <a:solidFill>
                  <a:srgbClr val="0070C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https://ebooks.edu.gr/ebooks/v/pdf/8547/4678/24-0311-02_V2_Psifiaka-Ilektronika_Meros-A-Theoria_B-G-EPAL_Vivlio-Mathiti-Emploutismeno/ </a:t>
            </a:r>
            <a:endParaRPr lang="en-GB" sz="1200" dirty="0">
              <a:solidFill>
                <a:srgbClr val="0070C0"/>
              </a:solidFill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1DD8BC27-5BFE-0441-97C1-C40552A58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97604"/>
            <a:ext cx="9905998" cy="1478570"/>
          </a:xfrm>
        </p:spPr>
        <p:txBody>
          <a:bodyPr/>
          <a:lstStyle/>
          <a:p>
            <a:r>
              <a:rPr lang="el-GR" b="1" dirty="0">
                <a:solidFill>
                  <a:schemeClr val="bg1"/>
                </a:solidFill>
              </a:rPr>
              <a:t>Βασικές λογικές Πύλες 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21655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7CE2870-5E36-A402-2008-2BB09D22A5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C70C48-30E7-FA57-A269-C4228C208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97604"/>
            <a:ext cx="9905998" cy="1478570"/>
          </a:xfrm>
        </p:spPr>
        <p:txBody>
          <a:bodyPr/>
          <a:lstStyle/>
          <a:p>
            <a:r>
              <a:rPr lang="el-GR" b="1" dirty="0">
                <a:solidFill>
                  <a:schemeClr val="bg1"/>
                </a:solidFill>
              </a:rPr>
              <a:t>Βασικές λογικές Πύλες 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374A6CF-49A0-3BAA-9163-157910AA3964}"/>
              </a:ext>
            </a:extLst>
          </p:cNvPr>
          <p:cNvSpPr txBox="1"/>
          <p:nvPr/>
        </p:nvSpPr>
        <p:spPr>
          <a:xfrm>
            <a:off x="1141413" y="1320544"/>
            <a:ext cx="10735955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H </a:t>
            </a:r>
            <a:r>
              <a:rPr kumimoji="0" lang="el-GR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Πύλη ΝΟΤ</a:t>
            </a:r>
          </a:p>
          <a:p>
            <a:pPr marR="0" lvl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l-GR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R="0" lvl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l-GR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Η πύλη NOT έχει μία είσοδο και μία έξοδο που είναι ίση με το συμπλήρωμα της εισόδου. Η συνάρτηση της πύλης NOT είναι: Υ= A και ο πίνακας αληθείας της πύλης NOT παρουσιάζεται στον παρακάτω Πίνακα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7217665-92C7-42AC-E12E-6018AE1A9D4D}"/>
              </a:ext>
            </a:extLst>
          </p:cNvPr>
          <p:cNvSpPr txBox="1"/>
          <p:nvPr/>
        </p:nvSpPr>
        <p:spPr>
          <a:xfrm>
            <a:off x="3409957" y="6054816"/>
            <a:ext cx="1138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l-G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Πίνακας 2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97C9EF8-3BF6-90C8-5A23-54BB1EAEE490}"/>
              </a:ext>
            </a:extLst>
          </p:cNvPr>
          <p:cNvSpPr txBox="1"/>
          <p:nvPr/>
        </p:nvSpPr>
        <p:spPr>
          <a:xfrm>
            <a:off x="6796377" y="6304002"/>
            <a:ext cx="610354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Ref page 16: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https://ebooks.edu.gr/ebooks/v/pdf/8547/4678/24-0311-02_V2_Psifiaka-Ilektronika_Meros-A-Theoria_B-G-EPAL_Vivlio-Mathiti-Emploutismeno/ 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055A8DC-DBE7-413F-50B4-735CF2F252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9390" y="3272716"/>
            <a:ext cx="3096834" cy="197244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0ED7351-E14B-BC3D-41E1-645A405C46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7592" y="3598465"/>
            <a:ext cx="2848922" cy="35783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9360719-28BA-2CF8-52A9-2EDB051A39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54352" y="4105320"/>
            <a:ext cx="2772162" cy="1800476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B2B49C50-BEE4-694D-24DA-50E60DC6FB4F}"/>
              </a:ext>
            </a:extLst>
          </p:cNvPr>
          <p:cNvSpPr txBox="1"/>
          <p:nvPr/>
        </p:nvSpPr>
        <p:spPr>
          <a:xfrm>
            <a:off x="5144756" y="4853354"/>
            <a:ext cx="1287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Tinker this!!!!</a:t>
            </a:r>
          </a:p>
        </p:txBody>
      </p:sp>
      <p:cxnSp>
        <p:nvCxnSpPr>
          <p:cNvPr id="19" name="Connector: Elbow 18">
            <a:extLst>
              <a:ext uri="{FF2B5EF4-FFF2-40B4-BE49-F238E27FC236}">
                <a16:creationId xmlns:a16="http://schemas.microsoft.com/office/drawing/2014/main" id="{5E3C90A7-5EC6-2F1E-9387-6C1F444FCF7A}"/>
              </a:ext>
            </a:extLst>
          </p:cNvPr>
          <p:cNvCxnSpPr>
            <a:stCxn id="17" idx="2"/>
          </p:cNvCxnSpPr>
          <p:nvPr/>
        </p:nvCxnSpPr>
        <p:spPr>
          <a:xfrm rot="16200000" flipH="1">
            <a:off x="5978693" y="5032612"/>
            <a:ext cx="263714" cy="643862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FAB5156F-FDF2-2516-EC91-0D7BC1A552CA}"/>
              </a:ext>
            </a:extLst>
          </p:cNvPr>
          <p:cNvSpPr txBox="1"/>
          <p:nvPr/>
        </p:nvSpPr>
        <p:spPr>
          <a:xfrm>
            <a:off x="6509390" y="5258341"/>
            <a:ext cx="64560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rgbClr val="0070C0"/>
                </a:solidFill>
                <a:latin typeface="Tw Cen MT" panose="020B0602020104020603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https://www.tinkercad.com/things/7EwKlNtRnNj-fabulous-gogo-hillar?sharecode=05pKa85jlDLckVx3f4pLC4tONlVSxc35nhdSxJEMWtk</a:t>
            </a:r>
            <a:endParaRPr lang="en-GB" sz="1200" dirty="0">
              <a:solidFill>
                <a:srgbClr val="0070C0"/>
              </a:solidFill>
              <a:latin typeface="Tw Cen MT" panose="020B0602020104020603"/>
            </a:endParaRPr>
          </a:p>
        </p:txBody>
      </p:sp>
    </p:spTree>
    <p:extLst>
      <p:ext uri="{BB962C8B-B14F-4D97-AF65-F5344CB8AC3E}">
        <p14:creationId xmlns:p14="http://schemas.microsoft.com/office/powerpoint/2010/main" val="3409349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A92C99A-C8A1-E882-62D9-0604CB2AF7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6F50BED-F3F6-43F1-64D1-A83929EEA28E}"/>
              </a:ext>
            </a:extLst>
          </p:cNvPr>
          <p:cNvSpPr txBox="1"/>
          <p:nvPr/>
        </p:nvSpPr>
        <p:spPr>
          <a:xfrm>
            <a:off x="1141413" y="1044204"/>
            <a:ext cx="10735955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l-GR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Η πύλη AND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R="0" lvl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l-GR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Η πύλη AND έχει δύο εισόδους και μία έξοδο που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r>
              <a:rPr kumimoji="0" lang="el-GR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είναι ″1″, αν και οι δύο είσοδοι είναι ″1″. Η συνάρτηση της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r>
              <a:rPr kumimoji="0" lang="el-GR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πύλης AND είναι: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r>
              <a:rPr kumimoji="0" lang="el-GR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Y=A·B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r>
              <a:rPr kumimoji="0" lang="el-GR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και ο πίνακας αληθείας της πύλης AND παρουσιάζεται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r>
              <a:rPr kumimoji="0" lang="el-GR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στον </a:t>
            </a:r>
            <a:r>
              <a:rPr lang="el-GR" sz="2400" dirty="0">
                <a:solidFill>
                  <a:prstClr val="black"/>
                </a:solidFill>
                <a:latin typeface="Tw Cen MT" panose="020B0602020104020603"/>
              </a:rPr>
              <a:t>παρακάτω </a:t>
            </a:r>
            <a:r>
              <a:rPr kumimoji="0" lang="el-GR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Πίνακα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469BE35-6DCA-73BC-0D71-C5BE3333D4F3}"/>
              </a:ext>
            </a:extLst>
          </p:cNvPr>
          <p:cNvSpPr txBox="1"/>
          <p:nvPr/>
        </p:nvSpPr>
        <p:spPr>
          <a:xfrm>
            <a:off x="6796377" y="6304002"/>
            <a:ext cx="610354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Ref page 16: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https://ebooks.edu.gr/ebooks/v/pdf/8547/4678/24-0311-02_V2_Psifiaka-Ilektronika_Meros-A-Theoria_B-G-EPAL_Vivlio-Mathiti-Emploutismeno/ 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58CCBFBE-EF2F-9123-F760-39B16BD4A5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97604"/>
            <a:ext cx="9905998" cy="1478570"/>
          </a:xfrm>
        </p:spPr>
        <p:txBody>
          <a:bodyPr/>
          <a:lstStyle/>
          <a:p>
            <a:r>
              <a:rPr lang="el-GR" b="1" dirty="0">
                <a:solidFill>
                  <a:schemeClr val="bg1"/>
                </a:solidFill>
              </a:rPr>
              <a:t>Βασικές λογικές Πύλες </a:t>
            </a:r>
            <a:endParaRPr lang="en-GB" b="1" dirty="0">
              <a:solidFill>
                <a:schemeClr val="bg1"/>
              </a:solidFill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F2BCB44-24F4-66A0-EF1B-FE90B27DD7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2364" y="4083922"/>
            <a:ext cx="3077004" cy="263879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AD8FE2D-FDFA-6A91-23CB-1D0E8F3C96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0156" y="3274536"/>
            <a:ext cx="4337192" cy="65526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80005D2-F9B7-35CD-195D-95DF71FD46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58224" y="2983195"/>
            <a:ext cx="3322986" cy="2251995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C09450E8-AE50-C782-7036-3545AF2A739A}"/>
              </a:ext>
            </a:extLst>
          </p:cNvPr>
          <p:cNvSpPr txBox="1"/>
          <p:nvPr/>
        </p:nvSpPr>
        <p:spPr>
          <a:xfrm>
            <a:off x="5508652" y="4783016"/>
            <a:ext cx="1287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Tinker this!!!!</a:t>
            </a:r>
          </a:p>
        </p:txBody>
      </p:sp>
      <p:cxnSp>
        <p:nvCxnSpPr>
          <p:cNvPr id="18" name="Connector: Elbow 17">
            <a:extLst>
              <a:ext uri="{FF2B5EF4-FFF2-40B4-BE49-F238E27FC236}">
                <a16:creationId xmlns:a16="http://schemas.microsoft.com/office/drawing/2014/main" id="{F80266C0-162A-2A35-6C4D-9B30F9DC915C}"/>
              </a:ext>
            </a:extLst>
          </p:cNvPr>
          <p:cNvCxnSpPr>
            <a:cxnSpLocks/>
          </p:cNvCxnSpPr>
          <p:nvPr/>
        </p:nvCxnSpPr>
        <p:spPr>
          <a:xfrm>
            <a:off x="6094412" y="5235190"/>
            <a:ext cx="1063812" cy="371790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3578B42C-3265-AA87-AB95-B2EBFDC6ECF5}"/>
              </a:ext>
            </a:extLst>
          </p:cNvPr>
          <p:cNvSpPr txBox="1"/>
          <p:nvPr/>
        </p:nvSpPr>
        <p:spPr>
          <a:xfrm>
            <a:off x="7158224" y="5403318"/>
            <a:ext cx="45441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rgbClr val="0070C0"/>
                </a:solidFill>
                <a:latin typeface="Tw Cen MT" panose="020B0602020104020603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https://www.tinkercad.com/things/hhOEB02MBZr-swanky-bruticus-jofo?sharecode=1L28w1CyqCrsUD7y0D2-8H-JVulb5UgysjGtIIvVJWI</a:t>
            </a:r>
            <a:endParaRPr lang="en-GB" sz="1200" dirty="0">
              <a:solidFill>
                <a:srgbClr val="0070C0"/>
              </a:solidFill>
              <a:latin typeface="Tw Cen MT" panose="020B0602020104020603"/>
            </a:endParaRPr>
          </a:p>
        </p:txBody>
      </p:sp>
    </p:spTree>
    <p:extLst>
      <p:ext uri="{BB962C8B-B14F-4D97-AF65-F5344CB8AC3E}">
        <p14:creationId xmlns:p14="http://schemas.microsoft.com/office/powerpoint/2010/main" val="15378399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683BE45-34AA-A618-D5D7-277784028A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93948F5-F8E1-77EB-D175-E267CE0C3E7B}"/>
              </a:ext>
            </a:extLst>
          </p:cNvPr>
          <p:cNvSpPr txBox="1"/>
          <p:nvPr/>
        </p:nvSpPr>
        <p:spPr>
          <a:xfrm>
            <a:off x="1141413" y="1044204"/>
            <a:ext cx="10735955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l-GR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Η πύλη OR</a:t>
            </a:r>
          </a:p>
          <a:p>
            <a:pPr marR="0" lvl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l-GR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R="0" lvl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l-GR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Η πύλη OR έχει δύο εισόδους και μία έξοδο που είναι ″1″, αν τουλάχιστον μία από τις δύο εισόδους είναι ″1″. Η συνάρτηση της πύλης OR είναι: Υ=Α+Β και ο πίνακας αληθείας της πύλης OR παρουσιάζεται στον παρακάτω Πίνακα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2C66E0-0C74-04FE-6DFD-B40E0AD588D7}"/>
              </a:ext>
            </a:extLst>
          </p:cNvPr>
          <p:cNvSpPr txBox="1"/>
          <p:nvPr/>
        </p:nvSpPr>
        <p:spPr>
          <a:xfrm>
            <a:off x="6796377" y="6304002"/>
            <a:ext cx="610354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Ref page 1</a:t>
            </a:r>
            <a:r>
              <a:rPr kumimoji="0" lang="el-G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7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: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https://ebooks.edu.gr/ebooks/v/pdf/8547/4678/24-0311-02_V2_Psifiaka-Ilektronika_Meros-A-Theoria_B-G-EPAL_Vivlio-Mathiti-Emploutismeno/ 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83526AFA-7D26-B457-A31D-94B76CD368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97604"/>
            <a:ext cx="9905998" cy="1478570"/>
          </a:xfrm>
        </p:spPr>
        <p:txBody>
          <a:bodyPr/>
          <a:lstStyle/>
          <a:p>
            <a:r>
              <a:rPr lang="el-GR" b="1" dirty="0">
                <a:solidFill>
                  <a:schemeClr val="bg1"/>
                </a:solidFill>
              </a:rPr>
              <a:t>Βασικές λογικές Πύλες 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6A3CE56-A7B9-EDAE-E6F7-5CFD7A2000FD}"/>
              </a:ext>
            </a:extLst>
          </p:cNvPr>
          <p:cNvSpPr txBox="1"/>
          <p:nvPr/>
        </p:nvSpPr>
        <p:spPr>
          <a:xfrm>
            <a:off x="5508652" y="4783016"/>
            <a:ext cx="1287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Tinker this!!!!</a:t>
            </a:r>
          </a:p>
        </p:txBody>
      </p:sp>
      <p:cxnSp>
        <p:nvCxnSpPr>
          <p:cNvPr id="18" name="Connector: Elbow 17">
            <a:extLst>
              <a:ext uri="{FF2B5EF4-FFF2-40B4-BE49-F238E27FC236}">
                <a16:creationId xmlns:a16="http://schemas.microsoft.com/office/drawing/2014/main" id="{CCAA2BFE-E340-C148-91DB-E381EE7F60D0}"/>
              </a:ext>
            </a:extLst>
          </p:cNvPr>
          <p:cNvCxnSpPr>
            <a:cxnSpLocks/>
          </p:cNvCxnSpPr>
          <p:nvPr/>
        </p:nvCxnSpPr>
        <p:spPr>
          <a:xfrm>
            <a:off x="6094412" y="5235190"/>
            <a:ext cx="1063812" cy="371790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623FD904-01C2-646B-C5D9-F14EE9D6CF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05911" y="4098900"/>
            <a:ext cx="2406583" cy="263894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7E7A7DA-5B7F-766B-5D8E-9889346D22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983" y="3401367"/>
            <a:ext cx="4109725" cy="61050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41A95D2-78DA-F2CF-D686-F8161E5A9A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06045" y="3213490"/>
            <a:ext cx="3560972" cy="2131068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E231BF33-03ED-DF58-8E7D-A730692F23E4}"/>
              </a:ext>
            </a:extLst>
          </p:cNvPr>
          <p:cNvSpPr txBox="1"/>
          <p:nvPr/>
        </p:nvSpPr>
        <p:spPr>
          <a:xfrm>
            <a:off x="7158224" y="5376147"/>
            <a:ext cx="64560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rgbClr val="0070C0"/>
                </a:solidFill>
                <a:latin typeface="Tw Cen MT" panose="020B0602020104020603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https://www.tinkercad.com/things/km7r0UCeGcZ-surprising-hillar?sharecode=e1P1Hfn2rzBFTOb_1QE_ADPe7wZ0bZC4nzdJ6e-rO</a:t>
            </a:r>
            <a:r>
              <a:rPr lang="en-GB" sz="1200" dirty="0">
                <a:solidFill>
                  <a:schemeClr val="bg1"/>
                </a:solidFill>
                <a:hlinkClick r:id="rId6"/>
              </a:rPr>
              <a:t>_I</a:t>
            </a:r>
            <a:endParaRPr lang="en-GB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6299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4801C-CC69-1825-92E7-D8D56947E6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9903" y="-49947"/>
            <a:ext cx="9905998" cy="1478570"/>
          </a:xfrm>
        </p:spPr>
        <p:txBody>
          <a:bodyPr/>
          <a:lstStyle/>
          <a:p>
            <a:r>
              <a:rPr lang="el-GR" dirty="0"/>
              <a:t>Αξιολόγηση </a:t>
            </a: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72F16AB-CF27-36CD-782E-91CED6B40C4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5973849"/>
              </p:ext>
            </p:extLst>
          </p:nvPr>
        </p:nvGraphicFramePr>
        <p:xfrm>
          <a:off x="826782" y="1729427"/>
          <a:ext cx="2899644" cy="1888845"/>
        </p:xfrm>
        <a:graphic>
          <a:graphicData uri="http://schemas.openxmlformats.org/drawingml/2006/table">
            <a:tbl>
              <a:tblPr/>
              <a:tblGrid>
                <a:gridCol w="998246">
                  <a:extLst>
                    <a:ext uri="{9D8B030D-6E8A-4147-A177-3AD203B41FA5}">
                      <a16:colId xmlns:a16="http://schemas.microsoft.com/office/drawing/2014/main" val="1007610083"/>
                    </a:ext>
                  </a:extLst>
                </a:gridCol>
                <a:gridCol w="998246">
                  <a:extLst>
                    <a:ext uri="{9D8B030D-6E8A-4147-A177-3AD203B41FA5}">
                      <a16:colId xmlns:a16="http://schemas.microsoft.com/office/drawing/2014/main" val="1160468362"/>
                    </a:ext>
                  </a:extLst>
                </a:gridCol>
                <a:gridCol w="903152">
                  <a:extLst>
                    <a:ext uri="{9D8B030D-6E8A-4147-A177-3AD203B41FA5}">
                      <a16:colId xmlns:a16="http://schemas.microsoft.com/office/drawing/2014/main" val="1818242095"/>
                    </a:ext>
                  </a:extLst>
                </a:gridCol>
              </a:tblGrid>
              <a:tr h="37776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B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Y=A·B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01942402"/>
                  </a:ext>
                </a:extLst>
              </a:tr>
              <a:tr h="37776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8834563"/>
                  </a:ext>
                </a:extLst>
              </a:tr>
              <a:tr h="37776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277571"/>
                  </a:ext>
                </a:extLst>
              </a:tr>
              <a:tr h="37776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3298889"/>
                  </a:ext>
                </a:extLst>
              </a:tr>
              <a:tr h="37776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69029469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FBF891D-9AF7-DAC1-1471-4F782218A0B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6695039"/>
              </p:ext>
            </p:extLst>
          </p:nvPr>
        </p:nvGraphicFramePr>
        <p:xfrm>
          <a:off x="4435232" y="1729426"/>
          <a:ext cx="2712819" cy="1888845"/>
        </p:xfrm>
        <a:graphic>
          <a:graphicData uri="http://schemas.openxmlformats.org/drawingml/2006/table">
            <a:tbl>
              <a:tblPr/>
              <a:tblGrid>
                <a:gridCol w="904273">
                  <a:extLst>
                    <a:ext uri="{9D8B030D-6E8A-4147-A177-3AD203B41FA5}">
                      <a16:colId xmlns:a16="http://schemas.microsoft.com/office/drawing/2014/main" val="2473465442"/>
                    </a:ext>
                  </a:extLst>
                </a:gridCol>
                <a:gridCol w="904273">
                  <a:extLst>
                    <a:ext uri="{9D8B030D-6E8A-4147-A177-3AD203B41FA5}">
                      <a16:colId xmlns:a16="http://schemas.microsoft.com/office/drawing/2014/main" val="1773173674"/>
                    </a:ext>
                  </a:extLst>
                </a:gridCol>
                <a:gridCol w="904273">
                  <a:extLst>
                    <a:ext uri="{9D8B030D-6E8A-4147-A177-3AD203B41FA5}">
                      <a16:colId xmlns:a16="http://schemas.microsoft.com/office/drawing/2014/main" val="1750858475"/>
                    </a:ext>
                  </a:extLst>
                </a:gridCol>
              </a:tblGrid>
              <a:tr h="377769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Y=A+B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3336367"/>
                  </a:ext>
                </a:extLst>
              </a:tr>
              <a:tr h="377769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endParaRPr lang="en-GB"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678397"/>
                  </a:ext>
                </a:extLst>
              </a:tr>
              <a:tr h="377769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endParaRPr lang="en-GB"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4072344"/>
                  </a:ext>
                </a:extLst>
              </a:tr>
              <a:tr h="377769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endParaRPr lang="en-GB"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7794429"/>
                  </a:ext>
                </a:extLst>
              </a:tr>
              <a:tr h="377769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endParaRPr lang="en-GB" sz="18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87205117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F996C63-C23F-6B27-D9D6-5FA4CA51749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6612633"/>
              </p:ext>
            </p:extLst>
          </p:nvPr>
        </p:nvGraphicFramePr>
        <p:xfrm>
          <a:off x="8279633" y="2097088"/>
          <a:ext cx="2240884" cy="1097280"/>
        </p:xfrm>
        <a:graphic>
          <a:graphicData uri="http://schemas.openxmlformats.org/drawingml/2006/table">
            <a:tbl>
              <a:tblPr/>
              <a:tblGrid>
                <a:gridCol w="1120442">
                  <a:extLst>
                    <a:ext uri="{9D8B030D-6E8A-4147-A177-3AD203B41FA5}">
                      <a16:colId xmlns:a16="http://schemas.microsoft.com/office/drawing/2014/main" val="2206734669"/>
                    </a:ext>
                  </a:extLst>
                </a:gridCol>
                <a:gridCol w="1120442">
                  <a:extLst>
                    <a:ext uri="{9D8B030D-6E8A-4147-A177-3AD203B41FA5}">
                      <a16:colId xmlns:a16="http://schemas.microsoft.com/office/drawing/2014/main" val="329142867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A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Y=Ā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0783774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555106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46463999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899582C0-D1CA-6408-C859-12E2DD5E55DB}"/>
              </a:ext>
            </a:extLst>
          </p:cNvPr>
          <p:cNvSpPr txBox="1"/>
          <p:nvPr/>
        </p:nvSpPr>
        <p:spPr>
          <a:xfrm>
            <a:off x="826781" y="3862833"/>
            <a:ext cx="10411489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l-GR" sz="2800" dirty="0"/>
              <a:t>Ανοίξτε το αντίστοιχο κύκλωμα στο </a:t>
            </a:r>
            <a:r>
              <a:rPr lang="el-GR" sz="2800" dirty="0" err="1"/>
              <a:t>Tinkercad</a:t>
            </a:r>
            <a:r>
              <a:rPr lang="el-GR" sz="2800" dirty="0"/>
              <a:t> και εκτελέστε προσομοίωση. Δοκιμάστε όλους τους δυνατούς συνδυασμούς εισόδων και επαληθεύστε τους πίνακες αληθείας για κάθε μια λογική πύλη. Καταγράψτε σύντομα τις παρατηρήσεις και τα συμπεράσματά σας.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7882632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{28E45439-04A9-4EC5-A86A-329A2B54D7CF}TF6d5feb1e-e145-43f1-b745-cb4b54c5ee975d365c52-ce22229b0e48</Template>
  <TotalTime>119</TotalTime>
  <Words>500</Words>
  <Application>Microsoft Office PowerPoint</Application>
  <PresentationFormat>Widescreen</PresentationFormat>
  <Paragraphs>65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Tw Cen MT</vt:lpstr>
      <vt:lpstr>Circuit</vt:lpstr>
      <vt:lpstr>Βασικές λογικές Πύλες </vt:lpstr>
      <vt:lpstr>Βασικές λογικές Πύλες </vt:lpstr>
      <vt:lpstr>Βασικές λογικές Πύλες </vt:lpstr>
      <vt:lpstr>Βασικές λογικές Πύλες </vt:lpstr>
      <vt:lpstr>Βασικές λογικές Πύλες </vt:lpstr>
      <vt:lpstr>Βασικές λογικές Πύλες </vt:lpstr>
      <vt:lpstr>Αξιολόγηση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VISITOR</dc:creator>
  <cp:lastModifiedBy>VISITOR</cp:lastModifiedBy>
  <cp:revision>7</cp:revision>
  <dcterms:created xsi:type="dcterms:W3CDTF">2026-06-01T12:12:07Z</dcterms:created>
  <dcterms:modified xsi:type="dcterms:W3CDTF">2026-06-01T14:16:11Z</dcterms:modified>
</cp:coreProperties>
</file>