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Lst>
  <p:sldSz cx="18288000" cy="10287000"/>
  <p:notesSz cx="6858000" cy="9144000"/>
  <p:embeddedFontLst>
    <p:embeddedFont>
      <p:font typeface="AC Diary Girl" panose="020B0604020202020204" charset="-95"/>
      <p:regular r:id="rId32"/>
    </p:embeddedFont>
    <p:embeddedFont>
      <p:font typeface="AC Diary Girl Bold" panose="020B0604020202020204" charset="-95"/>
      <p:regular r:id="rId33"/>
    </p:embeddedFont>
    <p:embeddedFont>
      <p:font typeface="Alegreya Sans" panose="020B0604020202020204" charset="0"/>
      <p:regular r:id="rId34"/>
    </p:embeddedFont>
    <p:embeddedFont>
      <p:font typeface="Alegreya Sans Bold" panose="020B0604020202020204" charset="0"/>
      <p:regular r:id="rId35"/>
    </p:embeddedFont>
    <p:embeddedFont>
      <p:font typeface="Arimo" panose="020B0604020202020204" charset="0"/>
      <p:regular r:id="rId36"/>
    </p:embeddedFont>
    <p:embeddedFont>
      <p:font typeface="Ink Free" panose="03080402000500000000" pitchFamily="66" charset="0"/>
      <p:regular r:id="rId37"/>
    </p:embeddedFont>
    <p:embeddedFont>
      <p:font typeface="Noto Serif Display Bold" panose="020B0604020202020204"/>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418"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47C579-C858-4380-8D4B-8E445672AB48}" type="datetimeFigureOut">
              <a:rPr lang="el-GR" smtClean="0"/>
              <a:t>4/2/2026</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D7A447-0FE1-4AE8-8069-21BA7249AEDF}" type="slidenum">
              <a:rPr lang="el-GR" smtClean="0"/>
              <a:t>‹#›</a:t>
            </a:fld>
            <a:endParaRPr lang="el-GR"/>
          </a:p>
        </p:txBody>
      </p:sp>
    </p:spTree>
    <p:extLst>
      <p:ext uri="{BB962C8B-B14F-4D97-AF65-F5344CB8AC3E}">
        <p14:creationId xmlns:p14="http://schemas.microsoft.com/office/powerpoint/2010/main" val="2145550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6A338F8-BD90-49DE-93F9-317F31B0E4E5}" type="datetime1">
              <a:rPr lang="en-US" smtClean="0"/>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E8CDF3-9684-46E3-84C6-CAE208779401}" type="datetime1">
              <a:rPr lang="en-US" smtClean="0"/>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EA3CCA-9D76-4C82-91C1-F057CD8EF42B}" type="datetime1">
              <a:rPr lang="en-US" smtClean="0"/>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A6EF8F-02E5-48D5-B0EC-D06AE8EF1C19}" type="datetime1">
              <a:rPr lang="en-US" smtClean="0"/>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305C26-9269-4AC3-A05A-C4A9B491A62C}" type="datetime1">
              <a:rPr lang="en-US" smtClean="0"/>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1335B8-5E9A-4BDE-BBA4-73CD3B54AAB7}" type="datetime1">
              <a:rPr lang="en-US" smtClean="0"/>
              <a:t>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4DA264-0710-401C-8997-282D440B5C5F}" type="datetime1">
              <a:rPr lang="en-US" smtClean="0"/>
              <a:t>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B00520-345E-42D3-BF0A-ABCB5A3DBBC2}" type="datetime1">
              <a:rPr lang="en-US" smtClean="0"/>
              <a:t>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A9F7EE-2DAA-4E44-A451-C71E918EA0C6}" type="datetime1">
              <a:rPr lang="en-US" smtClean="0"/>
              <a:t>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369662-A34F-47C0-8BE9-5B1350F00D4D}" type="datetime1">
              <a:rPr lang="en-US" smtClean="0"/>
              <a:t>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4EBF00D-2FB2-4303-8883-5406CF3E65E7}" type="datetime1">
              <a:rPr lang="en-US" smtClean="0"/>
              <a:t>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DE23A2-FF96-4A7C-B960-AD22AE953861}" type="datetime1">
              <a:rPr lang="en-US" smtClean="0"/>
              <a:t>2/4/2026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5.sv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40.png"/><Relationship Id="rId7" Type="http://schemas.openxmlformats.org/officeDocument/2006/relationships/image" Target="../media/image38.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39.sv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image" Target="../media/image15.png"/><Relationship Id="rId16" Type="http://schemas.openxmlformats.org/officeDocument/2006/relationships/image" Target="../media/image59.svg"/><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 Id="rId14" Type="http://schemas.openxmlformats.org/officeDocument/2006/relationships/image" Target="../media/image57.sv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39.sv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2109544" y="-1719289"/>
            <a:ext cx="21344513" cy="12006289"/>
          </a:xfrm>
          <a:custGeom>
            <a:avLst/>
            <a:gdLst/>
            <a:ahLst/>
            <a:cxnLst/>
            <a:rect l="l" t="t" r="r" b="b"/>
            <a:pathLst>
              <a:path w="21344513" h="12006289">
                <a:moveTo>
                  <a:pt x="0" y="0"/>
                </a:moveTo>
                <a:lnTo>
                  <a:pt x="21344513" y="0"/>
                </a:lnTo>
                <a:lnTo>
                  <a:pt x="21344513" y="12006289"/>
                </a:lnTo>
                <a:lnTo>
                  <a:pt x="0" y="12006289"/>
                </a:lnTo>
                <a:lnTo>
                  <a:pt x="0" y="0"/>
                </a:lnTo>
                <a:close/>
              </a:path>
            </a:pathLst>
          </a:custGeom>
          <a:blipFill>
            <a:blip r:embed="rId2">
              <a:extLst>
                <a:ext uri="{96DAC541-7B7A-43D3-8B79-37D633B846F1}">
                  <asvg:svgBlip xmlns:asvg="http://schemas.microsoft.com/office/drawing/2016/SVG/main" r:embed="rId3"/>
                </a:ext>
              </a:extLst>
            </a:blip>
            <a:stretch>
              <a:fillRect l="-174" r="-60539"/>
            </a:stretch>
          </a:blipFill>
        </p:spPr>
        <p:txBody>
          <a:bodyPr/>
          <a:lstStyle/>
          <a:p>
            <a:endParaRPr lang="el-GR"/>
          </a:p>
        </p:txBody>
      </p:sp>
      <p:sp>
        <p:nvSpPr>
          <p:cNvPr id="3" name="Freeform 3"/>
          <p:cNvSpPr/>
          <p:nvPr/>
        </p:nvSpPr>
        <p:spPr>
          <a:xfrm>
            <a:off x="0" y="5428165"/>
            <a:ext cx="18561669" cy="6454717"/>
          </a:xfrm>
          <a:custGeom>
            <a:avLst/>
            <a:gdLst/>
            <a:ahLst/>
            <a:cxnLst/>
            <a:rect l="l" t="t" r="r" b="b"/>
            <a:pathLst>
              <a:path w="18561669" h="6454717">
                <a:moveTo>
                  <a:pt x="0" y="0"/>
                </a:moveTo>
                <a:lnTo>
                  <a:pt x="18561669" y="0"/>
                </a:lnTo>
                <a:lnTo>
                  <a:pt x="18561669" y="6454717"/>
                </a:lnTo>
                <a:lnTo>
                  <a:pt x="0" y="6454717"/>
                </a:lnTo>
                <a:lnTo>
                  <a:pt x="0" y="0"/>
                </a:lnTo>
                <a:close/>
              </a:path>
            </a:pathLst>
          </a:custGeom>
          <a:blipFill>
            <a:blip r:embed="rId4">
              <a:extLst>
                <a:ext uri="{96DAC541-7B7A-43D3-8B79-37D633B846F1}">
                  <asvg:svgBlip xmlns:asvg="http://schemas.microsoft.com/office/drawing/2016/SVG/main" r:embed="rId5"/>
                </a:ext>
              </a:extLst>
            </a:blip>
            <a:stretch>
              <a:fillRect t="-80656" r="-80136" b="-648"/>
            </a:stretch>
          </a:blipFill>
        </p:spPr>
        <p:txBody>
          <a:bodyPr/>
          <a:lstStyle/>
          <a:p>
            <a:endParaRPr lang="el-GR"/>
          </a:p>
        </p:txBody>
      </p:sp>
      <p:sp>
        <p:nvSpPr>
          <p:cNvPr id="4" name="Freeform 4"/>
          <p:cNvSpPr/>
          <p:nvPr/>
        </p:nvSpPr>
        <p:spPr>
          <a:xfrm>
            <a:off x="9429966" y="5272106"/>
            <a:ext cx="3374245" cy="156059"/>
          </a:xfrm>
          <a:custGeom>
            <a:avLst/>
            <a:gdLst/>
            <a:ahLst/>
            <a:cxnLst/>
            <a:rect l="l" t="t" r="r" b="b"/>
            <a:pathLst>
              <a:path w="3374245" h="156059">
                <a:moveTo>
                  <a:pt x="0" y="0"/>
                </a:moveTo>
                <a:lnTo>
                  <a:pt x="3374245" y="0"/>
                </a:lnTo>
                <a:lnTo>
                  <a:pt x="3374245" y="156059"/>
                </a:lnTo>
                <a:lnTo>
                  <a:pt x="0" y="1560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5" name="Freeform 5"/>
          <p:cNvSpPr/>
          <p:nvPr/>
        </p:nvSpPr>
        <p:spPr>
          <a:xfrm>
            <a:off x="2675591" y="5272106"/>
            <a:ext cx="3374245" cy="156059"/>
          </a:xfrm>
          <a:custGeom>
            <a:avLst/>
            <a:gdLst/>
            <a:ahLst/>
            <a:cxnLst/>
            <a:rect l="l" t="t" r="r" b="b"/>
            <a:pathLst>
              <a:path w="3374245" h="156059">
                <a:moveTo>
                  <a:pt x="0" y="0"/>
                </a:moveTo>
                <a:lnTo>
                  <a:pt x="3374245" y="0"/>
                </a:lnTo>
                <a:lnTo>
                  <a:pt x="3374245" y="156059"/>
                </a:lnTo>
                <a:lnTo>
                  <a:pt x="0" y="1560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6" name="Freeform 6"/>
          <p:cNvSpPr/>
          <p:nvPr/>
        </p:nvSpPr>
        <p:spPr>
          <a:xfrm>
            <a:off x="6049836" y="5272106"/>
            <a:ext cx="3374245" cy="156059"/>
          </a:xfrm>
          <a:custGeom>
            <a:avLst/>
            <a:gdLst/>
            <a:ahLst/>
            <a:cxnLst/>
            <a:rect l="l" t="t" r="r" b="b"/>
            <a:pathLst>
              <a:path w="3374245" h="156059">
                <a:moveTo>
                  <a:pt x="0" y="0"/>
                </a:moveTo>
                <a:lnTo>
                  <a:pt x="3374246" y="0"/>
                </a:lnTo>
                <a:lnTo>
                  <a:pt x="3374246" y="156059"/>
                </a:lnTo>
                <a:lnTo>
                  <a:pt x="0" y="1560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7" name="Freeform 7"/>
          <p:cNvSpPr/>
          <p:nvPr/>
        </p:nvSpPr>
        <p:spPr>
          <a:xfrm>
            <a:off x="12804211" y="5272106"/>
            <a:ext cx="3374245" cy="156059"/>
          </a:xfrm>
          <a:custGeom>
            <a:avLst/>
            <a:gdLst/>
            <a:ahLst/>
            <a:cxnLst/>
            <a:rect l="l" t="t" r="r" b="b"/>
            <a:pathLst>
              <a:path w="3374245" h="156059">
                <a:moveTo>
                  <a:pt x="0" y="0"/>
                </a:moveTo>
                <a:lnTo>
                  <a:pt x="3374245" y="0"/>
                </a:lnTo>
                <a:lnTo>
                  <a:pt x="3374245" y="156059"/>
                </a:lnTo>
                <a:lnTo>
                  <a:pt x="0" y="1560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8" name="Freeform 8"/>
          <p:cNvSpPr/>
          <p:nvPr/>
        </p:nvSpPr>
        <p:spPr>
          <a:xfrm>
            <a:off x="-273669" y="5465337"/>
            <a:ext cx="18561669" cy="6417545"/>
          </a:xfrm>
          <a:custGeom>
            <a:avLst/>
            <a:gdLst/>
            <a:ahLst/>
            <a:cxnLst/>
            <a:rect l="l" t="t" r="r" b="b"/>
            <a:pathLst>
              <a:path w="18561669" h="6417545">
                <a:moveTo>
                  <a:pt x="0" y="0"/>
                </a:moveTo>
                <a:lnTo>
                  <a:pt x="18561669" y="0"/>
                </a:lnTo>
                <a:lnTo>
                  <a:pt x="18561669" y="6417545"/>
                </a:lnTo>
                <a:lnTo>
                  <a:pt x="0" y="6417545"/>
                </a:lnTo>
                <a:lnTo>
                  <a:pt x="0" y="0"/>
                </a:lnTo>
                <a:close/>
              </a:path>
            </a:pathLst>
          </a:custGeom>
          <a:blipFill>
            <a:blip r:embed="rId8"/>
            <a:stretch>
              <a:fillRect t="-2010" r="-846" b="-20495"/>
            </a:stretch>
          </a:blipFill>
        </p:spPr>
        <p:txBody>
          <a:bodyPr/>
          <a:lstStyle/>
          <a:p>
            <a:endParaRPr lang="el-GR"/>
          </a:p>
        </p:txBody>
      </p:sp>
      <p:grpSp>
        <p:nvGrpSpPr>
          <p:cNvPr id="9" name="Group 9"/>
          <p:cNvGrpSpPr/>
          <p:nvPr/>
        </p:nvGrpSpPr>
        <p:grpSpPr>
          <a:xfrm>
            <a:off x="311575" y="393420"/>
            <a:ext cx="6512504" cy="4200565"/>
            <a:chOff x="0" y="0"/>
            <a:chExt cx="8683338" cy="5600753"/>
          </a:xfrm>
        </p:grpSpPr>
        <p:sp>
          <p:nvSpPr>
            <p:cNvPr id="10" name="Freeform 10"/>
            <p:cNvSpPr/>
            <p:nvPr/>
          </p:nvSpPr>
          <p:spPr>
            <a:xfrm>
              <a:off x="0" y="0"/>
              <a:ext cx="8683338" cy="5600753"/>
            </a:xfrm>
            <a:custGeom>
              <a:avLst/>
              <a:gdLst/>
              <a:ahLst/>
              <a:cxnLst/>
              <a:rect l="l" t="t" r="r" b="b"/>
              <a:pathLst>
                <a:path w="8683338" h="5600753">
                  <a:moveTo>
                    <a:pt x="0" y="0"/>
                  </a:moveTo>
                  <a:lnTo>
                    <a:pt x="8683338" y="0"/>
                  </a:lnTo>
                  <a:lnTo>
                    <a:pt x="8683338" y="5600753"/>
                  </a:lnTo>
                  <a:lnTo>
                    <a:pt x="0" y="56007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a:p>
          </p:txBody>
        </p:sp>
        <p:grpSp>
          <p:nvGrpSpPr>
            <p:cNvPr id="11" name="Group 11"/>
            <p:cNvGrpSpPr/>
            <p:nvPr/>
          </p:nvGrpSpPr>
          <p:grpSpPr>
            <a:xfrm>
              <a:off x="270171" y="275269"/>
              <a:ext cx="8142356" cy="5024609"/>
              <a:chOff x="0" y="0"/>
              <a:chExt cx="6658954" cy="4109209"/>
            </a:xfrm>
          </p:grpSpPr>
          <p:sp>
            <p:nvSpPr>
              <p:cNvPr id="12" name="Freeform 12"/>
              <p:cNvSpPr/>
              <p:nvPr/>
            </p:nvSpPr>
            <p:spPr>
              <a:xfrm>
                <a:off x="0" y="0"/>
                <a:ext cx="6658954" cy="4109209"/>
              </a:xfrm>
              <a:custGeom>
                <a:avLst/>
                <a:gdLst/>
                <a:ahLst/>
                <a:cxnLst/>
                <a:rect l="l" t="t" r="r" b="b"/>
                <a:pathLst>
                  <a:path w="6658954" h="4109209">
                    <a:moveTo>
                      <a:pt x="7419" y="0"/>
                    </a:moveTo>
                    <a:lnTo>
                      <a:pt x="6651534" y="0"/>
                    </a:lnTo>
                    <a:cubicBezTo>
                      <a:pt x="6655633" y="0"/>
                      <a:pt x="6658954" y="3322"/>
                      <a:pt x="6658954" y="7419"/>
                    </a:cubicBezTo>
                    <a:lnTo>
                      <a:pt x="6658954" y="4101790"/>
                    </a:lnTo>
                    <a:cubicBezTo>
                      <a:pt x="6658954" y="4103757"/>
                      <a:pt x="6658173" y="4105644"/>
                      <a:pt x="6656781" y="4107036"/>
                    </a:cubicBezTo>
                    <a:cubicBezTo>
                      <a:pt x="6655390" y="4108427"/>
                      <a:pt x="6653502" y="4109209"/>
                      <a:pt x="6651534" y="4109209"/>
                    </a:cubicBezTo>
                    <a:lnTo>
                      <a:pt x="7419" y="4109209"/>
                    </a:lnTo>
                    <a:cubicBezTo>
                      <a:pt x="3322" y="4109209"/>
                      <a:pt x="0" y="4105887"/>
                      <a:pt x="0" y="4101790"/>
                    </a:cubicBezTo>
                    <a:lnTo>
                      <a:pt x="0" y="7419"/>
                    </a:lnTo>
                    <a:cubicBezTo>
                      <a:pt x="0" y="5452"/>
                      <a:pt x="782" y="3564"/>
                      <a:pt x="2173" y="2173"/>
                    </a:cubicBezTo>
                    <a:cubicBezTo>
                      <a:pt x="3564" y="782"/>
                      <a:pt x="5452" y="0"/>
                      <a:pt x="7419" y="0"/>
                    </a:cubicBezTo>
                    <a:close/>
                  </a:path>
                </a:pathLst>
              </a:custGeom>
              <a:gradFill rotWithShape="1">
                <a:gsLst>
                  <a:gs pos="0">
                    <a:srgbClr val="84A9FF">
                      <a:alpha val="100000"/>
                    </a:srgbClr>
                  </a:gs>
                  <a:gs pos="100000">
                    <a:srgbClr val="F5F8FF">
                      <a:alpha val="100000"/>
                    </a:srgbClr>
                  </a:gs>
                </a:gsLst>
                <a:lin ang="5400000"/>
              </a:gradFill>
            </p:spPr>
            <p:txBody>
              <a:bodyPr/>
              <a:lstStyle/>
              <a:p>
                <a:endParaRPr lang="el-GR"/>
              </a:p>
            </p:txBody>
          </p:sp>
          <p:sp>
            <p:nvSpPr>
              <p:cNvPr id="13" name="TextBox 13"/>
              <p:cNvSpPr txBox="1"/>
              <p:nvPr/>
            </p:nvSpPr>
            <p:spPr>
              <a:xfrm>
                <a:off x="0" y="0"/>
                <a:ext cx="6658954" cy="4109209"/>
              </a:xfrm>
              <a:prstGeom prst="rect">
                <a:avLst/>
              </a:prstGeom>
            </p:spPr>
            <p:txBody>
              <a:bodyPr lIns="3222" tIns="3222" rIns="3222" bIns="3222" rtlCol="0" anchor="ctr"/>
              <a:lstStyle/>
              <a:p>
                <a:pPr algn="ctr">
                  <a:lnSpc>
                    <a:spcPts val="7"/>
                  </a:lnSpc>
                </a:pPr>
                <a:endParaRPr/>
              </a:p>
            </p:txBody>
          </p:sp>
        </p:grpSp>
        <p:sp>
          <p:nvSpPr>
            <p:cNvPr id="14" name="Freeform 14"/>
            <p:cNvSpPr/>
            <p:nvPr/>
          </p:nvSpPr>
          <p:spPr>
            <a:xfrm>
              <a:off x="378615" y="534999"/>
              <a:ext cx="3250381" cy="4489825"/>
            </a:xfrm>
            <a:custGeom>
              <a:avLst/>
              <a:gdLst/>
              <a:ahLst/>
              <a:cxnLst/>
              <a:rect l="l" t="t" r="r" b="b"/>
              <a:pathLst>
                <a:path w="3250381" h="4489825">
                  <a:moveTo>
                    <a:pt x="0" y="0"/>
                  </a:moveTo>
                  <a:lnTo>
                    <a:pt x="3250380" y="0"/>
                  </a:lnTo>
                  <a:lnTo>
                    <a:pt x="3250380" y="4489825"/>
                  </a:lnTo>
                  <a:lnTo>
                    <a:pt x="0" y="4489825"/>
                  </a:lnTo>
                  <a:lnTo>
                    <a:pt x="0" y="0"/>
                  </a:lnTo>
                  <a:close/>
                </a:path>
              </a:pathLst>
            </a:custGeom>
            <a:blipFill>
              <a:blip r:embed="rId11"/>
              <a:stretch>
                <a:fillRect/>
              </a:stretch>
            </a:blipFill>
          </p:spPr>
          <p:txBody>
            <a:bodyPr/>
            <a:lstStyle/>
            <a:p>
              <a:endParaRPr lang="el-GR"/>
            </a:p>
          </p:txBody>
        </p:sp>
        <p:sp>
          <p:nvSpPr>
            <p:cNvPr id="15" name="Freeform 15"/>
            <p:cNvSpPr/>
            <p:nvPr/>
          </p:nvSpPr>
          <p:spPr>
            <a:xfrm>
              <a:off x="4069880" y="3205041"/>
              <a:ext cx="3250381" cy="288471"/>
            </a:xfrm>
            <a:custGeom>
              <a:avLst/>
              <a:gdLst/>
              <a:ahLst/>
              <a:cxnLst/>
              <a:rect l="l" t="t" r="r" b="b"/>
              <a:pathLst>
                <a:path w="3250381" h="288471">
                  <a:moveTo>
                    <a:pt x="0" y="0"/>
                  </a:moveTo>
                  <a:lnTo>
                    <a:pt x="3250381" y="0"/>
                  </a:lnTo>
                  <a:lnTo>
                    <a:pt x="3250381" y="288471"/>
                  </a:lnTo>
                  <a:lnTo>
                    <a:pt x="0" y="288471"/>
                  </a:lnTo>
                  <a:lnTo>
                    <a:pt x="0" y="0"/>
                  </a:lnTo>
                  <a:close/>
                </a:path>
              </a:pathLst>
            </a:custGeom>
            <a:blipFill>
              <a:blip r:embed="rId12">
                <a:alphaModFix amt="55000"/>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16" name="Freeform 16"/>
            <p:cNvSpPr/>
            <p:nvPr/>
          </p:nvSpPr>
          <p:spPr>
            <a:xfrm rot="1282088">
              <a:off x="7287273" y="2303787"/>
              <a:ext cx="994784" cy="1044393"/>
            </a:xfrm>
            <a:custGeom>
              <a:avLst/>
              <a:gdLst/>
              <a:ahLst/>
              <a:cxnLst/>
              <a:rect l="l" t="t" r="r" b="b"/>
              <a:pathLst>
                <a:path w="994784" h="1044393">
                  <a:moveTo>
                    <a:pt x="0" y="0"/>
                  </a:moveTo>
                  <a:lnTo>
                    <a:pt x="994785" y="0"/>
                  </a:lnTo>
                  <a:lnTo>
                    <a:pt x="994785" y="1044393"/>
                  </a:lnTo>
                  <a:lnTo>
                    <a:pt x="0" y="104439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17" name="TextBox 17"/>
            <p:cNvSpPr txBox="1"/>
            <p:nvPr/>
          </p:nvSpPr>
          <p:spPr>
            <a:xfrm>
              <a:off x="4213636" y="2139404"/>
              <a:ext cx="2962870" cy="640508"/>
            </a:xfrm>
            <a:prstGeom prst="rect">
              <a:avLst/>
            </a:prstGeom>
          </p:spPr>
          <p:txBody>
            <a:bodyPr lIns="0" tIns="0" rIns="0" bIns="0" rtlCol="0" anchor="t">
              <a:spAutoFit/>
            </a:bodyPr>
            <a:lstStyle/>
            <a:p>
              <a:pPr algn="ctr">
                <a:lnSpc>
                  <a:spcPts val="1848"/>
                </a:lnSpc>
              </a:pPr>
              <a:r>
                <a:rPr lang="en-US" sz="1540" spc="21">
                  <a:solidFill>
                    <a:srgbClr val="215968"/>
                  </a:solidFill>
                  <a:latin typeface="AC Diary Girl"/>
                  <a:ea typeface="AC Diary Girl"/>
                  <a:cs typeface="AC Diary Girl"/>
                  <a:sym typeface="AC Diary Girl"/>
                </a:rPr>
                <a:t>ΘΡΗΣΚΕΥΤΙΚΑ</a:t>
              </a:r>
            </a:p>
            <a:p>
              <a:pPr algn="ctr">
                <a:lnSpc>
                  <a:spcPts val="1822"/>
                </a:lnSpc>
                <a:spcBef>
                  <a:spcPct val="0"/>
                </a:spcBef>
              </a:pPr>
              <a:r>
                <a:rPr lang="en-US" sz="1518" spc="21">
                  <a:solidFill>
                    <a:srgbClr val="215968"/>
                  </a:solidFill>
                  <a:latin typeface="AC Diary Girl"/>
                  <a:ea typeface="AC Diary Girl"/>
                  <a:cs typeface="AC Diary Girl"/>
                  <a:sym typeface="AC Diary Girl"/>
                </a:rPr>
                <a:t> Α ΛΥΚΕΙΟΥ</a:t>
              </a:r>
            </a:p>
          </p:txBody>
        </p:sp>
        <p:sp>
          <p:nvSpPr>
            <p:cNvPr id="18" name="TextBox 18"/>
            <p:cNvSpPr txBox="1"/>
            <p:nvPr/>
          </p:nvSpPr>
          <p:spPr>
            <a:xfrm>
              <a:off x="4017481" y="4172355"/>
              <a:ext cx="3967547" cy="369503"/>
            </a:xfrm>
            <a:prstGeom prst="rect">
              <a:avLst/>
            </a:prstGeom>
          </p:spPr>
          <p:txBody>
            <a:bodyPr lIns="0" tIns="0" rIns="0" bIns="0" rtlCol="0" anchor="t">
              <a:spAutoFit/>
            </a:bodyPr>
            <a:lstStyle/>
            <a:p>
              <a:pPr algn="ctr">
                <a:lnSpc>
                  <a:spcPts val="2136"/>
                </a:lnSpc>
                <a:spcBef>
                  <a:spcPct val="0"/>
                </a:spcBef>
              </a:pPr>
              <a:r>
                <a:rPr lang="en-US" sz="1780" b="1" spc="24">
                  <a:solidFill>
                    <a:srgbClr val="20407A"/>
                  </a:solidFill>
                  <a:latin typeface="AC Diary Girl"/>
                  <a:ea typeface="AC Diary Girl"/>
                  <a:cs typeface="AC Diary Girl"/>
                  <a:sym typeface="AC Diary Girl"/>
                </a:rPr>
                <a:t>Σχολικό Έτος 2025-2026 </a:t>
              </a:r>
            </a:p>
          </p:txBody>
        </p:sp>
      </p:grpSp>
      <p:sp>
        <p:nvSpPr>
          <p:cNvPr id="19" name="Freeform 19"/>
          <p:cNvSpPr/>
          <p:nvPr/>
        </p:nvSpPr>
        <p:spPr>
          <a:xfrm>
            <a:off x="-698654" y="5272106"/>
            <a:ext cx="3374245" cy="156059"/>
          </a:xfrm>
          <a:custGeom>
            <a:avLst/>
            <a:gdLst/>
            <a:ahLst/>
            <a:cxnLst/>
            <a:rect l="l" t="t" r="r" b="b"/>
            <a:pathLst>
              <a:path w="3374245" h="156059">
                <a:moveTo>
                  <a:pt x="0" y="0"/>
                </a:moveTo>
                <a:lnTo>
                  <a:pt x="3374245" y="0"/>
                </a:lnTo>
                <a:lnTo>
                  <a:pt x="3374245" y="156059"/>
                </a:lnTo>
                <a:lnTo>
                  <a:pt x="0" y="1560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20" name="Freeform 20"/>
          <p:cNvSpPr/>
          <p:nvPr/>
        </p:nvSpPr>
        <p:spPr>
          <a:xfrm>
            <a:off x="16187981" y="5272106"/>
            <a:ext cx="3374245" cy="156059"/>
          </a:xfrm>
          <a:custGeom>
            <a:avLst/>
            <a:gdLst/>
            <a:ahLst/>
            <a:cxnLst/>
            <a:rect l="l" t="t" r="r" b="b"/>
            <a:pathLst>
              <a:path w="3374245" h="156059">
                <a:moveTo>
                  <a:pt x="0" y="0"/>
                </a:moveTo>
                <a:lnTo>
                  <a:pt x="3374245" y="0"/>
                </a:lnTo>
                <a:lnTo>
                  <a:pt x="3374245" y="156059"/>
                </a:lnTo>
                <a:lnTo>
                  <a:pt x="0" y="1560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416" b="-75416"/>
            </a:stretch>
          </a:blipFill>
        </p:spPr>
        <p:txBody>
          <a:bodyPr/>
          <a:lstStyle/>
          <a:p>
            <a:endParaRPr lang="el-GR"/>
          </a:p>
        </p:txBody>
      </p:sp>
      <p:sp>
        <p:nvSpPr>
          <p:cNvPr id="3" name="TextBox 3"/>
          <p:cNvSpPr txBox="1"/>
          <p:nvPr/>
        </p:nvSpPr>
        <p:spPr>
          <a:xfrm>
            <a:off x="2188200" y="1202747"/>
            <a:ext cx="15071100" cy="10639425"/>
          </a:xfrm>
          <a:prstGeom prst="rect">
            <a:avLst/>
          </a:prstGeom>
        </p:spPr>
        <p:txBody>
          <a:bodyPr lIns="0" tIns="0" rIns="0" bIns="0" rtlCol="0" anchor="t">
            <a:spAutoFit/>
          </a:bodyPr>
          <a:lstStyle/>
          <a:p>
            <a:pPr algn="l">
              <a:lnSpc>
                <a:spcPts val="3765"/>
              </a:lnSpc>
            </a:pPr>
            <a:r>
              <a:rPr lang="en-US" sz="3138" b="1" spc="43" dirty="0">
                <a:solidFill>
                  <a:srgbClr val="000000"/>
                </a:solidFill>
                <a:latin typeface="AC Diary Girl Bold"/>
                <a:ea typeface="AC Diary Girl Bold"/>
                <a:cs typeface="AC Diary Girl Bold"/>
                <a:sym typeface="AC Diary Girl Bold"/>
              </a:rPr>
              <a:t>Η </a:t>
            </a:r>
            <a:r>
              <a:rPr lang="en-US" sz="3138" b="1" spc="43" dirty="0" err="1">
                <a:solidFill>
                  <a:srgbClr val="000000"/>
                </a:solidFill>
                <a:latin typeface="AC Diary Girl Bold"/>
                <a:ea typeface="AC Diary Girl Bold"/>
                <a:cs typeface="AC Diary Girl Bold"/>
                <a:sym typeface="AC Diary Girl Bold"/>
              </a:rPr>
              <a:t>Θεί</a:t>
            </a:r>
            <a:r>
              <a:rPr lang="en-US" sz="3138" b="1" spc="43" dirty="0">
                <a:solidFill>
                  <a:srgbClr val="000000"/>
                </a:solidFill>
                <a:latin typeface="AC Diary Girl Bold"/>
                <a:ea typeface="AC Diary Girl Bold"/>
                <a:cs typeface="AC Diary Girl Bold"/>
                <a:sym typeface="AC Diary Girl Bold"/>
              </a:rPr>
              <a:t>α Ευχαριστία ενώνει τους πιστούς σε μία κοινότητα με τον Θεό και τον πλησίον.</a:t>
            </a:r>
          </a:p>
          <a:p>
            <a:pPr algn="l">
              <a:lnSpc>
                <a:spcPts val="3765"/>
              </a:lnSpc>
              <a:spcBef>
                <a:spcPct val="0"/>
              </a:spcBef>
            </a:pPr>
            <a:endParaRPr lang="en-US" sz="3138" b="1" spc="43" dirty="0">
              <a:solidFill>
                <a:srgbClr val="000000"/>
              </a:solidFill>
              <a:latin typeface="AC Diary Girl Bold"/>
              <a:ea typeface="AC Diary Girl Bold"/>
              <a:cs typeface="AC Diary Girl Bold"/>
              <a:sym typeface="AC Diary Girl Bold"/>
            </a:endParaRPr>
          </a:p>
          <a:p>
            <a:pPr algn="l">
              <a:lnSpc>
                <a:spcPts val="3765"/>
              </a:lnSpc>
              <a:spcBef>
                <a:spcPct val="0"/>
              </a:spcBef>
            </a:pPr>
            <a:endParaRPr lang="en-US" sz="3138" b="1" spc="43" dirty="0">
              <a:solidFill>
                <a:srgbClr val="000000"/>
              </a:solidFill>
              <a:latin typeface="AC Diary Girl Bold"/>
              <a:ea typeface="AC Diary Girl Bold"/>
              <a:cs typeface="AC Diary Girl Bold"/>
              <a:sym typeface="AC Diary Girl Bold"/>
            </a:endParaRPr>
          </a:p>
          <a:p>
            <a:pPr algn="l">
              <a:lnSpc>
                <a:spcPts val="3765"/>
              </a:lnSpc>
              <a:spcBef>
                <a:spcPct val="0"/>
              </a:spcBef>
            </a:pPr>
            <a:r>
              <a:rPr lang="en-US" sz="3138" b="1" spc="43" dirty="0" err="1">
                <a:solidFill>
                  <a:srgbClr val="000000"/>
                </a:solidFill>
                <a:latin typeface="AC Diary Girl Bold"/>
                <a:ea typeface="AC Diary Girl Bold"/>
                <a:cs typeface="AC Diary Girl Bold"/>
                <a:sym typeface="AC Diary Girl Bold"/>
              </a:rPr>
              <a:t>Στη</a:t>
            </a:r>
            <a:r>
              <a:rPr lang="en-US" sz="3138" b="1" spc="43" dirty="0">
                <a:solidFill>
                  <a:srgbClr val="000000"/>
                </a:solidFill>
                <a:latin typeface="AC Diary Girl Bold"/>
                <a:ea typeface="AC Diary Girl Bold"/>
                <a:cs typeface="AC Diary Girl Bold"/>
                <a:sym typeface="AC Diary Girl Bold"/>
              </a:rPr>
              <a:t> </a:t>
            </a:r>
            <a:r>
              <a:rPr lang="en-US" sz="3138" b="1" spc="43" dirty="0" err="1">
                <a:solidFill>
                  <a:srgbClr val="000000"/>
                </a:solidFill>
                <a:latin typeface="AC Diary Girl Bold"/>
                <a:ea typeface="AC Diary Girl Bold"/>
                <a:cs typeface="AC Diary Girl Bold"/>
                <a:sym typeface="AC Diary Girl Bold"/>
              </a:rPr>
              <a:t>Θεί</a:t>
            </a:r>
            <a:r>
              <a:rPr lang="en-US" sz="3138" b="1" spc="43" dirty="0">
                <a:solidFill>
                  <a:srgbClr val="000000"/>
                </a:solidFill>
                <a:latin typeface="AC Diary Girl Bold"/>
                <a:ea typeface="AC Diary Girl Bold"/>
                <a:cs typeface="AC Diary Girl Bold"/>
                <a:sym typeface="AC Diary Girl Bold"/>
              </a:rPr>
              <a:t>α Ευχαριστία, το ψωμί και το κρασί συμβολίζουν μόνο την ανθρώπινη προσφορά προς τον Θεό.</a:t>
            </a:r>
          </a:p>
          <a:p>
            <a:pPr algn="l">
              <a:lnSpc>
                <a:spcPts val="3765"/>
              </a:lnSpc>
              <a:spcBef>
                <a:spcPct val="0"/>
              </a:spcBef>
            </a:pPr>
            <a:endParaRPr lang="en-US" sz="3138" b="1" spc="43" dirty="0">
              <a:solidFill>
                <a:srgbClr val="000000"/>
              </a:solidFill>
              <a:latin typeface="AC Diary Girl Bold"/>
              <a:ea typeface="AC Diary Girl Bold"/>
              <a:cs typeface="AC Diary Girl Bold"/>
              <a:sym typeface="AC Diary Girl Bold"/>
            </a:endParaRPr>
          </a:p>
          <a:p>
            <a:pPr algn="l">
              <a:lnSpc>
                <a:spcPts val="3765"/>
              </a:lnSpc>
              <a:spcBef>
                <a:spcPct val="0"/>
              </a:spcBef>
            </a:pPr>
            <a:endParaRPr lang="en-US" sz="3138" b="1" spc="43" dirty="0">
              <a:solidFill>
                <a:srgbClr val="000000"/>
              </a:solidFill>
              <a:latin typeface="AC Diary Girl Bold"/>
              <a:ea typeface="AC Diary Girl Bold"/>
              <a:cs typeface="AC Diary Girl Bold"/>
              <a:sym typeface="AC Diary Girl Bold"/>
            </a:endParaRPr>
          </a:p>
          <a:p>
            <a:pPr algn="l">
              <a:lnSpc>
                <a:spcPts val="3765"/>
              </a:lnSpc>
              <a:spcBef>
                <a:spcPct val="0"/>
              </a:spcBef>
            </a:pPr>
            <a:r>
              <a:rPr lang="en-US" sz="3138" b="1" spc="43" dirty="0">
                <a:solidFill>
                  <a:srgbClr val="000000"/>
                </a:solidFill>
                <a:latin typeface="AC Diary Girl Bold"/>
                <a:ea typeface="AC Diary Girl Bold"/>
                <a:cs typeface="AC Diary Girl Bold"/>
                <a:sym typeface="AC Diary Girl Bold"/>
              </a:rPr>
              <a:t>Κα</a:t>
            </a:r>
            <a:r>
              <a:rPr lang="en-US" sz="3138" b="1" spc="43" dirty="0" err="1">
                <a:solidFill>
                  <a:srgbClr val="000000"/>
                </a:solidFill>
                <a:latin typeface="AC Diary Girl Bold"/>
                <a:ea typeface="AC Diary Girl Bold"/>
                <a:cs typeface="AC Diary Girl Bold"/>
                <a:sym typeface="AC Diary Girl Bold"/>
              </a:rPr>
              <a:t>τά</a:t>
            </a:r>
            <a:r>
              <a:rPr lang="en-US" sz="3138" b="1" spc="43" dirty="0">
                <a:solidFill>
                  <a:srgbClr val="000000"/>
                </a:solidFill>
                <a:latin typeface="AC Diary Girl Bold"/>
                <a:ea typeface="AC Diary Girl Bold"/>
                <a:cs typeface="AC Diary Girl Bold"/>
                <a:sym typeface="AC Diary Girl Bold"/>
              </a:rPr>
              <a:t> </a:t>
            </a:r>
            <a:r>
              <a:rPr lang="en-US" sz="3138" b="1" spc="43" dirty="0" err="1">
                <a:solidFill>
                  <a:srgbClr val="000000"/>
                </a:solidFill>
                <a:latin typeface="AC Diary Girl Bold"/>
                <a:ea typeface="AC Diary Girl Bold"/>
                <a:cs typeface="AC Diary Girl Bold"/>
                <a:sym typeface="AC Diary Girl Bold"/>
              </a:rPr>
              <a:t>τη</a:t>
            </a:r>
            <a:r>
              <a:rPr lang="en-US" sz="3138" b="1" spc="43" dirty="0">
                <a:solidFill>
                  <a:srgbClr val="000000"/>
                </a:solidFill>
                <a:latin typeface="AC Diary Girl Bold"/>
                <a:ea typeface="AC Diary Girl Bold"/>
                <a:cs typeface="AC Diary Girl Bold"/>
                <a:sym typeface="AC Diary Girl Bold"/>
              </a:rPr>
              <a:t> </a:t>
            </a:r>
            <a:r>
              <a:rPr lang="en-US" sz="3138" b="1" spc="43" dirty="0" err="1">
                <a:solidFill>
                  <a:srgbClr val="000000"/>
                </a:solidFill>
                <a:latin typeface="AC Diary Girl Bold"/>
                <a:ea typeface="AC Diary Girl Bold"/>
                <a:cs typeface="AC Diary Girl Bold"/>
                <a:sym typeface="AC Diary Girl Bold"/>
              </a:rPr>
              <a:t>Θεί</a:t>
            </a:r>
            <a:r>
              <a:rPr lang="en-US" sz="3138" b="1" spc="43" dirty="0">
                <a:solidFill>
                  <a:srgbClr val="000000"/>
                </a:solidFill>
                <a:latin typeface="AC Diary Girl Bold"/>
                <a:ea typeface="AC Diary Girl Bold"/>
                <a:cs typeface="AC Diary Girl Bold"/>
                <a:sym typeface="AC Diary Girl Bold"/>
              </a:rPr>
              <a:t>α Ευχαριστία, οι πιστοί δέχονται τη χάρη του Αγίου Πνεύματος</a:t>
            </a:r>
          </a:p>
          <a:p>
            <a:pPr algn="l">
              <a:lnSpc>
                <a:spcPts val="3765"/>
              </a:lnSpc>
              <a:spcBef>
                <a:spcPct val="0"/>
              </a:spcBef>
            </a:pPr>
            <a:endParaRPr lang="en-US" sz="3138" b="1" spc="43" dirty="0">
              <a:solidFill>
                <a:srgbClr val="000000"/>
              </a:solidFill>
              <a:latin typeface="AC Diary Girl Bold"/>
              <a:ea typeface="AC Diary Girl Bold"/>
              <a:cs typeface="AC Diary Girl Bold"/>
              <a:sym typeface="AC Diary Girl Bold"/>
            </a:endParaRPr>
          </a:p>
          <a:p>
            <a:pPr algn="l">
              <a:lnSpc>
                <a:spcPts val="3765"/>
              </a:lnSpc>
              <a:spcBef>
                <a:spcPct val="0"/>
              </a:spcBef>
            </a:pPr>
            <a:endParaRPr lang="en-US" sz="3138" b="1" spc="43" dirty="0">
              <a:solidFill>
                <a:srgbClr val="000000"/>
              </a:solidFill>
              <a:latin typeface="AC Diary Girl Bold"/>
              <a:ea typeface="AC Diary Girl Bold"/>
              <a:cs typeface="AC Diary Girl Bold"/>
              <a:sym typeface="AC Diary Girl Bold"/>
            </a:endParaRPr>
          </a:p>
          <a:p>
            <a:pPr algn="l">
              <a:lnSpc>
                <a:spcPts val="3765"/>
              </a:lnSpc>
              <a:spcBef>
                <a:spcPct val="0"/>
              </a:spcBef>
            </a:pPr>
            <a:r>
              <a:rPr lang="en-US" sz="3138" b="1" spc="43" dirty="0">
                <a:solidFill>
                  <a:srgbClr val="000000"/>
                </a:solidFill>
                <a:latin typeface="AC Diary Girl Bold"/>
                <a:ea typeface="AC Diary Girl Bold"/>
                <a:cs typeface="AC Diary Girl Bold"/>
                <a:sym typeface="AC Diary Girl Bold"/>
              </a:rPr>
              <a:t>Η </a:t>
            </a:r>
            <a:r>
              <a:rPr lang="en-US" sz="3138" b="1" spc="43" dirty="0" err="1">
                <a:solidFill>
                  <a:srgbClr val="000000"/>
                </a:solidFill>
                <a:latin typeface="AC Diary Girl Bold"/>
                <a:ea typeface="AC Diary Girl Bold"/>
                <a:cs typeface="AC Diary Girl Bold"/>
                <a:sym typeface="AC Diary Girl Bold"/>
              </a:rPr>
              <a:t>συμμετοχή</a:t>
            </a:r>
            <a:r>
              <a:rPr lang="en-US" sz="3138" b="1" spc="43" dirty="0">
                <a:solidFill>
                  <a:srgbClr val="000000"/>
                </a:solidFill>
                <a:latin typeface="AC Diary Girl Bold"/>
                <a:ea typeface="AC Diary Girl Bold"/>
                <a:cs typeface="AC Diary Girl Bold"/>
                <a:sym typeface="AC Diary Girl Bold"/>
              </a:rPr>
              <a:t> </a:t>
            </a:r>
            <a:r>
              <a:rPr lang="en-US" sz="3138" b="1" spc="43" dirty="0" err="1">
                <a:solidFill>
                  <a:srgbClr val="000000"/>
                </a:solidFill>
                <a:latin typeface="AC Diary Girl Bold"/>
                <a:ea typeface="AC Diary Girl Bold"/>
                <a:cs typeface="AC Diary Girl Bold"/>
                <a:sym typeface="AC Diary Girl Bold"/>
              </a:rPr>
              <a:t>στη</a:t>
            </a:r>
            <a:r>
              <a:rPr lang="en-US" sz="3138" b="1" spc="43" dirty="0">
                <a:solidFill>
                  <a:srgbClr val="000000"/>
                </a:solidFill>
                <a:latin typeface="AC Diary Girl Bold"/>
                <a:ea typeface="AC Diary Girl Bold"/>
                <a:cs typeface="AC Diary Girl Bold"/>
                <a:sym typeface="AC Diary Girl Bold"/>
              </a:rPr>
              <a:t> </a:t>
            </a:r>
            <a:r>
              <a:rPr lang="en-US" sz="3138" b="1" spc="43" dirty="0" err="1">
                <a:solidFill>
                  <a:srgbClr val="000000"/>
                </a:solidFill>
                <a:latin typeface="AC Diary Girl Bold"/>
                <a:ea typeface="AC Diary Girl Bold"/>
                <a:cs typeface="AC Diary Girl Bold"/>
                <a:sym typeface="AC Diary Girl Bold"/>
              </a:rPr>
              <a:t>Θεί</a:t>
            </a:r>
            <a:r>
              <a:rPr lang="en-US" sz="3138" b="1" spc="43" dirty="0">
                <a:solidFill>
                  <a:srgbClr val="000000"/>
                </a:solidFill>
                <a:latin typeface="AC Diary Girl Bold"/>
                <a:ea typeface="AC Diary Girl Bold"/>
                <a:cs typeface="AC Diary Girl Bold"/>
                <a:sym typeface="AC Diary Girl Bold"/>
              </a:rPr>
              <a:t>α Ευχαριστία είναι υποχρεωτική για τους χριστιανούς. </a:t>
            </a:r>
          </a:p>
          <a:p>
            <a:pPr algn="l">
              <a:lnSpc>
                <a:spcPts val="3765"/>
              </a:lnSpc>
              <a:spcBef>
                <a:spcPct val="0"/>
              </a:spcBef>
            </a:pPr>
            <a:endParaRPr lang="en-US" sz="3138" b="1" spc="43" dirty="0">
              <a:solidFill>
                <a:srgbClr val="000000"/>
              </a:solidFill>
              <a:latin typeface="AC Diary Girl Bold"/>
              <a:ea typeface="AC Diary Girl Bold"/>
              <a:cs typeface="AC Diary Girl Bold"/>
              <a:sym typeface="AC Diary Girl Bold"/>
            </a:endParaRPr>
          </a:p>
          <a:p>
            <a:pPr algn="l">
              <a:lnSpc>
                <a:spcPts val="3765"/>
              </a:lnSpc>
              <a:spcBef>
                <a:spcPct val="0"/>
              </a:spcBef>
            </a:pPr>
            <a:r>
              <a:rPr lang="en-US" sz="3138" b="1" spc="43" dirty="0">
                <a:solidFill>
                  <a:srgbClr val="000000"/>
                </a:solidFill>
                <a:latin typeface="AC Diary Girl Bold"/>
                <a:ea typeface="AC Diary Girl Bold"/>
                <a:cs typeface="AC Diary Girl Bold"/>
                <a:sym typeface="AC Diary Girl Bold"/>
              </a:rPr>
              <a:t>Η </a:t>
            </a:r>
            <a:r>
              <a:rPr lang="en-US" sz="3138" b="1" spc="43" dirty="0" err="1">
                <a:solidFill>
                  <a:srgbClr val="000000"/>
                </a:solidFill>
                <a:latin typeface="AC Diary Girl Bold"/>
                <a:ea typeface="AC Diary Girl Bold"/>
                <a:cs typeface="AC Diary Girl Bold"/>
                <a:sym typeface="AC Diary Girl Bold"/>
              </a:rPr>
              <a:t>Θεί</a:t>
            </a:r>
            <a:r>
              <a:rPr lang="en-US" sz="3138" b="1" spc="43" dirty="0">
                <a:solidFill>
                  <a:srgbClr val="000000"/>
                </a:solidFill>
                <a:latin typeface="AC Diary Girl Bold"/>
                <a:ea typeface="AC Diary Girl Bold"/>
                <a:cs typeface="AC Diary Girl Bold"/>
                <a:sym typeface="AC Diary Girl Bold"/>
              </a:rPr>
              <a:t>α Ευχαριστία είναι ένα μυστήριο που αφορά το παρελθόν και </a:t>
            </a:r>
          </a:p>
          <a:p>
            <a:pPr algn="l">
              <a:lnSpc>
                <a:spcPts val="3765"/>
              </a:lnSpc>
              <a:spcBef>
                <a:spcPct val="0"/>
              </a:spcBef>
            </a:pPr>
            <a:r>
              <a:rPr lang="en-US" sz="3138" b="1" spc="43" dirty="0" err="1">
                <a:solidFill>
                  <a:srgbClr val="000000"/>
                </a:solidFill>
                <a:latin typeface="AC Diary Girl Bold"/>
                <a:ea typeface="AC Diary Girl Bold"/>
                <a:cs typeface="AC Diary Girl Bold"/>
                <a:sym typeface="AC Diary Girl Bold"/>
              </a:rPr>
              <a:t>την</a:t>
            </a:r>
            <a:r>
              <a:rPr lang="en-US" sz="3138" b="1" spc="43" dirty="0">
                <a:solidFill>
                  <a:srgbClr val="000000"/>
                </a:solidFill>
                <a:latin typeface="AC Diary Girl Bold"/>
                <a:ea typeface="AC Diary Girl Bold"/>
                <a:cs typeface="AC Diary Girl Bold"/>
                <a:sym typeface="AC Diary Girl Bold"/>
              </a:rPr>
              <a:t> ανα</a:t>
            </a:r>
            <a:r>
              <a:rPr lang="en-US" sz="3138" b="1" spc="43" dirty="0" err="1">
                <a:solidFill>
                  <a:srgbClr val="000000"/>
                </a:solidFill>
                <a:latin typeface="AC Diary Girl Bold"/>
                <a:ea typeface="AC Diary Girl Bold"/>
                <a:cs typeface="AC Diary Girl Bold"/>
                <a:sym typeface="AC Diary Girl Bold"/>
              </a:rPr>
              <a:t>μνηση</a:t>
            </a:r>
            <a:r>
              <a:rPr lang="en-US" sz="3138" b="1" spc="43" dirty="0">
                <a:solidFill>
                  <a:srgbClr val="000000"/>
                </a:solidFill>
                <a:latin typeface="AC Diary Girl Bold"/>
                <a:ea typeface="AC Diary Girl Bold"/>
                <a:cs typeface="AC Diary Girl Bold"/>
                <a:sym typeface="AC Diary Girl Bold"/>
              </a:rPr>
              <a:t> </a:t>
            </a:r>
            <a:r>
              <a:rPr lang="en-US" sz="3138" b="1" spc="43" dirty="0" err="1">
                <a:solidFill>
                  <a:srgbClr val="000000"/>
                </a:solidFill>
                <a:latin typeface="AC Diary Girl Bold"/>
                <a:ea typeface="AC Diary Girl Bold"/>
                <a:cs typeface="AC Diary Girl Bold"/>
                <a:sym typeface="AC Diary Girl Bold"/>
              </a:rPr>
              <a:t>του</a:t>
            </a:r>
            <a:r>
              <a:rPr lang="en-US" sz="3138" b="1" spc="43" dirty="0">
                <a:solidFill>
                  <a:srgbClr val="000000"/>
                </a:solidFill>
                <a:latin typeface="AC Diary Girl Bold"/>
                <a:ea typeface="AC Diary Girl Bold"/>
                <a:cs typeface="AC Diary Girl Bold"/>
                <a:sym typeface="AC Diary Girl Bold"/>
              </a:rPr>
              <a:t> </a:t>
            </a:r>
            <a:r>
              <a:rPr lang="en-US" sz="3138" b="1" spc="43" dirty="0" err="1">
                <a:solidFill>
                  <a:srgbClr val="000000"/>
                </a:solidFill>
                <a:latin typeface="AC Diary Girl Bold"/>
                <a:ea typeface="AC Diary Girl Bold"/>
                <a:cs typeface="AC Diary Girl Bold"/>
                <a:sym typeface="AC Diary Girl Bold"/>
              </a:rPr>
              <a:t>Μυστικού</a:t>
            </a:r>
            <a:r>
              <a:rPr lang="en-US" sz="3138" b="1" spc="43" dirty="0">
                <a:solidFill>
                  <a:srgbClr val="000000"/>
                </a:solidFill>
                <a:latin typeface="AC Diary Girl Bold"/>
                <a:ea typeface="AC Diary Girl Bold"/>
                <a:cs typeface="AC Diary Girl Bold"/>
                <a:sym typeface="AC Diary Girl Bold"/>
              </a:rPr>
              <a:t> </a:t>
            </a:r>
            <a:r>
              <a:rPr lang="en-US" sz="3138" b="1" spc="43" dirty="0" err="1">
                <a:solidFill>
                  <a:srgbClr val="000000"/>
                </a:solidFill>
                <a:latin typeface="AC Diary Girl Bold"/>
                <a:ea typeface="AC Diary Girl Bold"/>
                <a:cs typeface="AC Diary Girl Bold"/>
                <a:sym typeface="AC Diary Girl Bold"/>
              </a:rPr>
              <a:t>Δεί</a:t>
            </a:r>
            <a:r>
              <a:rPr lang="en-US" sz="3138" b="1" spc="43" dirty="0">
                <a:solidFill>
                  <a:srgbClr val="000000"/>
                </a:solidFill>
                <a:latin typeface="AC Diary Girl Bold"/>
                <a:ea typeface="AC Diary Girl Bold"/>
                <a:cs typeface="AC Diary Girl Bold"/>
                <a:sym typeface="AC Diary Girl Bold"/>
              </a:rPr>
              <a:t>πνου. </a:t>
            </a:r>
          </a:p>
          <a:p>
            <a:pPr algn="l">
              <a:lnSpc>
                <a:spcPts val="3765"/>
              </a:lnSpc>
              <a:spcBef>
                <a:spcPct val="0"/>
              </a:spcBef>
            </a:pPr>
            <a:endParaRPr lang="en-US" sz="3138" b="1" spc="43" dirty="0">
              <a:solidFill>
                <a:srgbClr val="000000"/>
              </a:solidFill>
              <a:latin typeface="AC Diary Girl Bold"/>
              <a:ea typeface="AC Diary Girl Bold"/>
              <a:cs typeface="AC Diary Girl Bold"/>
              <a:sym typeface="AC Diary Girl Bold"/>
            </a:endParaRPr>
          </a:p>
          <a:p>
            <a:pPr algn="l">
              <a:lnSpc>
                <a:spcPts val="2996"/>
              </a:lnSpc>
              <a:spcBef>
                <a:spcPct val="0"/>
              </a:spcBef>
            </a:pPr>
            <a:endParaRPr lang="en-US" sz="3138" b="1" spc="43" dirty="0">
              <a:solidFill>
                <a:srgbClr val="000000"/>
              </a:solidFill>
              <a:latin typeface="AC Diary Girl Bold"/>
              <a:ea typeface="AC Diary Girl Bold"/>
              <a:cs typeface="AC Diary Girl Bold"/>
              <a:sym typeface="AC Diary Girl Bold"/>
            </a:endParaRPr>
          </a:p>
          <a:p>
            <a:pPr algn="l">
              <a:lnSpc>
                <a:spcPts val="1926"/>
              </a:lnSpc>
              <a:spcBef>
                <a:spcPct val="0"/>
              </a:spcBef>
            </a:pPr>
            <a:r>
              <a:rPr lang="en-US" sz="1605" b="1" spc="22" dirty="0">
                <a:solidFill>
                  <a:srgbClr val="000000"/>
                </a:solidFill>
                <a:latin typeface="AC Diary Girl Bold"/>
                <a:ea typeface="AC Diary Girl Bold"/>
                <a:cs typeface="AC Diary Girl Bold"/>
                <a:sym typeface="AC Diary Girl Bold"/>
              </a:rPr>
              <a:t> </a:t>
            </a:r>
          </a:p>
          <a:p>
            <a:pPr algn="l">
              <a:lnSpc>
                <a:spcPts val="1926"/>
              </a:lnSpc>
              <a:spcBef>
                <a:spcPct val="0"/>
              </a:spcBef>
            </a:pPr>
            <a:endParaRPr lang="en-US" sz="1605" b="1" spc="22" dirty="0">
              <a:solidFill>
                <a:srgbClr val="000000"/>
              </a:solidFill>
              <a:latin typeface="AC Diary Girl Bold"/>
              <a:ea typeface="AC Diary Girl Bold"/>
              <a:cs typeface="AC Diary Girl Bold"/>
              <a:sym typeface="AC Diary Girl Bold"/>
            </a:endParaRPr>
          </a:p>
          <a:p>
            <a:pPr algn="l">
              <a:lnSpc>
                <a:spcPts val="1926"/>
              </a:lnSpc>
              <a:spcBef>
                <a:spcPct val="0"/>
              </a:spcBef>
            </a:pPr>
            <a:endParaRPr lang="en-US" sz="1605" b="1" spc="22" dirty="0">
              <a:solidFill>
                <a:srgbClr val="000000"/>
              </a:solidFill>
              <a:latin typeface="AC Diary Girl Bold"/>
              <a:ea typeface="AC Diary Girl Bold"/>
              <a:cs typeface="AC Diary Girl Bold"/>
              <a:sym typeface="AC Diary Girl Bold"/>
            </a:endParaRPr>
          </a:p>
          <a:p>
            <a:pPr algn="l">
              <a:lnSpc>
                <a:spcPts val="1926"/>
              </a:lnSpc>
              <a:spcBef>
                <a:spcPct val="0"/>
              </a:spcBef>
            </a:pPr>
            <a:endParaRPr lang="en-US" sz="1605" b="1" spc="22" dirty="0">
              <a:solidFill>
                <a:srgbClr val="000000"/>
              </a:solidFill>
              <a:latin typeface="AC Diary Girl Bold"/>
              <a:ea typeface="AC Diary Girl Bold"/>
              <a:cs typeface="AC Diary Girl Bold"/>
              <a:sym typeface="AC Diary Girl Bold"/>
            </a:endParaRPr>
          </a:p>
          <a:p>
            <a:pPr algn="l">
              <a:lnSpc>
                <a:spcPts val="1926"/>
              </a:lnSpc>
              <a:spcBef>
                <a:spcPct val="0"/>
              </a:spcBef>
            </a:pPr>
            <a:endParaRPr lang="en-US" sz="1605" b="1" spc="22" dirty="0">
              <a:solidFill>
                <a:srgbClr val="000000"/>
              </a:solidFill>
              <a:latin typeface="AC Diary Girl Bold"/>
              <a:ea typeface="AC Diary Girl Bold"/>
              <a:cs typeface="AC Diary Girl Bold"/>
              <a:sym typeface="AC Diary Girl Bold"/>
            </a:endParaRPr>
          </a:p>
          <a:p>
            <a:pPr algn="l">
              <a:lnSpc>
                <a:spcPts val="1926"/>
              </a:lnSpc>
              <a:spcBef>
                <a:spcPct val="0"/>
              </a:spcBef>
            </a:pPr>
            <a:endParaRPr lang="en-US" sz="1605" b="1" spc="22" dirty="0">
              <a:solidFill>
                <a:srgbClr val="000000"/>
              </a:solidFill>
              <a:latin typeface="AC Diary Girl Bold"/>
              <a:ea typeface="AC Diary Girl Bold"/>
              <a:cs typeface="AC Diary Girl Bold"/>
              <a:sym typeface="AC Diary Girl Bold"/>
            </a:endParaRPr>
          </a:p>
          <a:p>
            <a:pPr algn="ctr">
              <a:lnSpc>
                <a:spcPts val="1926"/>
              </a:lnSpc>
              <a:spcBef>
                <a:spcPct val="0"/>
              </a:spcBef>
            </a:pPr>
            <a:endParaRPr lang="en-US" sz="1605" b="1" spc="22" dirty="0">
              <a:solidFill>
                <a:srgbClr val="000000"/>
              </a:solidFill>
              <a:latin typeface="AC Diary Girl Bold"/>
              <a:ea typeface="AC Diary Girl Bold"/>
              <a:cs typeface="AC Diary Girl Bold"/>
              <a:sym typeface="AC Diary Girl Bold"/>
            </a:endParaRPr>
          </a:p>
        </p:txBody>
      </p:sp>
      <p:sp>
        <p:nvSpPr>
          <p:cNvPr id="4" name="Freeform 4"/>
          <p:cNvSpPr/>
          <p:nvPr/>
        </p:nvSpPr>
        <p:spPr>
          <a:xfrm>
            <a:off x="1340178" y="4903539"/>
            <a:ext cx="622956" cy="978931"/>
          </a:xfrm>
          <a:custGeom>
            <a:avLst/>
            <a:gdLst/>
            <a:ahLst/>
            <a:cxnLst/>
            <a:rect l="l" t="t" r="r" b="b"/>
            <a:pathLst>
              <a:path w="622956" h="978931">
                <a:moveTo>
                  <a:pt x="0" y="0"/>
                </a:moveTo>
                <a:lnTo>
                  <a:pt x="622957" y="0"/>
                </a:lnTo>
                <a:lnTo>
                  <a:pt x="622957" y="978931"/>
                </a:lnTo>
                <a:lnTo>
                  <a:pt x="0" y="9789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5" name="Freeform 5"/>
          <p:cNvSpPr/>
          <p:nvPr/>
        </p:nvSpPr>
        <p:spPr>
          <a:xfrm>
            <a:off x="1340178" y="3067357"/>
            <a:ext cx="622956" cy="978931"/>
          </a:xfrm>
          <a:custGeom>
            <a:avLst/>
            <a:gdLst/>
            <a:ahLst/>
            <a:cxnLst/>
            <a:rect l="l" t="t" r="r" b="b"/>
            <a:pathLst>
              <a:path w="622956" h="978931">
                <a:moveTo>
                  <a:pt x="0" y="0"/>
                </a:moveTo>
                <a:lnTo>
                  <a:pt x="622957" y="0"/>
                </a:lnTo>
                <a:lnTo>
                  <a:pt x="622957" y="978932"/>
                </a:lnTo>
                <a:lnTo>
                  <a:pt x="0" y="9789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6" name="Freeform 6"/>
          <p:cNvSpPr/>
          <p:nvPr/>
        </p:nvSpPr>
        <p:spPr>
          <a:xfrm>
            <a:off x="1340178" y="1231322"/>
            <a:ext cx="622956" cy="978931"/>
          </a:xfrm>
          <a:custGeom>
            <a:avLst/>
            <a:gdLst/>
            <a:ahLst/>
            <a:cxnLst/>
            <a:rect l="l" t="t" r="r" b="b"/>
            <a:pathLst>
              <a:path w="622956" h="978931">
                <a:moveTo>
                  <a:pt x="0" y="0"/>
                </a:moveTo>
                <a:lnTo>
                  <a:pt x="622957" y="0"/>
                </a:lnTo>
                <a:lnTo>
                  <a:pt x="622957" y="978932"/>
                </a:lnTo>
                <a:lnTo>
                  <a:pt x="0" y="9789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7" name="Freeform 7"/>
          <p:cNvSpPr/>
          <p:nvPr/>
        </p:nvSpPr>
        <p:spPr>
          <a:xfrm>
            <a:off x="1340178" y="6739720"/>
            <a:ext cx="622956" cy="978931"/>
          </a:xfrm>
          <a:custGeom>
            <a:avLst/>
            <a:gdLst/>
            <a:ahLst/>
            <a:cxnLst/>
            <a:rect l="l" t="t" r="r" b="b"/>
            <a:pathLst>
              <a:path w="622956" h="978931">
                <a:moveTo>
                  <a:pt x="0" y="0"/>
                </a:moveTo>
                <a:lnTo>
                  <a:pt x="622957" y="0"/>
                </a:lnTo>
                <a:lnTo>
                  <a:pt x="622957" y="978932"/>
                </a:lnTo>
                <a:lnTo>
                  <a:pt x="0" y="9789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8" name="TextBox 8"/>
          <p:cNvSpPr txBox="1"/>
          <p:nvPr/>
        </p:nvSpPr>
        <p:spPr>
          <a:xfrm>
            <a:off x="3216900" y="475484"/>
            <a:ext cx="11413500" cy="615553"/>
          </a:xfrm>
          <a:prstGeom prst="rect">
            <a:avLst/>
          </a:prstGeom>
        </p:spPr>
        <p:txBody>
          <a:bodyPr wrap="square" lIns="0" tIns="0" rIns="0" bIns="0" rtlCol="0" anchor="t">
            <a:spAutoFit/>
          </a:bodyPr>
          <a:lstStyle/>
          <a:p>
            <a:pPr algn="ctr">
              <a:lnSpc>
                <a:spcPts val="4831"/>
              </a:lnSpc>
              <a:spcBef>
                <a:spcPct val="0"/>
              </a:spcBef>
            </a:pPr>
            <a:r>
              <a:rPr lang="en-US" sz="4026" b="1" spc="56" dirty="0" err="1">
                <a:solidFill>
                  <a:srgbClr val="BE1931"/>
                </a:solidFill>
                <a:latin typeface="AC Diary Girl Bold"/>
                <a:ea typeface="AC Diary Girl Bold"/>
                <a:cs typeface="AC Diary Girl Bold"/>
                <a:sym typeface="AC Diary Girl Bold"/>
              </a:rPr>
              <a:t>Σωστό</a:t>
            </a:r>
            <a:r>
              <a:rPr lang="en-US" sz="4026" b="1" spc="56" dirty="0">
                <a:solidFill>
                  <a:srgbClr val="BE1931"/>
                </a:solidFill>
                <a:latin typeface="AC Diary Girl Bold"/>
                <a:ea typeface="AC Diary Girl Bold"/>
                <a:cs typeface="AC Diary Girl Bold"/>
                <a:sym typeface="AC Diary Girl Bold"/>
              </a:rPr>
              <a:t> </a:t>
            </a:r>
            <a:r>
              <a:rPr lang="el-GR" sz="4026" b="1" spc="56" dirty="0">
                <a:solidFill>
                  <a:srgbClr val="BE1931"/>
                </a:solidFill>
                <a:latin typeface="AC Diary Girl Bold"/>
                <a:ea typeface="AC Diary Girl Bold"/>
                <a:cs typeface="AC Diary Girl Bold"/>
                <a:sym typeface="AC Diary Girl Bold"/>
              </a:rPr>
              <a:t>ή</a:t>
            </a:r>
            <a:r>
              <a:rPr lang="en-US" sz="4026" b="1" spc="56" dirty="0">
                <a:solidFill>
                  <a:srgbClr val="BE1931"/>
                </a:solidFill>
                <a:latin typeface="AC Diary Girl Bold"/>
                <a:ea typeface="AC Diary Girl Bold"/>
                <a:cs typeface="AC Diary Girl Bold"/>
                <a:sym typeface="AC Diary Girl Bold"/>
              </a:rPr>
              <a:t> </a:t>
            </a:r>
            <a:r>
              <a:rPr lang="en-US" sz="4026" b="1" spc="56" dirty="0" err="1">
                <a:solidFill>
                  <a:srgbClr val="BE1931"/>
                </a:solidFill>
                <a:latin typeface="AC Diary Girl Bold"/>
                <a:ea typeface="AC Diary Girl Bold"/>
                <a:cs typeface="AC Diary Girl Bold"/>
                <a:sym typeface="AC Diary Girl Bold"/>
              </a:rPr>
              <a:t>Λάθος</a:t>
            </a:r>
            <a:endParaRPr lang="en-US" sz="4026" b="1" spc="56" dirty="0">
              <a:solidFill>
                <a:srgbClr val="BE1931"/>
              </a:solidFill>
              <a:latin typeface="AC Diary Girl Bold"/>
              <a:ea typeface="AC Diary Girl Bold"/>
              <a:cs typeface="AC Diary Girl Bold"/>
              <a:sym typeface="AC Diary Girl Bold"/>
            </a:endParaRPr>
          </a:p>
        </p:txBody>
      </p:sp>
      <p:sp>
        <p:nvSpPr>
          <p:cNvPr id="9" name="Freeform 9"/>
          <p:cNvSpPr/>
          <p:nvPr/>
        </p:nvSpPr>
        <p:spPr>
          <a:xfrm>
            <a:off x="1340178" y="8279369"/>
            <a:ext cx="622956" cy="978931"/>
          </a:xfrm>
          <a:custGeom>
            <a:avLst/>
            <a:gdLst/>
            <a:ahLst/>
            <a:cxnLst/>
            <a:rect l="l" t="t" r="r" b="b"/>
            <a:pathLst>
              <a:path w="622956" h="978931">
                <a:moveTo>
                  <a:pt x="0" y="0"/>
                </a:moveTo>
                <a:lnTo>
                  <a:pt x="622957" y="0"/>
                </a:lnTo>
                <a:lnTo>
                  <a:pt x="622957" y="978931"/>
                </a:lnTo>
                <a:lnTo>
                  <a:pt x="0" y="9789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416" b="-75416"/>
            </a:stretch>
          </a:blipFill>
        </p:spPr>
        <p:txBody>
          <a:bodyPr/>
          <a:lstStyle/>
          <a:p>
            <a:endParaRPr lang="el-GR"/>
          </a:p>
        </p:txBody>
      </p:sp>
      <p:sp>
        <p:nvSpPr>
          <p:cNvPr id="3" name="TextBox 3"/>
          <p:cNvSpPr txBox="1"/>
          <p:nvPr/>
        </p:nvSpPr>
        <p:spPr>
          <a:xfrm>
            <a:off x="4167932" y="190115"/>
            <a:ext cx="11298792" cy="4257377"/>
          </a:xfrm>
          <a:prstGeom prst="rect">
            <a:avLst/>
          </a:prstGeom>
        </p:spPr>
        <p:txBody>
          <a:bodyPr lIns="0" tIns="0" rIns="0" bIns="0" rtlCol="0" anchor="t">
            <a:spAutoFit/>
          </a:bodyPr>
          <a:lstStyle/>
          <a:p>
            <a:pPr algn="l">
              <a:lnSpc>
                <a:spcPts val="4831"/>
              </a:lnSpc>
              <a:spcBef>
                <a:spcPct val="0"/>
              </a:spcBef>
            </a:pPr>
            <a:r>
              <a:rPr lang="en-US" sz="4026" b="1" spc="56">
                <a:solidFill>
                  <a:srgbClr val="FF3131"/>
                </a:solidFill>
                <a:latin typeface="AC Diary Girl Bold"/>
                <a:ea typeface="AC Diary Girl Bold"/>
                <a:cs typeface="AC Diary Girl Bold"/>
                <a:sym typeface="AC Diary Girl Bold"/>
              </a:rPr>
              <a:t>Τι σημαίνει η λέξη "Ευχαριστία" στο πλαίσιο της Θείας Ευχαριστίας;</a:t>
            </a:r>
          </a:p>
          <a:p>
            <a:pPr algn="l">
              <a:lnSpc>
                <a:spcPts val="4831"/>
              </a:lnSpc>
              <a:spcBef>
                <a:spcPct val="0"/>
              </a:spcBef>
            </a:pPr>
            <a:endParaRPr lang="en-US" sz="4026" b="1" spc="56">
              <a:solidFill>
                <a:srgbClr val="FF3131"/>
              </a:solidFill>
              <a:latin typeface="AC Diary Girl Bold"/>
              <a:ea typeface="AC Diary Girl Bold"/>
              <a:cs typeface="AC Diary Girl Bold"/>
              <a:sym typeface="AC Diary Girl Bold"/>
            </a:endParaRPr>
          </a:p>
          <a:p>
            <a:pPr marL="869319" lvl="1" indent="-434660" algn="l">
              <a:lnSpc>
                <a:spcPts val="4831"/>
              </a:lnSpc>
              <a:buAutoNum type="arabicPeriod"/>
            </a:pPr>
            <a:r>
              <a:rPr lang="en-US" sz="4026" b="1" spc="56">
                <a:solidFill>
                  <a:srgbClr val="000000"/>
                </a:solidFill>
                <a:latin typeface="AC Diary Girl Bold"/>
                <a:ea typeface="AC Diary Girl Bold"/>
                <a:cs typeface="AC Diary Girl Bold"/>
                <a:sym typeface="AC Diary Girl Bold"/>
              </a:rPr>
              <a:t>Συναντίληψη</a:t>
            </a:r>
          </a:p>
          <a:p>
            <a:pPr marL="869319" lvl="1" indent="-434660" algn="l">
              <a:lnSpc>
                <a:spcPts val="4831"/>
              </a:lnSpc>
              <a:buAutoNum type="arabicPeriod"/>
            </a:pPr>
            <a:r>
              <a:rPr lang="en-US" sz="4026" b="1" spc="56">
                <a:solidFill>
                  <a:srgbClr val="000000"/>
                </a:solidFill>
                <a:latin typeface="AC Diary Girl Bold"/>
                <a:ea typeface="AC Diary Girl Bold"/>
                <a:cs typeface="AC Diary Girl Bold"/>
                <a:sym typeface="AC Diary Girl Bold"/>
              </a:rPr>
              <a:t>Χωρισμός</a:t>
            </a:r>
          </a:p>
          <a:p>
            <a:pPr marL="869319" lvl="1" indent="-434660" algn="l">
              <a:lnSpc>
                <a:spcPts val="4831"/>
              </a:lnSpc>
              <a:buAutoNum type="arabicPeriod"/>
            </a:pPr>
            <a:r>
              <a:rPr lang="en-US" sz="4026" b="1" spc="56">
                <a:solidFill>
                  <a:srgbClr val="000000"/>
                </a:solidFill>
                <a:latin typeface="AC Diary Girl Bold"/>
                <a:ea typeface="AC Diary Girl Bold"/>
                <a:cs typeface="AC Diary Girl Bold"/>
                <a:sym typeface="AC Diary Girl Bold"/>
              </a:rPr>
              <a:t>Τιμωρία</a:t>
            </a:r>
          </a:p>
          <a:p>
            <a:pPr marL="869319" lvl="1" indent="-434660" algn="l">
              <a:lnSpc>
                <a:spcPts val="4831"/>
              </a:lnSpc>
              <a:buAutoNum type="arabicPeriod"/>
            </a:pPr>
            <a:r>
              <a:rPr lang="en-US" sz="4026" b="1" spc="56">
                <a:solidFill>
                  <a:srgbClr val="000000"/>
                </a:solidFill>
                <a:latin typeface="AC Diary Girl Bold"/>
                <a:ea typeface="AC Diary Girl Bold"/>
                <a:cs typeface="AC Diary Girl Bold"/>
                <a:sym typeface="AC Diary Girl Bold"/>
              </a:rPr>
              <a:t>Ευχαριστία και ευγνωμοσύνη</a:t>
            </a:r>
          </a:p>
        </p:txBody>
      </p:sp>
      <p:sp>
        <p:nvSpPr>
          <p:cNvPr id="4" name="TextBox 4"/>
          <p:cNvSpPr txBox="1"/>
          <p:nvPr/>
        </p:nvSpPr>
        <p:spPr>
          <a:xfrm>
            <a:off x="4285570" y="4735513"/>
            <a:ext cx="10687730" cy="5159977"/>
          </a:xfrm>
          <a:prstGeom prst="rect">
            <a:avLst/>
          </a:prstGeom>
        </p:spPr>
        <p:txBody>
          <a:bodyPr lIns="0" tIns="0" rIns="0" bIns="0" rtlCol="0" anchor="t">
            <a:spAutoFit/>
          </a:bodyPr>
          <a:lstStyle/>
          <a:p>
            <a:pPr marL="0" lvl="0" indent="0" algn="l">
              <a:lnSpc>
                <a:spcPts val="4570"/>
              </a:lnSpc>
              <a:spcBef>
                <a:spcPct val="0"/>
              </a:spcBef>
            </a:pPr>
            <a:r>
              <a:rPr lang="en-US" sz="3808" b="1" u="none" strike="noStrike" spc="53">
                <a:solidFill>
                  <a:srgbClr val="FF3131"/>
                </a:solidFill>
                <a:latin typeface="AC Diary Girl Bold"/>
                <a:ea typeface="AC Diary Girl Bold"/>
                <a:cs typeface="AC Diary Girl Bold"/>
                <a:sym typeface="AC Diary Girl Bold"/>
              </a:rPr>
              <a:t>Ποιο από τα παρακάτω στοιχεία αποτελεί μέρος του μυστηρίου της Θείας Ευχαριστίας;</a:t>
            </a:r>
            <a:r>
              <a:rPr lang="en-US" sz="3808" b="1" u="none" strike="noStrike" spc="53">
                <a:solidFill>
                  <a:srgbClr val="000000"/>
                </a:solidFill>
                <a:latin typeface="AC Diary Girl Bold"/>
                <a:ea typeface="AC Diary Girl Bold"/>
                <a:cs typeface="AC Diary Girl Bold"/>
                <a:sym typeface="AC Diary Girl Bold"/>
              </a:rPr>
              <a:t> </a:t>
            </a:r>
          </a:p>
          <a:p>
            <a:pPr marL="0" lvl="0" indent="0" algn="l">
              <a:lnSpc>
                <a:spcPts val="4570"/>
              </a:lnSpc>
              <a:spcBef>
                <a:spcPct val="0"/>
              </a:spcBef>
            </a:pPr>
            <a:endParaRPr lang="en-US" sz="3808" b="1" u="none" strike="noStrike" spc="53">
              <a:solidFill>
                <a:srgbClr val="000000"/>
              </a:solidFill>
              <a:latin typeface="AC Diary Girl Bold"/>
              <a:ea typeface="AC Diary Girl Bold"/>
              <a:cs typeface="AC Diary Girl Bold"/>
              <a:sym typeface="AC Diary Girl Bold"/>
            </a:endParaRPr>
          </a:p>
          <a:p>
            <a:pPr marL="822305" lvl="1" indent="-411152" algn="l">
              <a:lnSpc>
                <a:spcPts val="4570"/>
              </a:lnSpc>
              <a:buAutoNum type="arabicPeriod"/>
            </a:pPr>
            <a:r>
              <a:rPr lang="en-US" sz="3808" b="1" u="none" strike="noStrike" spc="53">
                <a:solidFill>
                  <a:srgbClr val="000000"/>
                </a:solidFill>
                <a:latin typeface="AC Diary Girl Bold"/>
                <a:ea typeface="AC Diary Girl Bold"/>
                <a:cs typeface="AC Diary Girl Bold"/>
                <a:sym typeface="AC Diary Girl Bold"/>
              </a:rPr>
              <a:t>Ανάγνωση του Ευαγγελίου</a:t>
            </a:r>
          </a:p>
          <a:p>
            <a:pPr marL="822305" lvl="1" indent="-411152" algn="l">
              <a:lnSpc>
                <a:spcPts val="4570"/>
              </a:lnSpc>
              <a:buAutoNum type="arabicPeriod"/>
            </a:pPr>
            <a:r>
              <a:rPr lang="en-US" sz="3808" b="1" u="none" strike="noStrike" spc="53">
                <a:solidFill>
                  <a:srgbClr val="000000"/>
                </a:solidFill>
                <a:latin typeface="AC Diary Girl Bold"/>
                <a:ea typeface="AC Diary Girl Bold"/>
                <a:cs typeface="AC Diary Girl Bold"/>
                <a:sym typeface="AC Diary Girl Bold"/>
              </a:rPr>
              <a:t>Προσφορά του Σώματος και του Αίματος</a:t>
            </a:r>
          </a:p>
          <a:p>
            <a:pPr marL="822305" lvl="1" indent="-411152" algn="l">
              <a:lnSpc>
                <a:spcPts val="4570"/>
              </a:lnSpc>
              <a:buAutoNum type="arabicPeriod"/>
            </a:pPr>
            <a:r>
              <a:rPr lang="en-US" sz="3808" b="1" u="none" strike="noStrike" spc="53">
                <a:solidFill>
                  <a:srgbClr val="000000"/>
                </a:solidFill>
                <a:latin typeface="AC Diary Girl Bold"/>
                <a:ea typeface="AC Diary Girl Bold"/>
                <a:cs typeface="AC Diary Girl Bold"/>
                <a:sym typeface="AC Diary Girl Bold"/>
              </a:rPr>
              <a:t>Ιερά Εξομολόγηση</a:t>
            </a:r>
          </a:p>
          <a:p>
            <a:pPr marL="822305" lvl="1" indent="-411152" algn="l">
              <a:lnSpc>
                <a:spcPts val="4570"/>
              </a:lnSpc>
              <a:buAutoNum type="arabicPeriod"/>
            </a:pPr>
            <a:r>
              <a:rPr lang="en-US" sz="3808" b="1" u="none" strike="noStrike" spc="53">
                <a:solidFill>
                  <a:srgbClr val="000000"/>
                </a:solidFill>
                <a:latin typeface="AC Diary Girl Bold"/>
                <a:ea typeface="AC Diary Girl Bold"/>
                <a:cs typeface="AC Diary Girl Bold"/>
                <a:sym typeface="AC Diary Girl Bold"/>
              </a:rPr>
              <a:t>Προσευχή προς τον Άγιο Γεώργιο</a:t>
            </a:r>
          </a:p>
        </p:txBody>
      </p:sp>
      <p:sp>
        <p:nvSpPr>
          <p:cNvPr id="5" name="Freeform 5"/>
          <p:cNvSpPr/>
          <p:nvPr/>
        </p:nvSpPr>
        <p:spPr>
          <a:xfrm>
            <a:off x="3170688" y="655908"/>
            <a:ext cx="622956" cy="978931"/>
          </a:xfrm>
          <a:custGeom>
            <a:avLst/>
            <a:gdLst/>
            <a:ahLst/>
            <a:cxnLst/>
            <a:rect l="l" t="t" r="r" b="b"/>
            <a:pathLst>
              <a:path w="622956" h="978931">
                <a:moveTo>
                  <a:pt x="0" y="0"/>
                </a:moveTo>
                <a:lnTo>
                  <a:pt x="622956" y="0"/>
                </a:lnTo>
                <a:lnTo>
                  <a:pt x="622956" y="978932"/>
                </a:lnTo>
                <a:lnTo>
                  <a:pt x="0" y="9789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6" name="Freeform 6"/>
          <p:cNvSpPr/>
          <p:nvPr/>
        </p:nvSpPr>
        <p:spPr>
          <a:xfrm>
            <a:off x="3314700" y="5281070"/>
            <a:ext cx="622956" cy="978931"/>
          </a:xfrm>
          <a:custGeom>
            <a:avLst/>
            <a:gdLst/>
            <a:ahLst/>
            <a:cxnLst/>
            <a:rect l="l" t="t" r="r" b="b"/>
            <a:pathLst>
              <a:path w="622956" h="978931">
                <a:moveTo>
                  <a:pt x="0" y="0"/>
                </a:moveTo>
                <a:lnTo>
                  <a:pt x="622956" y="0"/>
                </a:lnTo>
                <a:lnTo>
                  <a:pt x="622956" y="978932"/>
                </a:lnTo>
                <a:lnTo>
                  <a:pt x="0" y="9789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416" b="-75416"/>
            </a:stretch>
          </a:blipFill>
        </p:spPr>
        <p:txBody>
          <a:bodyPr/>
          <a:lstStyle/>
          <a:p>
            <a:endParaRPr lang="el-GR"/>
          </a:p>
        </p:txBody>
      </p:sp>
      <p:sp>
        <p:nvSpPr>
          <p:cNvPr id="3" name="TextBox 3"/>
          <p:cNvSpPr txBox="1"/>
          <p:nvPr/>
        </p:nvSpPr>
        <p:spPr>
          <a:xfrm>
            <a:off x="4204781" y="471706"/>
            <a:ext cx="11797219" cy="3051870"/>
          </a:xfrm>
          <a:prstGeom prst="rect">
            <a:avLst/>
          </a:prstGeom>
        </p:spPr>
        <p:txBody>
          <a:bodyPr lIns="0" tIns="0" rIns="0" bIns="0" rtlCol="0" anchor="t">
            <a:spAutoFit/>
          </a:bodyPr>
          <a:lstStyle/>
          <a:p>
            <a:pPr marL="0" lvl="0" indent="0" algn="l">
              <a:lnSpc>
                <a:spcPts val="4831"/>
              </a:lnSpc>
              <a:spcBef>
                <a:spcPct val="0"/>
              </a:spcBef>
            </a:pPr>
            <a:r>
              <a:rPr lang="en-US" sz="4026" b="1" u="none" strike="noStrike" spc="56">
                <a:solidFill>
                  <a:srgbClr val="FF3131"/>
                </a:solidFill>
                <a:latin typeface="AC Diary Girl Bold"/>
                <a:ea typeface="AC Diary Girl Bold"/>
                <a:cs typeface="AC Diary Girl Bold"/>
                <a:sym typeface="AC Diary Girl Bold"/>
              </a:rPr>
              <a:t>Η Θεία Ευχαριστία συμβολίζει τη θυσία του Χριστού και την... </a:t>
            </a:r>
          </a:p>
          <a:p>
            <a:pPr marL="869319" lvl="1" indent="-434660" algn="l">
              <a:lnSpc>
                <a:spcPts val="4831"/>
              </a:lnSpc>
              <a:buAutoNum type="arabicPeriod"/>
            </a:pPr>
            <a:r>
              <a:rPr lang="en-US" sz="4026" b="1" u="none" strike="noStrike" spc="56">
                <a:solidFill>
                  <a:srgbClr val="000000"/>
                </a:solidFill>
                <a:latin typeface="AC Diary Girl Bold"/>
                <a:ea typeface="AC Diary Girl Bold"/>
                <a:cs typeface="AC Diary Girl Bold"/>
                <a:sym typeface="AC Diary Girl Bold"/>
              </a:rPr>
              <a:t>αναμονή για την επιστροφή Του.</a:t>
            </a:r>
          </a:p>
          <a:p>
            <a:pPr marL="869319" lvl="1" indent="-434660" algn="l">
              <a:lnSpc>
                <a:spcPts val="4831"/>
              </a:lnSpc>
              <a:buAutoNum type="arabicPeriod"/>
            </a:pPr>
            <a:r>
              <a:rPr lang="en-US" sz="4026" b="1" u="none" strike="noStrike" spc="56">
                <a:solidFill>
                  <a:srgbClr val="000000"/>
                </a:solidFill>
                <a:latin typeface="AC Diary Girl Bold"/>
                <a:ea typeface="AC Diary Girl Bold"/>
                <a:cs typeface="AC Diary Girl Bold"/>
                <a:sym typeface="AC Diary Girl Bold"/>
              </a:rPr>
              <a:t>κατάργηση του νόμου του Μωυσή.</a:t>
            </a:r>
          </a:p>
          <a:p>
            <a:pPr marL="869319" lvl="1" indent="-434660" algn="l">
              <a:lnSpc>
                <a:spcPts val="4831"/>
              </a:lnSpc>
              <a:buAutoNum type="arabicPeriod"/>
            </a:pPr>
            <a:r>
              <a:rPr lang="en-US" sz="4026" b="1" u="none" strike="noStrike" spc="56">
                <a:solidFill>
                  <a:srgbClr val="000000"/>
                </a:solidFill>
                <a:latin typeface="AC Diary Girl Bold"/>
                <a:ea typeface="AC Diary Girl Bold"/>
                <a:cs typeface="AC Diary Girl Bold"/>
                <a:sym typeface="AC Diary Girl Bold"/>
              </a:rPr>
              <a:t>δημιουργία νέων τελετουργιών.</a:t>
            </a:r>
          </a:p>
        </p:txBody>
      </p:sp>
      <p:sp>
        <p:nvSpPr>
          <p:cNvPr id="4" name="Freeform 4"/>
          <p:cNvSpPr/>
          <p:nvPr/>
        </p:nvSpPr>
        <p:spPr>
          <a:xfrm>
            <a:off x="3003222" y="539234"/>
            <a:ext cx="622956" cy="978931"/>
          </a:xfrm>
          <a:custGeom>
            <a:avLst/>
            <a:gdLst/>
            <a:ahLst/>
            <a:cxnLst/>
            <a:rect l="l" t="t" r="r" b="b"/>
            <a:pathLst>
              <a:path w="622956" h="978931">
                <a:moveTo>
                  <a:pt x="0" y="0"/>
                </a:moveTo>
                <a:lnTo>
                  <a:pt x="622956" y="0"/>
                </a:lnTo>
                <a:lnTo>
                  <a:pt x="622956" y="978932"/>
                </a:lnTo>
                <a:lnTo>
                  <a:pt x="0" y="9789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5" name="TextBox 5"/>
          <p:cNvSpPr txBox="1"/>
          <p:nvPr/>
        </p:nvSpPr>
        <p:spPr>
          <a:xfrm>
            <a:off x="4339277" y="4435673"/>
            <a:ext cx="11333883" cy="1846362"/>
          </a:xfrm>
          <a:prstGeom prst="rect">
            <a:avLst/>
          </a:prstGeom>
        </p:spPr>
        <p:txBody>
          <a:bodyPr lIns="0" tIns="0" rIns="0" bIns="0" rtlCol="0" anchor="t">
            <a:spAutoFit/>
          </a:bodyPr>
          <a:lstStyle/>
          <a:p>
            <a:pPr marL="0" lvl="0" indent="0" algn="l">
              <a:lnSpc>
                <a:spcPts val="4831"/>
              </a:lnSpc>
              <a:spcBef>
                <a:spcPct val="0"/>
              </a:spcBef>
            </a:pPr>
            <a:r>
              <a:rPr lang="en-US" sz="4026" b="1" u="none" strike="noStrike" spc="56">
                <a:solidFill>
                  <a:srgbClr val="FF3131"/>
                </a:solidFill>
                <a:latin typeface="AC Diary Girl Bold"/>
                <a:ea typeface="AC Diary Girl Bold"/>
                <a:cs typeface="AC Diary Girl Bold"/>
                <a:sym typeface="AC Diary Girl Bold"/>
              </a:rPr>
              <a:t>Η φράση «Τα σα εκτων σων σοι προσφέρομεν» στηΘεία Λειτουργία σημαίνει ότι προσφέρουμε στον Θεό</a:t>
            </a:r>
          </a:p>
        </p:txBody>
      </p:sp>
      <p:sp>
        <p:nvSpPr>
          <p:cNvPr id="6" name="Freeform 6"/>
          <p:cNvSpPr/>
          <p:nvPr/>
        </p:nvSpPr>
        <p:spPr>
          <a:xfrm>
            <a:off x="3003222" y="4398973"/>
            <a:ext cx="622956" cy="978931"/>
          </a:xfrm>
          <a:custGeom>
            <a:avLst/>
            <a:gdLst/>
            <a:ahLst/>
            <a:cxnLst/>
            <a:rect l="l" t="t" r="r" b="b"/>
            <a:pathLst>
              <a:path w="622956" h="978931">
                <a:moveTo>
                  <a:pt x="0" y="0"/>
                </a:moveTo>
                <a:lnTo>
                  <a:pt x="622956" y="0"/>
                </a:lnTo>
                <a:lnTo>
                  <a:pt x="622956" y="978931"/>
                </a:lnTo>
                <a:lnTo>
                  <a:pt x="0" y="9789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7" name="TextBox 7"/>
          <p:cNvSpPr txBox="1"/>
          <p:nvPr/>
        </p:nvSpPr>
        <p:spPr>
          <a:xfrm>
            <a:off x="4204781" y="6859696"/>
            <a:ext cx="11797219" cy="1846362"/>
          </a:xfrm>
          <a:prstGeom prst="rect">
            <a:avLst/>
          </a:prstGeom>
        </p:spPr>
        <p:txBody>
          <a:bodyPr lIns="0" tIns="0" rIns="0" bIns="0" rtlCol="0" anchor="t">
            <a:spAutoFit/>
          </a:bodyPr>
          <a:lstStyle/>
          <a:p>
            <a:pPr marL="869319" lvl="1" indent="-434660" algn="l">
              <a:lnSpc>
                <a:spcPts val="4831"/>
              </a:lnSpc>
              <a:buAutoNum type="arabicPeriod"/>
            </a:pPr>
            <a:r>
              <a:rPr lang="en-US" sz="4026" b="1" u="none" strike="noStrike" spc="56">
                <a:solidFill>
                  <a:srgbClr val="000000"/>
                </a:solidFill>
                <a:latin typeface="AC Diary Girl Bold"/>
                <a:ea typeface="AC Diary Girl Bold"/>
                <a:cs typeface="AC Diary Girl Bold"/>
                <a:sym typeface="AC Diary Girl Bold"/>
              </a:rPr>
              <a:t>ό,τι ήδη Του ανήκει.</a:t>
            </a:r>
          </a:p>
          <a:p>
            <a:pPr marL="869319" lvl="1" indent="-434660" algn="l">
              <a:lnSpc>
                <a:spcPts val="4831"/>
              </a:lnSpc>
              <a:buAutoNum type="arabicPeriod"/>
            </a:pPr>
            <a:r>
              <a:rPr lang="en-US" sz="4026" b="1" u="none" strike="noStrike" spc="56">
                <a:solidFill>
                  <a:srgbClr val="000000"/>
                </a:solidFill>
                <a:latin typeface="AC Diary Girl Bold"/>
                <a:ea typeface="AC Diary Girl Bold"/>
                <a:cs typeface="AC Diary Girl Bold"/>
                <a:sym typeface="AC Diary Girl Bold"/>
              </a:rPr>
              <a:t>τη γνώση που αποκτούμε από τη Γραφή.</a:t>
            </a:r>
          </a:p>
          <a:p>
            <a:pPr marL="869319" lvl="1" indent="-434660" algn="l">
              <a:lnSpc>
                <a:spcPts val="4831"/>
              </a:lnSpc>
              <a:buAutoNum type="arabicPeriod"/>
            </a:pPr>
            <a:r>
              <a:rPr lang="en-US" sz="4026" b="1" u="none" strike="noStrike" spc="56">
                <a:solidFill>
                  <a:srgbClr val="000000"/>
                </a:solidFill>
                <a:latin typeface="AC Diary Girl Bold"/>
                <a:ea typeface="AC Diary Girl Bold"/>
                <a:cs typeface="AC Diary Girl Bold"/>
                <a:sym typeface="AC Diary Girl Bold"/>
              </a:rPr>
              <a:t>ό,τι χρειαζόμαστε για τη σωτηρία μας.</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416" b="-75416"/>
            </a:stretch>
          </a:blipFill>
        </p:spPr>
        <p:txBody>
          <a:bodyPr/>
          <a:lstStyle/>
          <a:p>
            <a:endParaRPr lang="el-GR"/>
          </a:p>
        </p:txBody>
      </p:sp>
      <p:sp>
        <p:nvSpPr>
          <p:cNvPr id="3" name="Freeform 3"/>
          <p:cNvSpPr/>
          <p:nvPr/>
        </p:nvSpPr>
        <p:spPr>
          <a:xfrm>
            <a:off x="4006898" y="810269"/>
            <a:ext cx="11995102" cy="4333231"/>
          </a:xfrm>
          <a:custGeom>
            <a:avLst/>
            <a:gdLst/>
            <a:ahLst/>
            <a:cxnLst/>
            <a:rect l="l" t="t" r="r" b="b"/>
            <a:pathLst>
              <a:path w="11995102" h="4333231">
                <a:moveTo>
                  <a:pt x="0" y="0"/>
                </a:moveTo>
                <a:lnTo>
                  <a:pt x="11995102" y="0"/>
                </a:lnTo>
                <a:lnTo>
                  <a:pt x="11995102" y="4333231"/>
                </a:lnTo>
                <a:lnTo>
                  <a:pt x="0" y="4333231"/>
                </a:lnTo>
                <a:lnTo>
                  <a:pt x="0" y="0"/>
                </a:lnTo>
                <a:close/>
              </a:path>
            </a:pathLst>
          </a:custGeom>
          <a:blipFill>
            <a:blip r:embed="rId3"/>
            <a:stretch>
              <a:fillRect/>
            </a:stretch>
          </a:blipFill>
        </p:spPr>
        <p:txBody>
          <a:bodyPr/>
          <a:lstStyle/>
          <a:p>
            <a:endParaRPr lang="el-GR"/>
          </a:p>
        </p:txBody>
      </p:sp>
      <p:sp>
        <p:nvSpPr>
          <p:cNvPr id="4" name="Freeform 4"/>
          <p:cNvSpPr/>
          <p:nvPr/>
        </p:nvSpPr>
        <p:spPr>
          <a:xfrm>
            <a:off x="2830775" y="1028700"/>
            <a:ext cx="622956" cy="978931"/>
          </a:xfrm>
          <a:custGeom>
            <a:avLst/>
            <a:gdLst/>
            <a:ahLst/>
            <a:cxnLst/>
            <a:rect l="l" t="t" r="r" b="b"/>
            <a:pathLst>
              <a:path w="622956" h="978931">
                <a:moveTo>
                  <a:pt x="0" y="0"/>
                </a:moveTo>
                <a:lnTo>
                  <a:pt x="622956" y="0"/>
                </a:lnTo>
                <a:lnTo>
                  <a:pt x="622956" y="978931"/>
                </a:lnTo>
                <a:lnTo>
                  <a:pt x="0" y="9789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5" name="Freeform 5"/>
          <p:cNvSpPr/>
          <p:nvPr/>
        </p:nvSpPr>
        <p:spPr>
          <a:xfrm>
            <a:off x="4170511" y="5272835"/>
            <a:ext cx="11831489" cy="4594531"/>
          </a:xfrm>
          <a:custGeom>
            <a:avLst/>
            <a:gdLst/>
            <a:ahLst/>
            <a:cxnLst/>
            <a:rect l="l" t="t" r="r" b="b"/>
            <a:pathLst>
              <a:path w="11831489" h="4594531">
                <a:moveTo>
                  <a:pt x="0" y="0"/>
                </a:moveTo>
                <a:lnTo>
                  <a:pt x="11831489" y="0"/>
                </a:lnTo>
                <a:lnTo>
                  <a:pt x="11831489" y="4594531"/>
                </a:lnTo>
                <a:lnTo>
                  <a:pt x="0" y="4594531"/>
                </a:lnTo>
                <a:lnTo>
                  <a:pt x="0" y="0"/>
                </a:lnTo>
                <a:close/>
              </a:path>
            </a:pathLst>
          </a:custGeom>
          <a:blipFill>
            <a:blip r:embed="rId6"/>
            <a:stretch>
              <a:fillRect t="-8584" b="-8584"/>
            </a:stretch>
          </a:blipFill>
        </p:spPr>
        <p:txBody>
          <a:bodyPr/>
          <a:lstStyle/>
          <a:p>
            <a:endParaRPr lang="el-GR"/>
          </a:p>
        </p:txBody>
      </p:sp>
      <p:sp>
        <p:nvSpPr>
          <p:cNvPr id="6" name="Freeform 6"/>
          <p:cNvSpPr/>
          <p:nvPr/>
        </p:nvSpPr>
        <p:spPr>
          <a:xfrm>
            <a:off x="2830775" y="5963748"/>
            <a:ext cx="622956" cy="978931"/>
          </a:xfrm>
          <a:custGeom>
            <a:avLst/>
            <a:gdLst/>
            <a:ahLst/>
            <a:cxnLst/>
            <a:rect l="l" t="t" r="r" b="b"/>
            <a:pathLst>
              <a:path w="622956" h="978931">
                <a:moveTo>
                  <a:pt x="0" y="0"/>
                </a:moveTo>
                <a:lnTo>
                  <a:pt x="622956" y="0"/>
                </a:lnTo>
                <a:lnTo>
                  <a:pt x="622956" y="978932"/>
                </a:lnTo>
                <a:lnTo>
                  <a:pt x="0" y="9789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416" b="-75416"/>
            </a:stretch>
          </a:blipFill>
        </p:spPr>
        <p:txBody>
          <a:bodyPr/>
          <a:lstStyle/>
          <a:p>
            <a:endParaRPr lang="el-GR"/>
          </a:p>
        </p:txBody>
      </p:sp>
      <p:sp>
        <p:nvSpPr>
          <p:cNvPr id="3" name="Freeform 3"/>
          <p:cNvSpPr/>
          <p:nvPr/>
        </p:nvSpPr>
        <p:spPr>
          <a:xfrm>
            <a:off x="4474910" y="597583"/>
            <a:ext cx="10670836" cy="4188303"/>
          </a:xfrm>
          <a:custGeom>
            <a:avLst/>
            <a:gdLst/>
            <a:ahLst/>
            <a:cxnLst/>
            <a:rect l="l" t="t" r="r" b="b"/>
            <a:pathLst>
              <a:path w="10670836" h="4188303">
                <a:moveTo>
                  <a:pt x="0" y="0"/>
                </a:moveTo>
                <a:lnTo>
                  <a:pt x="10670837" y="0"/>
                </a:lnTo>
                <a:lnTo>
                  <a:pt x="10670837" y="4188303"/>
                </a:lnTo>
                <a:lnTo>
                  <a:pt x="0" y="4188303"/>
                </a:lnTo>
                <a:lnTo>
                  <a:pt x="0" y="0"/>
                </a:lnTo>
                <a:close/>
              </a:path>
            </a:pathLst>
          </a:custGeom>
          <a:blipFill>
            <a:blip r:embed="rId3"/>
            <a:stretch>
              <a:fillRect/>
            </a:stretch>
          </a:blipFill>
        </p:spPr>
        <p:txBody>
          <a:bodyPr/>
          <a:lstStyle/>
          <a:p>
            <a:endParaRPr lang="el-GR"/>
          </a:p>
        </p:txBody>
      </p:sp>
      <p:sp>
        <p:nvSpPr>
          <p:cNvPr id="4" name="Freeform 4"/>
          <p:cNvSpPr/>
          <p:nvPr/>
        </p:nvSpPr>
        <p:spPr>
          <a:xfrm>
            <a:off x="4302464" y="5616670"/>
            <a:ext cx="10970540" cy="3071751"/>
          </a:xfrm>
          <a:custGeom>
            <a:avLst/>
            <a:gdLst/>
            <a:ahLst/>
            <a:cxnLst/>
            <a:rect l="l" t="t" r="r" b="b"/>
            <a:pathLst>
              <a:path w="10970540" h="3071751">
                <a:moveTo>
                  <a:pt x="0" y="0"/>
                </a:moveTo>
                <a:lnTo>
                  <a:pt x="10970540" y="0"/>
                </a:lnTo>
                <a:lnTo>
                  <a:pt x="10970540" y="3071751"/>
                </a:lnTo>
                <a:lnTo>
                  <a:pt x="0" y="3071751"/>
                </a:lnTo>
                <a:lnTo>
                  <a:pt x="0" y="0"/>
                </a:lnTo>
                <a:close/>
              </a:path>
            </a:pathLst>
          </a:custGeom>
          <a:blipFill>
            <a:blip r:embed="rId4"/>
            <a:stretch>
              <a:fillRect/>
            </a:stretch>
          </a:blipFill>
        </p:spPr>
        <p:txBody>
          <a:bodyPr/>
          <a:lstStyle/>
          <a:p>
            <a:endParaRPr lang="el-GR"/>
          </a:p>
        </p:txBody>
      </p:sp>
      <p:sp>
        <p:nvSpPr>
          <p:cNvPr id="5" name="Freeform 5"/>
          <p:cNvSpPr/>
          <p:nvPr/>
        </p:nvSpPr>
        <p:spPr>
          <a:xfrm>
            <a:off x="2830775" y="5963748"/>
            <a:ext cx="622956" cy="978931"/>
          </a:xfrm>
          <a:custGeom>
            <a:avLst/>
            <a:gdLst/>
            <a:ahLst/>
            <a:cxnLst/>
            <a:rect l="l" t="t" r="r" b="b"/>
            <a:pathLst>
              <a:path w="622956" h="978931">
                <a:moveTo>
                  <a:pt x="0" y="0"/>
                </a:moveTo>
                <a:lnTo>
                  <a:pt x="622956" y="0"/>
                </a:lnTo>
                <a:lnTo>
                  <a:pt x="622956" y="978932"/>
                </a:lnTo>
                <a:lnTo>
                  <a:pt x="0" y="9789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l-GR"/>
          </a:p>
        </p:txBody>
      </p:sp>
      <p:sp>
        <p:nvSpPr>
          <p:cNvPr id="6" name="Freeform 6"/>
          <p:cNvSpPr/>
          <p:nvPr/>
        </p:nvSpPr>
        <p:spPr>
          <a:xfrm>
            <a:off x="2830775" y="1028700"/>
            <a:ext cx="622956" cy="978931"/>
          </a:xfrm>
          <a:custGeom>
            <a:avLst/>
            <a:gdLst/>
            <a:ahLst/>
            <a:cxnLst/>
            <a:rect l="l" t="t" r="r" b="b"/>
            <a:pathLst>
              <a:path w="622956" h="978931">
                <a:moveTo>
                  <a:pt x="0" y="0"/>
                </a:moveTo>
                <a:lnTo>
                  <a:pt x="622956" y="0"/>
                </a:lnTo>
                <a:lnTo>
                  <a:pt x="622956" y="978931"/>
                </a:lnTo>
                <a:lnTo>
                  <a:pt x="0" y="9789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l-G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416" b="-75416"/>
            </a:stretch>
          </a:blipFill>
        </p:spPr>
        <p:txBody>
          <a:bodyPr/>
          <a:lstStyle/>
          <a:p>
            <a:endParaRPr lang="el-GR"/>
          </a:p>
        </p:txBody>
      </p:sp>
      <p:sp>
        <p:nvSpPr>
          <p:cNvPr id="3" name="Freeform 3"/>
          <p:cNvSpPr/>
          <p:nvPr/>
        </p:nvSpPr>
        <p:spPr>
          <a:xfrm>
            <a:off x="3123847" y="352710"/>
            <a:ext cx="5732974" cy="8905590"/>
          </a:xfrm>
          <a:custGeom>
            <a:avLst/>
            <a:gdLst/>
            <a:ahLst/>
            <a:cxnLst/>
            <a:rect l="l" t="t" r="r" b="b"/>
            <a:pathLst>
              <a:path w="5732974" h="8905590">
                <a:moveTo>
                  <a:pt x="0" y="0"/>
                </a:moveTo>
                <a:lnTo>
                  <a:pt x="5732974" y="0"/>
                </a:lnTo>
                <a:lnTo>
                  <a:pt x="5732974" y="8905590"/>
                </a:lnTo>
                <a:lnTo>
                  <a:pt x="0" y="8905590"/>
                </a:lnTo>
                <a:lnTo>
                  <a:pt x="0" y="0"/>
                </a:lnTo>
                <a:close/>
              </a:path>
            </a:pathLst>
          </a:custGeom>
          <a:blipFill>
            <a:blip r:embed="rId3"/>
            <a:stretch>
              <a:fillRect/>
            </a:stretch>
          </a:blipFill>
        </p:spPr>
        <p:txBody>
          <a:bodyPr/>
          <a:lstStyle/>
          <a:p>
            <a:endParaRPr lang="el-GR"/>
          </a:p>
        </p:txBody>
      </p:sp>
      <p:sp>
        <p:nvSpPr>
          <p:cNvPr id="4" name="Freeform 4"/>
          <p:cNvSpPr/>
          <p:nvPr/>
        </p:nvSpPr>
        <p:spPr>
          <a:xfrm>
            <a:off x="9603690" y="352710"/>
            <a:ext cx="6100329" cy="8905590"/>
          </a:xfrm>
          <a:custGeom>
            <a:avLst/>
            <a:gdLst/>
            <a:ahLst/>
            <a:cxnLst/>
            <a:rect l="l" t="t" r="r" b="b"/>
            <a:pathLst>
              <a:path w="6100329" h="8905590">
                <a:moveTo>
                  <a:pt x="0" y="0"/>
                </a:moveTo>
                <a:lnTo>
                  <a:pt x="6100330" y="0"/>
                </a:lnTo>
                <a:lnTo>
                  <a:pt x="6100330" y="8905590"/>
                </a:lnTo>
                <a:lnTo>
                  <a:pt x="0" y="8905590"/>
                </a:lnTo>
                <a:lnTo>
                  <a:pt x="0" y="0"/>
                </a:lnTo>
                <a:close/>
              </a:path>
            </a:pathLst>
          </a:custGeom>
          <a:blipFill>
            <a:blip r:embed="rId4"/>
            <a:stretch>
              <a:fillRect/>
            </a:stretch>
          </a:blipFill>
        </p:spPr>
        <p:txBody>
          <a:bodyPr/>
          <a:lstStyle/>
          <a:p>
            <a:endParaRPr lang="el-G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416" b="-75416"/>
            </a:stretch>
          </a:blipFill>
        </p:spPr>
        <p:txBody>
          <a:bodyPr/>
          <a:lstStyle/>
          <a:p>
            <a:endParaRPr lang="el-GR"/>
          </a:p>
        </p:txBody>
      </p:sp>
      <p:sp>
        <p:nvSpPr>
          <p:cNvPr id="3" name="Freeform 3"/>
          <p:cNvSpPr/>
          <p:nvPr/>
        </p:nvSpPr>
        <p:spPr>
          <a:xfrm>
            <a:off x="2901318" y="625213"/>
            <a:ext cx="6065419" cy="9138107"/>
          </a:xfrm>
          <a:custGeom>
            <a:avLst/>
            <a:gdLst/>
            <a:ahLst/>
            <a:cxnLst/>
            <a:rect l="l" t="t" r="r" b="b"/>
            <a:pathLst>
              <a:path w="6065419" h="9138107">
                <a:moveTo>
                  <a:pt x="0" y="0"/>
                </a:moveTo>
                <a:lnTo>
                  <a:pt x="6065418" y="0"/>
                </a:lnTo>
                <a:lnTo>
                  <a:pt x="6065418" y="9138107"/>
                </a:lnTo>
                <a:lnTo>
                  <a:pt x="0" y="9138107"/>
                </a:lnTo>
                <a:lnTo>
                  <a:pt x="0" y="0"/>
                </a:lnTo>
                <a:close/>
              </a:path>
            </a:pathLst>
          </a:custGeom>
          <a:blipFill>
            <a:blip r:embed="rId3"/>
            <a:stretch>
              <a:fillRect/>
            </a:stretch>
          </a:blipFill>
        </p:spPr>
        <p:txBody>
          <a:bodyPr/>
          <a:lstStyle/>
          <a:p>
            <a:endParaRPr lang="el-GR"/>
          </a:p>
        </p:txBody>
      </p:sp>
      <p:sp>
        <p:nvSpPr>
          <p:cNvPr id="4" name="Freeform 4"/>
          <p:cNvSpPr/>
          <p:nvPr/>
        </p:nvSpPr>
        <p:spPr>
          <a:xfrm rot="609937">
            <a:off x="8714251" y="596866"/>
            <a:ext cx="7569939" cy="9065796"/>
          </a:xfrm>
          <a:custGeom>
            <a:avLst/>
            <a:gdLst/>
            <a:ahLst/>
            <a:cxnLst/>
            <a:rect l="l" t="t" r="r" b="b"/>
            <a:pathLst>
              <a:path w="7569939" h="9065796">
                <a:moveTo>
                  <a:pt x="0" y="0"/>
                </a:moveTo>
                <a:lnTo>
                  <a:pt x="7569939" y="0"/>
                </a:lnTo>
                <a:lnTo>
                  <a:pt x="7569939" y="9065796"/>
                </a:lnTo>
                <a:lnTo>
                  <a:pt x="0" y="90657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5" name="TextBox 5"/>
          <p:cNvSpPr txBox="1"/>
          <p:nvPr/>
        </p:nvSpPr>
        <p:spPr>
          <a:xfrm rot="563738">
            <a:off x="9303272" y="2494653"/>
            <a:ext cx="6092391" cy="6788944"/>
          </a:xfrm>
          <a:prstGeom prst="rect">
            <a:avLst/>
          </a:prstGeom>
        </p:spPr>
        <p:txBody>
          <a:bodyPr lIns="0" tIns="0" rIns="0" bIns="0" rtlCol="0" anchor="t">
            <a:spAutoFit/>
          </a:bodyPr>
          <a:lstStyle/>
          <a:p>
            <a:pPr algn="l">
              <a:lnSpc>
                <a:spcPts val="3819"/>
              </a:lnSpc>
            </a:pPr>
            <a:r>
              <a:rPr lang="en-US" sz="3182" spc="44">
                <a:solidFill>
                  <a:srgbClr val="000000"/>
                </a:solidFill>
                <a:latin typeface="AC Diary Girl"/>
                <a:ea typeface="AC Diary Girl"/>
                <a:cs typeface="AC Diary Girl"/>
                <a:sym typeface="AC Diary Girl"/>
              </a:rPr>
              <a:t>Στο τέλος του σημερινού μαθήματος θα μπορείτε:</a:t>
            </a:r>
          </a:p>
          <a:p>
            <a:pPr marL="687206" lvl="1" indent="-343603" algn="l">
              <a:lnSpc>
                <a:spcPts val="3819"/>
              </a:lnSpc>
              <a:buAutoNum type="arabicPeriod"/>
            </a:pPr>
            <a:r>
              <a:rPr lang="en-US" sz="3182" spc="44">
                <a:solidFill>
                  <a:srgbClr val="000000"/>
                </a:solidFill>
                <a:latin typeface="AC Diary Girl"/>
                <a:ea typeface="AC Diary Girl"/>
                <a:cs typeface="AC Diary Girl"/>
                <a:sym typeface="AC Diary Girl"/>
              </a:rPr>
              <a:t>να αναδεικνύετε τις διαστάσεις της ενότητας στη ζωή της χριστιανικής κοινότητας,</a:t>
            </a:r>
          </a:p>
          <a:p>
            <a:pPr marL="687206" lvl="1" indent="-343603" algn="l">
              <a:lnSpc>
                <a:spcPts val="3819"/>
              </a:lnSpc>
              <a:buAutoNum type="arabicPeriod"/>
            </a:pPr>
            <a:r>
              <a:rPr lang="en-US" sz="3182" spc="44">
                <a:solidFill>
                  <a:srgbClr val="000000"/>
                </a:solidFill>
                <a:latin typeface="AC Diary Girl"/>
                <a:ea typeface="AC Diary Girl"/>
                <a:cs typeface="AC Diary Girl"/>
                <a:sym typeface="AC Diary Girl"/>
              </a:rPr>
              <a:t>να συνδυάζετε τη μυστηριακή ενότητα στην Εκκλησία με το αίτημα της ενότητας των ανθρώπων ολόκληρου του κόσμου.</a:t>
            </a:r>
          </a:p>
          <a:p>
            <a:pPr algn="l">
              <a:lnSpc>
                <a:spcPts val="3819"/>
              </a:lnSpc>
            </a:pPr>
            <a:endParaRPr lang="en-US" sz="3182" spc="44">
              <a:solidFill>
                <a:srgbClr val="000000"/>
              </a:solidFill>
              <a:latin typeface="AC Diary Girl"/>
              <a:ea typeface="AC Diary Girl"/>
              <a:cs typeface="AC Diary Girl"/>
              <a:sym typeface="AC Diary Girl"/>
            </a:endParaRPr>
          </a:p>
          <a:p>
            <a:pPr algn="l">
              <a:lnSpc>
                <a:spcPts val="3819"/>
              </a:lnSpc>
              <a:spcBef>
                <a:spcPct val="0"/>
              </a:spcBef>
            </a:pPr>
            <a:endParaRPr lang="en-US" sz="3182" spc="44">
              <a:solidFill>
                <a:srgbClr val="000000"/>
              </a:solidFill>
              <a:latin typeface="AC Diary Girl"/>
              <a:ea typeface="AC Diary Girl"/>
              <a:cs typeface="AC Diary Girl"/>
              <a:sym typeface="AC Diary Gir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416" b="-75416"/>
            </a:stretch>
          </a:blipFill>
        </p:spPr>
        <p:txBody>
          <a:bodyPr/>
          <a:lstStyle/>
          <a:p>
            <a:endParaRPr lang="el-GR"/>
          </a:p>
        </p:txBody>
      </p:sp>
      <p:sp>
        <p:nvSpPr>
          <p:cNvPr id="3" name="Freeform 3"/>
          <p:cNvSpPr/>
          <p:nvPr/>
        </p:nvSpPr>
        <p:spPr>
          <a:xfrm>
            <a:off x="3415081" y="2734849"/>
            <a:ext cx="12586919" cy="7552151"/>
          </a:xfrm>
          <a:custGeom>
            <a:avLst/>
            <a:gdLst/>
            <a:ahLst/>
            <a:cxnLst/>
            <a:rect l="l" t="t" r="r" b="b"/>
            <a:pathLst>
              <a:path w="12586919" h="7552151">
                <a:moveTo>
                  <a:pt x="0" y="0"/>
                </a:moveTo>
                <a:lnTo>
                  <a:pt x="12586919" y="0"/>
                </a:lnTo>
                <a:lnTo>
                  <a:pt x="12586919" y="7552151"/>
                </a:lnTo>
                <a:lnTo>
                  <a:pt x="0" y="7552151"/>
                </a:lnTo>
                <a:lnTo>
                  <a:pt x="0" y="0"/>
                </a:lnTo>
                <a:close/>
              </a:path>
            </a:pathLst>
          </a:custGeom>
          <a:blipFill>
            <a:blip r:embed="rId3"/>
            <a:stretch>
              <a:fillRect/>
            </a:stretch>
          </a:blipFill>
        </p:spPr>
        <p:txBody>
          <a:bodyPr/>
          <a:lstStyle/>
          <a:p>
            <a:endParaRPr lang="el-GR"/>
          </a:p>
        </p:txBody>
      </p:sp>
      <p:sp>
        <p:nvSpPr>
          <p:cNvPr id="4" name="Freeform 4"/>
          <p:cNvSpPr/>
          <p:nvPr/>
        </p:nvSpPr>
        <p:spPr>
          <a:xfrm>
            <a:off x="1675191" y="-477726"/>
            <a:ext cx="7468809" cy="4565309"/>
          </a:xfrm>
          <a:custGeom>
            <a:avLst/>
            <a:gdLst/>
            <a:ahLst/>
            <a:cxnLst/>
            <a:rect l="l" t="t" r="r" b="b"/>
            <a:pathLst>
              <a:path w="7468809" h="4565309">
                <a:moveTo>
                  <a:pt x="0" y="0"/>
                </a:moveTo>
                <a:lnTo>
                  <a:pt x="7468809" y="0"/>
                </a:lnTo>
                <a:lnTo>
                  <a:pt x="7468809" y="4565309"/>
                </a:lnTo>
                <a:lnTo>
                  <a:pt x="0" y="45653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5" name="Freeform 5"/>
          <p:cNvSpPr/>
          <p:nvPr/>
        </p:nvSpPr>
        <p:spPr>
          <a:xfrm>
            <a:off x="13978789" y="9258300"/>
            <a:ext cx="2023211" cy="945391"/>
          </a:xfrm>
          <a:custGeom>
            <a:avLst/>
            <a:gdLst/>
            <a:ahLst/>
            <a:cxnLst/>
            <a:rect l="l" t="t" r="r" b="b"/>
            <a:pathLst>
              <a:path w="2023211" h="945391">
                <a:moveTo>
                  <a:pt x="0" y="0"/>
                </a:moveTo>
                <a:lnTo>
                  <a:pt x="2023211" y="0"/>
                </a:lnTo>
                <a:lnTo>
                  <a:pt x="2023211" y="945391"/>
                </a:lnTo>
                <a:lnTo>
                  <a:pt x="0" y="9453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6" name="TextBox 6"/>
          <p:cNvSpPr txBox="1"/>
          <p:nvPr/>
        </p:nvSpPr>
        <p:spPr>
          <a:xfrm>
            <a:off x="2908579" y="1102395"/>
            <a:ext cx="5002034" cy="1632453"/>
          </a:xfrm>
          <a:prstGeom prst="rect">
            <a:avLst/>
          </a:prstGeom>
        </p:spPr>
        <p:txBody>
          <a:bodyPr lIns="0" tIns="0" rIns="0" bIns="0" rtlCol="0" anchor="t">
            <a:spAutoFit/>
          </a:bodyPr>
          <a:lstStyle/>
          <a:p>
            <a:pPr algn="ctr">
              <a:lnSpc>
                <a:spcPts val="4392"/>
              </a:lnSpc>
              <a:spcBef>
                <a:spcPct val="0"/>
              </a:spcBef>
            </a:pPr>
            <a:r>
              <a:rPr lang="en-US" sz="3137" b="1">
                <a:solidFill>
                  <a:srgbClr val="5C6779"/>
                </a:solidFill>
                <a:latin typeface="Noto Serif Display Bold"/>
                <a:ea typeface="Noto Serif Display Bold"/>
                <a:cs typeface="Noto Serif Display Bold"/>
                <a:sym typeface="Noto Serif Display Bold"/>
              </a:rPr>
              <a:t>Ποιο πιστεύετε ότι είναι το κοινό στοιχείο των εικόνων;</a:t>
            </a:r>
          </a:p>
        </p:txBody>
      </p:sp>
      <p:sp>
        <p:nvSpPr>
          <p:cNvPr id="7" name="TextBox 7"/>
          <p:cNvSpPr txBox="1"/>
          <p:nvPr/>
        </p:nvSpPr>
        <p:spPr>
          <a:xfrm>
            <a:off x="14370495" y="9339175"/>
            <a:ext cx="1205610" cy="745541"/>
          </a:xfrm>
          <a:prstGeom prst="rect">
            <a:avLst/>
          </a:prstGeom>
        </p:spPr>
        <p:txBody>
          <a:bodyPr lIns="0" tIns="0" rIns="0" bIns="0" rtlCol="0" anchor="t">
            <a:spAutoFit/>
          </a:bodyPr>
          <a:lstStyle/>
          <a:p>
            <a:pPr algn="ctr">
              <a:lnSpc>
                <a:spcPts val="3050"/>
              </a:lnSpc>
            </a:pPr>
            <a:r>
              <a:rPr lang="en-US" sz="2178" b="1">
                <a:solidFill>
                  <a:srgbClr val="000000"/>
                </a:solidFill>
                <a:latin typeface="Noto Serif Display Bold"/>
                <a:ea typeface="Noto Serif Display Bold"/>
                <a:cs typeface="Noto Serif Display Bold"/>
                <a:sym typeface="Noto Serif Display Bold"/>
              </a:rPr>
              <a:t>Β.Μ</a:t>
            </a:r>
          </a:p>
          <a:p>
            <a:pPr algn="ctr">
              <a:lnSpc>
                <a:spcPts val="3050"/>
              </a:lnSpc>
              <a:spcBef>
                <a:spcPct val="0"/>
              </a:spcBef>
            </a:pPr>
            <a:r>
              <a:rPr lang="en-US" sz="2178" b="1">
                <a:solidFill>
                  <a:srgbClr val="000000"/>
                </a:solidFill>
                <a:latin typeface="Noto Serif Display Bold"/>
                <a:ea typeface="Noto Serif Display Bold"/>
                <a:cs typeface="Noto Serif Display Bold"/>
                <a:sym typeface="Noto Serif Display Bold"/>
              </a:rPr>
              <a:t>σελ65</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416" b="-75416"/>
            </a:stretch>
          </a:blipFill>
        </p:spPr>
        <p:txBody>
          <a:bodyPr/>
          <a:lstStyle/>
          <a:p>
            <a:endParaRPr lang="el-GR"/>
          </a:p>
        </p:txBody>
      </p:sp>
      <p:sp>
        <p:nvSpPr>
          <p:cNvPr id="3" name="Freeform 3"/>
          <p:cNvSpPr/>
          <p:nvPr/>
        </p:nvSpPr>
        <p:spPr>
          <a:xfrm>
            <a:off x="9646055" y="2205355"/>
            <a:ext cx="5900939" cy="4155591"/>
          </a:xfrm>
          <a:custGeom>
            <a:avLst/>
            <a:gdLst/>
            <a:ahLst/>
            <a:cxnLst/>
            <a:rect l="l" t="t" r="r" b="b"/>
            <a:pathLst>
              <a:path w="5900939" h="4155591">
                <a:moveTo>
                  <a:pt x="0" y="0"/>
                </a:moveTo>
                <a:lnTo>
                  <a:pt x="5900939" y="0"/>
                </a:lnTo>
                <a:lnTo>
                  <a:pt x="5900939" y="4155591"/>
                </a:lnTo>
                <a:lnTo>
                  <a:pt x="0" y="4155591"/>
                </a:lnTo>
                <a:lnTo>
                  <a:pt x="0" y="0"/>
                </a:lnTo>
                <a:close/>
              </a:path>
            </a:pathLst>
          </a:custGeom>
          <a:blipFill>
            <a:blip r:embed="rId3"/>
            <a:stretch>
              <a:fillRect/>
            </a:stretch>
          </a:blipFill>
        </p:spPr>
        <p:txBody>
          <a:bodyPr/>
          <a:lstStyle/>
          <a:p>
            <a:endParaRPr lang="el-GR"/>
          </a:p>
        </p:txBody>
      </p:sp>
      <p:sp>
        <p:nvSpPr>
          <p:cNvPr id="4" name="Freeform 4"/>
          <p:cNvSpPr/>
          <p:nvPr/>
        </p:nvSpPr>
        <p:spPr>
          <a:xfrm>
            <a:off x="4243828" y="6639474"/>
            <a:ext cx="8475944" cy="3125504"/>
          </a:xfrm>
          <a:custGeom>
            <a:avLst/>
            <a:gdLst/>
            <a:ahLst/>
            <a:cxnLst/>
            <a:rect l="l" t="t" r="r" b="b"/>
            <a:pathLst>
              <a:path w="8475944" h="3125504">
                <a:moveTo>
                  <a:pt x="0" y="0"/>
                </a:moveTo>
                <a:lnTo>
                  <a:pt x="8475944" y="0"/>
                </a:lnTo>
                <a:lnTo>
                  <a:pt x="8475944" y="3125504"/>
                </a:lnTo>
                <a:lnTo>
                  <a:pt x="0" y="3125504"/>
                </a:lnTo>
                <a:lnTo>
                  <a:pt x="0" y="0"/>
                </a:lnTo>
                <a:close/>
              </a:path>
            </a:pathLst>
          </a:custGeom>
          <a:blipFill>
            <a:blip r:embed="rId4"/>
            <a:stretch>
              <a:fillRect/>
            </a:stretch>
          </a:blipFill>
        </p:spPr>
        <p:txBody>
          <a:bodyPr/>
          <a:lstStyle/>
          <a:p>
            <a:endParaRPr lang="el-GR"/>
          </a:p>
        </p:txBody>
      </p:sp>
      <p:sp>
        <p:nvSpPr>
          <p:cNvPr id="5" name="Freeform 5"/>
          <p:cNvSpPr/>
          <p:nvPr/>
        </p:nvSpPr>
        <p:spPr>
          <a:xfrm rot="-780171">
            <a:off x="2207805" y="334786"/>
            <a:ext cx="7468809" cy="4565309"/>
          </a:xfrm>
          <a:custGeom>
            <a:avLst/>
            <a:gdLst/>
            <a:ahLst/>
            <a:cxnLst/>
            <a:rect l="l" t="t" r="r" b="b"/>
            <a:pathLst>
              <a:path w="7468809" h="4565309">
                <a:moveTo>
                  <a:pt x="0" y="0"/>
                </a:moveTo>
                <a:lnTo>
                  <a:pt x="7468809" y="0"/>
                </a:lnTo>
                <a:lnTo>
                  <a:pt x="7468809" y="4565309"/>
                </a:lnTo>
                <a:lnTo>
                  <a:pt x="0" y="45653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l-GR"/>
          </a:p>
        </p:txBody>
      </p:sp>
      <p:sp>
        <p:nvSpPr>
          <p:cNvPr id="6" name="TextBox 6"/>
          <p:cNvSpPr txBox="1"/>
          <p:nvPr/>
        </p:nvSpPr>
        <p:spPr>
          <a:xfrm rot="-1309974">
            <a:off x="3416900" y="1339399"/>
            <a:ext cx="5029365" cy="2083252"/>
          </a:xfrm>
          <a:prstGeom prst="rect">
            <a:avLst/>
          </a:prstGeom>
        </p:spPr>
        <p:txBody>
          <a:bodyPr lIns="0" tIns="0" rIns="0" bIns="0" rtlCol="0" anchor="t">
            <a:spAutoFit/>
          </a:bodyPr>
          <a:lstStyle/>
          <a:p>
            <a:pPr algn="ctr">
              <a:lnSpc>
                <a:spcPts val="4203"/>
              </a:lnSpc>
              <a:spcBef>
                <a:spcPct val="0"/>
              </a:spcBef>
            </a:pPr>
            <a:r>
              <a:rPr lang="en-US" sz="3002" b="1">
                <a:solidFill>
                  <a:srgbClr val="000000"/>
                </a:solidFill>
                <a:latin typeface="Noto Serif Display Bold"/>
                <a:ea typeface="Noto Serif Display Bold"/>
                <a:cs typeface="Noto Serif Display Bold"/>
                <a:sym typeface="Noto Serif Display Bold"/>
              </a:rPr>
              <a:t>Έχοντας υπόψη σας τις προηγούμενες εικόνες εντοπίστε τη βασική διαφορά ανάμεσά τους  </a:t>
            </a:r>
          </a:p>
        </p:txBody>
      </p:sp>
      <p:sp>
        <p:nvSpPr>
          <p:cNvPr id="7" name="Freeform 7"/>
          <p:cNvSpPr/>
          <p:nvPr/>
        </p:nvSpPr>
        <p:spPr>
          <a:xfrm>
            <a:off x="13432224" y="8202226"/>
            <a:ext cx="2023211" cy="945391"/>
          </a:xfrm>
          <a:custGeom>
            <a:avLst/>
            <a:gdLst/>
            <a:ahLst/>
            <a:cxnLst/>
            <a:rect l="l" t="t" r="r" b="b"/>
            <a:pathLst>
              <a:path w="2023211" h="945391">
                <a:moveTo>
                  <a:pt x="0" y="0"/>
                </a:moveTo>
                <a:lnTo>
                  <a:pt x="2023211" y="0"/>
                </a:lnTo>
                <a:lnTo>
                  <a:pt x="2023211" y="945392"/>
                </a:lnTo>
                <a:lnTo>
                  <a:pt x="0" y="9453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l-GR"/>
          </a:p>
        </p:txBody>
      </p:sp>
      <p:sp>
        <p:nvSpPr>
          <p:cNvPr id="8" name="TextBox 8"/>
          <p:cNvSpPr txBox="1"/>
          <p:nvPr/>
        </p:nvSpPr>
        <p:spPr>
          <a:xfrm>
            <a:off x="13841025" y="8283101"/>
            <a:ext cx="1205610" cy="745541"/>
          </a:xfrm>
          <a:prstGeom prst="rect">
            <a:avLst/>
          </a:prstGeom>
        </p:spPr>
        <p:txBody>
          <a:bodyPr lIns="0" tIns="0" rIns="0" bIns="0" rtlCol="0" anchor="t">
            <a:spAutoFit/>
          </a:bodyPr>
          <a:lstStyle/>
          <a:p>
            <a:pPr algn="ctr">
              <a:lnSpc>
                <a:spcPts val="3050"/>
              </a:lnSpc>
            </a:pPr>
            <a:r>
              <a:rPr lang="en-US" sz="2178" b="1">
                <a:solidFill>
                  <a:srgbClr val="000000"/>
                </a:solidFill>
                <a:latin typeface="Noto Serif Display Bold"/>
                <a:ea typeface="Noto Serif Display Bold"/>
                <a:cs typeface="Noto Serif Display Bold"/>
                <a:sym typeface="Noto Serif Display Bold"/>
              </a:rPr>
              <a:t>Β.Μ</a:t>
            </a:r>
          </a:p>
          <a:p>
            <a:pPr algn="ctr">
              <a:lnSpc>
                <a:spcPts val="3050"/>
              </a:lnSpc>
              <a:spcBef>
                <a:spcPct val="0"/>
              </a:spcBef>
            </a:pPr>
            <a:r>
              <a:rPr lang="en-US" sz="2178" b="1">
                <a:solidFill>
                  <a:srgbClr val="000000"/>
                </a:solidFill>
                <a:latin typeface="Noto Serif Display Bold"/>
                <a:ea typeface="Noto Serif Display Bold"/>
                <a:cs typeface="Noto Serif Display Bold"/>
                <a:sym typeface="Noto Serif Display Bold"/>
              </a:rPr>
              <a:t>σελ66</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416" b="-75416"/>
            </a:stretch>
          </a:blipFill>
        </p:spPr>
        <p:txBody>
          <a:bodyPr/>
          <a:lstStyle/>
          <a:p>
            <a:endParaRPr lang="el-GR"/>
          </a:p>
        </p:txBody>
      </p:sp>
      <p:sp>
        <p:nvSpPr>
          <p:cNvPr id="3" name="Freeform 3"/>
          <p:cNvSpPr/>
          <p:nvPr/>
        </p:nvSpPr>
        <p:spPr>
          <a:xfrm>
            <a:off x="2858137" y="611520"/>
            <a:ext cx="12571727" cy="5060120"/>
          </a:xfrm>
          <a:custGeom>
            <a:avLst/>
            <a:gdLst/>
            <a:ahLst/>
            <a:cxnLst/>
            <a:rect l="l" t="t" r="r" b="b"/>
            <a:pathLst>
              <a:path w="12571727" h="5060120">
                <a:moveTo>
                  <a:pt x="0" y="0"/>
                </a:moveTo>
                <a:lnTo>
                  <a:pt x="12571726" y="0"/>
                </a:lnTo>
                <a:lnTo>
                  <a:pt x="12571726" y="5060120"/>
                </a:lnTo>
                <a:lnTo>
                  <a:pt x="0" y="5060120"/>
                </a:lnTo>
                <a:lnTo>
                  <a:pt x="0" y="0"/>
                </a:lnTo>
                <a:close/>
              </a:path>
            </a:pathLst>
          </a:custGeom>
          <a:blipFill>
            <a:blip r:embed="rId3"/>
            <a:stretch>
              <a:fillRect/>
            </a:stretch>
          </a:blipFill>
        </p:spPr>
        <p:txBody>
          <a:bodyPr/>
          <a:lstStyle/>
          <a:p>
            <a:endParaRPr lang="el-GR"/>
          </a:p>
        </p:txBody>
      </p:sp>
      <p:sp>
        <p:nvSpPr>
          <p:cNvPr id="4" name="Freeform 4"/>
          <p:cNvSpPr/>
          <p:nvPr/>
        </p:nvSpPr>
        <p:spPr>
          <a:xfrm>
            <a:off x="13432224" y="8202226"/>
            <a:ext cx="2023211" cy="945391"/>
          </a:xfrm>
          <a:custGeom>
            <a:avLst/>
            <a:gdLst/>
            <a:ahLst/>
            <a:cxnLst/>
            <a:rect l="l" t="t" r="r" b="b"/>
            <a:pathLst>
              <a:path w="2023211" h="945391">
                <a:moveTo>
                  <a:pt x="0" y="0"/>
                </a:moveTo>
                <a:lnTo>
                  <a:pt x="2023211" y="0"/>
                </a:lnTo>
                <a:lnTo>
                  <a:pt x="2023211" y="945392"/>
                </a:lnTo>
                <a:lnTo>
                  <a:pt x="0" y="945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5" name="TextBox 5"/>
          <p:cNvSpPr txBox="1"/>
          <p:nvPr/>
        </p:nvSpPr>
        <p:spPr>
          <a:xfrm>
            <a:off x="13841025" y="8283101"/>
            <a:ext cx="1205610" cy="745541"/>
          </a:xfrm>
          <a:prstGeom prst="rect">
            <a:avLst/>
          </a:prstGeom>
        </p:spPr>
        <p:txBody>
          <a:bodyPr lIns="0" tIns="0" rIns="0" bIns="0" rtlCol="0" anchor="t">
            <a:spAutoFit/>
          </a:bodyPr>
          <a:lstStyle/>
          <a:p>
            <a:pPr algn="ctr">
              <a:lnSpc>
                <a:spcPts val="3050"/>
              </a:lnSpc>
            </a:pPr>
            <a:r>
              <a:rPr lang="en-US" sz="2178" b="1">
                <a:solidFill>
                  <a:srgbClr val="000000"/>
                </a:solidFill>
                <a:latin typeface="Noto Serif Display Bold"/>
                <a:ea typeface="Noto Serif Display Bold"/>
                <a:cs typeface="Noto Serif Display Bold"/>
                <a:sym typeface="Noto Serif Display Bold"/>
              </a:rPr>
              <a:t>Β.Μ</a:t>
            </a:r>
          </a:p>
          <a:p>
            <a:pPr algn="ctr">
              <a:lnSpc>
                <a:spcPts val="3050"/>
              </a:lnSpc>
              <a:spcBef>
                <a:spcPct val="0"/>
              </a:spcBef>
            </a:pPr>
            <a:r>
              <a:rPr lang="en-US" sz="2178" b="1">
                <a:solidFill>
                  <a:srgbClr val="000000"/>
                </a:solidFill>
                <a:latin typeface="Noto Serif Display Bold"/>
                <a:ea typeface="Noto Serif Display Bold"/>
                <a:cs typeface="Noto Serif Display Bold"/>
                <a:sym typeface="Noto Serif Display Bold"/>
              </a:rPr>
              <a:t>σελ66</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416" b="-75416"/>
            </a:stretch>
          </a:blipFill>
        </p:spPr>
        <p:txBody>
          <a:bodyPr/>
          <a:lstStyle/>
          <a:p>
            <a:endParaRPr lang="el-GR"/>
          </a:p>
        </p:txBody>
      </p:sp>
      <p:sp>
        <p:nvSpPr>
          <p:cNvPr id="3" name="Freeform 3"/>
          <p:cNvSpPr/>
          <p:nvPr/>
        </p:nvSpPr>
        <p:spPr>
          <a:xfrm>
            <a:off x="2722838" y="1642312"/>
            <a:ext cx="15565162" cy="8644688"/>
          </a:xfrm>
          <a:custGeom>
            <a:avLst/>
            <a:gdLst/>
            <a:ahLst/>
            <a:cxnLst/>
            <a:rect l="l" t="t" r="r" b="b"/>
            <a:pathLst>
              <a:path w="15565162" h="8644688">
                <a:moveTo>
                  <a:pt x="0" y="0"/>
                </a:moveTo>
                <a:lnTo>
                  <a:pt x="15565162" y="0"/>
                </a:lnTo>
                <a:lnTo>
                  <a:pt x="15565162" y="8644688"/>
                </a:lnTo>
                <a:lnTo>
                  <a:pt x="0" y="8644688"/>
                </a:lnTo>
                <a:lnTo>
                  <a:pt x="0" y="0"/>
                </a:lnTo>
                <a:close/>
              </a:path>
            </a:pathLst>
          </a:custGeom>
          <a:blipFill>
            <a:blip r:embed="rId3"/>
            <a:stretch>
              <a:fillRect/>
            </a:stretch>
          </a:blipFill>
        </p:spPr>
        <p:txBody>
          <a:bodyPr/>
          <a:lstStyle/>
          <a:p>
            <a:endParaRPr lang="el-GR"/>
          </a:p>
        </p:txBody>
      </p:sp>
      <p:sp>
        <p:nvSpPr>
          <p:cNvPr id="4" name="TextBox 4"/>
          <p:cNvSpPr txBox="1"/>
          <p:nvPr/>
        </p:nvSpPr>
        <p:spPr>
          <a:xfrm>
            <a:off x="1985508" y="604837"/>
            <a:ext cx="12091368" cy="800100"/>
          </a:xfrm>
          <a:prstGeom prst="rect">
            <a:avLst/>
          </a:prstGeom>
        </p:spPr>
        <p:txBody>
          <a:bodyPr lIns="0" tIns="0" rIns="0" bIns="0" rtlCol="0" anchor="t">
            <a:spAutoFit/>
          </a:bodyPr>
          <a:lstStyle/>
          <a:p>
            <a:pPr algn="ctr">
              <a:lnSpc>
                <a:spcPts val="5928"/>
              </a:lnSpc>
              <a:spcBef>
                <a:spcPct val="0"/>
              </a:spcBef>
            </a:pPr>
            <a:r>
              <a:rPr lang="en-US" sz="4940" b="1" spc="69">
                <a:solidFill>
                  <a:srgbClr val="215968"/>
                </a:solidFill>
                <a:latin typeface="AC Diary Girl Bold"/>
                <a:ea typeface="AC Diary Girl Bold"/>
                <a:cs typeface="AC Diary Girl Bold"/>
                <a:sym typeface="AC Diary Girl Bold"/>
              </a:rPr>
              <a:t>Τι θυμάσαι από το προηγούμενο;</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416" b="-75416"/>
            </a:stretch>
          </a:blipFill>
        </p:spPr>
        <p:txBody>
          <a:bodyPr/>
          <a:lstStyle/>
          <a:p>
            <a:endParaRPr lang="el-GR"/>
          </a:p>
        </p:txBody>
      </p:sp>
      <p:sp>
        <p:nvSpPr>
          <p:cNvPr id="3" name="Freeform 3"/>
          <p:cNvSpPr/>
          <p:nvPr/>
        </p:nvSpPr>
        <p:spPr>
          <a:xfrm>
            <a:off x="2427506" y="3955545"/>
            <a:ext cx="1776725" cy="2842760"/>
          </a:xfrm>
          <a:custGeom>
            <a:avLst/>
            <a:gdLst/>
            <a:ahLst/>
            <a:cxnLst/>
            <a:rect l="l" t="t" r="r" b="b"/>
            <a:pathLst>
              <a:path w="1776725" h="2842760">
                <a:moveTo>
                  <a:pt x="0" y="0"/>
                </a:moveTo>
                <a:lnTo>
                  <a:pt x="1776725" y="0"/>
                </a:lnTo>
                <a:lnTo>
                  <a:pt x="1776725" y="2842761"/>
                </a:lnTo>
                <a:lnTo>
                  <a:pt x="0" y="2842761"/>
                </a:lnTo>
                <a:lnTo>
                  <a:pt x="0" y="0"/>
                </a:lnTo>
                <a:close/>
              </a:path>
            </a:pathLst>
          </a:custGeom>
          <a:blipFill>
            <a:blip r:embed="rId3"/>
            <a:stretch>
              <a:fillRect/>
            </a:stretch>
          </a:blipFill>
        </p:spPr>
        <p:txBody>
          <a:bodyPr/>
          <a:lstStyle/>
          <a:p>
            <a:endParaRPr lang="el-GR"/>
          </a:p>
        </p:txBody>
      </p:sp>
      <p:sp>
        <p:nvSpPr>
          <p:cNvPr id="4" name="TextBox 4"/>
          <p:cNvSpPr txBox="1"/>
          <p:nvPr/>
        </p:nvSpPr>
        <p:spPr>
          <a:xfrm>
            <a:off x="4204231" y="256182"/>
            <a:ext cx="11510823" cy="3827924"/>
          </a:xfrm>
          <a:prstGeom prst="rect">
            <a:avLst/>
          </a:prstGeom>
        </p:spPr>
        <p:txBody>
          <a:bodyPr lIns="0" tIns="0" rIns="0" bIns="0" rtlCol="0" anchor="t">
            <a:spAutoFit/>
          </a:bodyPr>
          <a:lstStyle/>
          <a:p>
            <a:pPr algn="l">
              <a:lnSpc>
                <a:spcPts val="6094"/>
              </a:lnSpc>
            </a:pPr>
            <a:r>
              <a:rPr lang="en-US" sz="3584">
                <a:solidFill>
                  <a:srgbClr val="000000"/>
                </a:solidFill>
                <a:latin typeface="Alegreya Sans"/>
                <a:ea typeface="Alegreya Sans"/>
                <a:cs typeface="Alegreya Sans"/>
                <a:sym typeface="Alegreya Sans"/>
              </a:rPr>
              <a:t>Στην αρχαία παράδοση το Βάπτισμα, το Χρίσμα και η Ευχαριστία [...] σχηματίζουν μια λειτουργική ακολουθία και «τάξη», γιατί κάθε μυστήριο βρίσκει την πληρότητά του στο άλλο με τέτοιο τρόπο, ώστε είναι αδύνατο να καταλάβουμε πλήρως τη σημασία του ενός όταν χωριστεί και απομονωθεί από τα άλλα δύο. [...] </a:t>
            </a:r>
          </a:p>
        </p:txBody>
      </p:sp>
      <p:sp>
        <p:nvSpPr>
          <p:cNvPr id="5" name="TextBox 5"/>
          <p:cNvSpPr txBox="1"/>
          <p:nvPr/>
        </p:nvSpPr>
        <p:spPr>
          <a:xfrm>
            <a:off x="4204231" y="5443006"/>
            <a:ext cx="11107632" cy="4054492"/>
          </a:xfrm>
          <a:prstGeom prst="rect">
            <a:avLst/>
          </a:prstGeom>
        </p:spPr>
        <p:txBody>
          <a:bodyPr lIns="0" tIns="0" rIns="0" bIns="0" rtlCol="0" anchor="t">
            <a:spAutoFit/>
          </a:bodyPr>
          <a:lstStyle/>
          <a:p>
            <a:pPr algn="l">
              <a:lnSpc>
                <a:spcPts val="3258"/>
              </a:lnSpc>
            </a:pPr>
            <a:r>
              <a:rPr lang="en-US" sz="2327" b="1">
                <a:solidFill>
                  <a:srgbClr val="FF3131"/>
                </a:solidFill>
                <a:latin typeface="Alegreya Sans Bold"/>
                <a:ea typeface="Alegreya Sans Bold"/>
                <a:cs typeface="Alegreya Sans Bold"/>
                <a:sym typeface="Alegreya Sans Bold"/>
              </a:rPr>
              <a:t>Αυτό σημαίνει ότι τα τρία αυτά μυστήρια ...</a:t>
            </a:r>
          </a:p>
          <a:p>
            <a:pPr marL="502497" lvl="1" indent="-251249" algn="l">
              <a:lnSpc>
                <a:spcPts val="3258"/>
              </a:lnSpc>
              <a:buAutoNum type="arabicPeriod"/>
            </a:pPr>
            <a:r>
              <a:rPr lang="en-US" sz="2327" b="1">
                <a:solidFill>
                  <a:srgbClr val="004AAD"/>
                </a:solidFill>
                <a:latin typeface="Alegreya Sans Bold"/>
                <a:ea typeface="Alegreya Sans Bold"/>
                <a:cs typeface="Alegreya Sans Bold"/>
                <a:sym typeface="Alegreya Sans Bold"/>
              </a:rPr>
              <a:t>Είναι ανάγκη να τελούνται πάντα όλα μαζί</a:t>
            </a:r>
          </a:p>
          <a:p>
            <a:pPr marL="502497" lvl="1" indent="-251249" algn="l">
              <a:lnSpc>
                <a:spcPts val="3258"/>
              </a:lnSpc>
              <a:buAutoNum type="arabicPeriod"/>
            </a:pPr>
            <a:r>
              <a:rPr lang="en-US" sz="2327" b="1">
                <a:solidFill>
                  <a:srgbClr val="004AAD"/>
                </a:solidFill>
                <a:latin typeface="Alegreya Sans Bold"/>
                <a:ea typeface="Alegreya Sans Bold"/>
                <a:cs typeface="Alegreya Sans Bold"/>
                <a:sym typeface="Alegreya Sans Bold"/>
              </a:rPr>
              <a:t>Είναι απαραίτητο να ακολουθείται αυτή η σειρά και δεν μπορεί να αλλάξει</a:t>
            </a:r>
          </a:p>
          <a:p>
            <a:pPr marL="502497" lvl="1" indent="-251249" algn="l">
              <a:lnSpc>
                <a:spcPts val="3258"/>
              </a:lnSpc>
              <a:buAutoNum type="arabicPeriod"/>
            </a:pPr>
            <a:r>
              <a:rPr lang="en-US" sz="2327" b="1">
                <a:solidFill>
                  <a:srgbClr val="004AAD"/>
                </a:solidFill>
                <a:latin typeface="Alegreya Sans Bold"/>
                <a:ea typeface="Alegreya Sans Bold"/>
                <a:cs typeface="Alegreya Sans Bold"/>
                <a:sym typeface="Alegreya Sans Bold"/>
              </a:rPr>
              <a:t>Είναι εντελώς ανεξάρτητα μεταξύ τους</a:t>
            </a:r>
          </a:p>
          <a:p>
            <a:pPr marL="502497" lvl="1" indent="-251249" algn="l">
              <a:lnSpc>
                <a:spcPts val="3258"/>
              </a:lnSpc>
              <a:buAutoNum type="arabicPeriod"/>
            </a:pPr>
            <a:r>
              <a:rPr lang="en-US" sz="2327" b="1">
                <a:solidFill>
                  <a:srgbClr val="004AAD"/>
                </a:solidFill>
                <a:latin typeface="Alegreya Sans Bold"/>
                <a:ea typeface="Alegreya Sans Bold"/>
                <a:cs typeface="Alegreya Sans Bold"/>
                <a:sym typeface="Alegreya Sans Bold"/>
              </a:rPr>
              <a:t>Ο πιστός δεν μπορεί να κοινωνήσει αν δεν έχει βαπτιστεί και χριστεί.</a:t>
            </a:r>
          </a:p>
          <a:p>
            <a:pPr marL="502497" lvl="1" indent="-251249" algn="l">
              <a:lnSpc>
                <a:spcPts val="3258"/>
              </a:lnSpc>
              <a:buAutoNum type="arabicPeriod"/>
            </a:pPr>
            <a:r>
              <a:rPr lang="en-US" sz="2327" b="1">
                <a:solidFill>
                  <a:srgbClr val="004AAD"/>
                </a:solidFill>
                <a:latin typeface="Alegreya Sans Bold"/>
                <a:ea typeface="Alegreya Sans Bold"/>
                <a:cs typeface="Alegreya Sans Bold"/>
                <a:sym typeface="Alegreya Sans Bold"/>
              </a:rPr>
              <a:t>Το προηγούμενο μυστήριο ολοκληρώνεται μέσα στο σπόμενο</a:t>
            </a:r>
          </a:p>
          <a:p>
            <a:pPr marL="502497" lvl="1" indent="-251249" algn="l">
              <a:lnSpc>
                <a:spcPts val="3258"/>
              </a:lnSpc>
              <a:buAutoNum type="arabicPeriod"/>
            </a:pPr>
            <a:r>
              <a:rPr lang="en-US" sz="2327" b="1">
                <a:solidFill>
                  <a:srgbClr val="004AAD"/>
                </a:solidFill>
                <a:latin typeface="Alegreya Sans Bold"/>
                <a:ea typeface="Alegreya Sans Bold"/>
                <a:cs typeface="Alegreya Sans Bold"/>
                <a:sym typeface="Alegreya Sans Bold"/>
              </a:rPr>
              <a:t>Το πρώτο σε τάξη μυστήριο είναι η Θεία Ευχαριστία.</a:t>
            </a:r>
          </a:p>
          <a:p>
            <a:pPr marL="502497" lvl="1" indent="-251249" algn="l">
              <a:lnSpc>
                <a:spcPts val="3258"/>
              </a:lnSpc>
              <a:buAutoNum type="arabicPeriod"/>
            </a:pPr>
            <a:r>
              <a:rPr lang="en-US" sz="2327" b="1">
                <a:solidFill>
                  <a:srgbClr val="004AAD"/>
                </a:solidFill>
                <a:latin typeface="Alegreya Sans Bold"/>
                <a:ea typeface="Alegreya Sans Bold"/>
                <a:cs typeface="Alegreya Sans Bold"/>
                <a:sym typeface="Alegreya Sans Bold"/>
              </a:rPr>
              <a:t>Το Βάπτισμα και το Χρίσμα ολοκληρώνονται μέσα στη Θεία Ευχαριστία</a:t>
            </a:r>
          </a:p>
          <a:p>
            <a:pPr algn="l">
              <a:lnSpc>
                <a:spcPts val="3258"/>
              </a:lnSpc>
            </a:pPr>
            <a:endParaRPr lang="en-US" sz="2327" b="1">
              <a:solidFill>
                <a:srgbClr val="004AAD"/>
              </a:solidFill>
              <a:latin typeface="Alegreya Sans Bold"/>
              <a:ea typeface="Alegreya Sans Bold"/>
              <a:cs typeface="Alegreya Sans Bold"/>
              <a:sym typeface="Alegreya Sans Bold"/>
            </a:endParaRPr>
          </a:p>
          <a:p>
            <a:pPr algn="l">
              <a:lnSpc>
                <a:spcPts val="3258"/>
              </a:lnSpc>
            </a:pPr>
            <a:endParaRPr lang="en-US" sz="2327" b="1">
              <a:solidFill>
                <a:srgbClr val="004AAD"/>
              </a:solidFill>
              <a:latin typeface="Alegreya Sans Bold"/>
              <a:ea typeface="Alegreya Sans Bold"/>
              <a:cs typeface="Alegreya Sans Bold"/>
              <a:sym typeface="Alegreya Sans Bold"/>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443" y="-562055"/>
            <a:ext cx="9595757" cy="520604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416" b="-75416"/>
            </a:stretch>
          </a:blipFill>
        </p:spPr>
        <p:txBody>
          <a:bodyPr/>
          <a:lstStyle/>
          <a:p>
            <a:endParaRPr lang="el-GR"/>
          </a:p>
        </p:txBody>
      </p:sp>
      <p:sp>
        <p:nvSpPr>
          <p:cNvPr id="3" name="TextBox 3"/>
          <p:cNvSpPr txBox="1"/>
          <p:nvPr/>
        </p:nvSpPr>
        <p:spPr>
          <a:xfrm>
            <a:off x="2750076" y="2663741"/>
            <a:ext cx="3665916" cy="3377583"/>
          </a:xfrm>
          <a:prstGeom prst="rect">
            <a:avLst/>
          </a:prstGeom>
        </p:spPr>
        <p:txBody>
          <a:bodyPr lIns="0" tIns="0" rIns="0" bIns="0" rtlCol="0" anchor="t">
            <a:spAutoFit/>
          </a:bodyPr>
          <a:lstStyle/>
          <a:p>
            <a:pPr algn="just">
              <a:lnSpc>
                <a:spcPts val="5407"/>
              </a:lnSpc>
            </a:pPr>
            <a:r>
              <a:rPr lang="en-US" sz="3444" b="1">
                <a:solidFill>
                  <a:srgbClr val="254061"/>
                </a:solidFill>
                <a:latin typeface="Noto Serif Display Bold"/>
                <a:ea typeface="Noto Serif Display Bold"/>
                <a:cs typeface="Noto Serif Display Bold"/>
                <a:sym typeface="Noto Serif Display Bold"/>
              </a:rPr>
              <a:t>Βάπτισμα</a:t>
            </a:r>
          </a:p>
          <a:p>
            <a:pPr algn="just">
              <a:lnSpc>
                <a:spcPts val="5407"/>
              </a:lnSpc>
            </a:pPr>
            <a:endParaRPr lang="en-US" sz="3444" b="1">
              <a:solidFill>
                <a:srgbClr val="254061"/>
              </a:solidFill>
              <a:latin typeface="Noto Serif Display Bold"/>
              <a:ea typeface="Noto Serif Display Bold"/>
              <a:cs typeface="Noto Serif Display Bold"/>
              <a:sym typeface="Noto Serif Display Bold"/>
            </a:endParaRPr>
          </a:p>
          <a:p>
            <a:pPr algn="just">
              <a:lnSpc>
                <a:spcPts val="5407"/>
              </a:lnSpc>
            </a:pPr>
            <a:r>
              <a:rPr lang="en-US" sz="3444" b="1">
                <a:solidFill>
                  <a:srgbClr val="254061"/>
                </a:solidFill>
                <a:latin typeface="Noto Serif Display Bold"/>
                <a:ea typeface="Noto Serif Display Bold"/>
                <a:cs typeface="Noto Serif Display Bold"/>
                <a:sym typeface="Noto Serif Display Bold"/>
              </a:rPr>
              <a:t>Χρίσμα</a:t>
            </a:r>
          </a:p>
          <a:p>
            <a:pPr algn="just">
              <a:lnSpc>
                <a:spcPts val="5407"/>
              </a:lnSpc>
            </a:pPr>
            <a:endParaRPr lang="en-US" sz="3444" b="1">
              <a:solidFill>
                <a:srgbClr val="254061"/>
              </a:solidFill>
              <a:latin typeface="Noto Serif Display Bold"/>
              <a:ea typeface="Noto Serif Display Bold"/>
              <a:cs typeface="Noto Serif Display Bold"/>
              <a:sym typeface="Noto Serif Display Bold"/>
            </a:endParaRPr>
          </a:p>
          <a:p>
            <a:pPr algn="just">
              <a:lnSpc>
                <a:spcPts val="5407"/>
              </a:lnSpc>
            </a:pPr>
            <a:r>
              <a:rPr lang="en-US" sz="3444" b="1">
                <a:solidFill>
                  <a:srgbClr val="254061"/>
                </a:solidFill>
                <a:latin typeface="Noto Serif Display Bold"/>
                <a:ea typeface="Noto Serif Display Bold"/>
                <a:cs typeface="Noto Serif Display Bold"/>
                <a:sym typeface="Noto Serif Display Bold"/>
              </a:rPr>
              <a:t>Θεία Ευχαριστία</a:t>
            </a:r>
          </a:p>
        </p:txBody>
      </p:sp>
      <p:sp>
        <p:nvSpPr>
          <p:cNvPr id="4" name="TextBox 4"/>
          <p:cNvSpPr txBox="1"/>
          <p:nvPr/>
        </p:nvSpPr>
        <p:spPr>
          <a:xfrm>
            <a:off x="7239000" y="2324100"/>
            <a:ext cx="11049001" cy="5206041"/>
          </a:xfrm>
          <a:prstGeom prst="rect">
            <a:avLst/>
          </a:prstGeom>
        </p:spPr>
        <p:txBody>
          <a:bodyPr wrap="square" lIns="0" tIns="0" rIns="0" bIns="0" rtlCol="0" anchor="t">
            <a:spAutoFit/>
          </a:bodyPr>
          <a:lstStyle/>
          <a:p>
            <a:pPr marL="646139" lvl="1" indent="-323070" algn="l">
              <a:lnSpc>
                <a:spcPts val="5865"/>
              </a:lnSpc>
              <a:buAutoNum type="arabicPeriod"/>
            </a:pPr>
            <a:r>
              <a:rPr lang="el-GR" sz="2992" b="1" dirty="0">
                <a:solidFill>
                  <a:schemeClr val="accent1">
                    <a:lumMod val="50000"/>
                  </a:schemeClr>
                </a:solidFill>
                <a:latin typeface="Ink Free" panose="03080402000500000000" pitchFamily="66" charset="0"/>
                <a:ea typeface="Noto Serif Display Bold"/>
                <a:cs typeface="Noto Serif Display Bold"/>
                <a:sym typeface="Noto Serif Display Bold"/>
              </a:rPr>
              <a:t>  </a:t>
            </a:r>
            <a:r>
              <a:rPr lang="en-US" sz="2992" b="1" dirty="0" err="1">
                <a:solidFill>
                  <a:schemeClr val="accent1">
                    <a:lumMod val="50000"/>
                  </a:schemeClr>
                </a:solidFill>
                <a:latin typeface="Ink Free" panose="03080402000500000000" pitchFamily="66" charset="0"/>
                <a:ea typeface="Noto Serif Display Bold"/>
                <a:cs typeface="Noto Serif Display Bold"/>
                <a:sym typeface="Noto Serif Display Bold"/>
              </a:rPr>
              <a:t>Συμμετέχουμε</a:t>
            </a:r>
            <a:r>
              <a:rPr lang="en-US" sz="2992" b="1" dirty="0">
                <a:solidFill>
                  <a:schemeClr val="accent1">
                    <a:lumMod val="50000"/>
                  </a:schemeClr>
                </a:solidFill>
                <a:latin typeface="Ink Free" panose="03080402000500000000" pitchFamily="66" charset="0"/>
                <a:ea typeface="Noto Serif Display Bold"/>
                <a:cs typeface="Noto Serif Display Bold"/>
                <a:sym typeface="Noto Serif Display Bold"/>
              </a:rPr>
              <a:t> </a:t>
            </a:r>
            <a:r>
              <a:rPr lang="en-US" sz="2992" b="1" dirty="0" err="1">
                <a:solidFill>
                  <a:schemeClr val="accent1">
                    <a:lumMod val="50000"/>
                  </a:schemeClr>
                </a:solidFill>
                <a:latin typeface="Ink Free" panose="03080402000500000000" pitchFamily="66" charset="0"/>
                <a:ea typeface="Noto Serif Display Bold"/>
                <a:cs typeface="Noto Serif Display Bold"/>
                <a:sym typeface="Noto Serif Display Bold"/>
              </a:rPr>
              <a:t>στο</a:t>
            </a:r>
            <a:r>
              <a:rPr lang="en-US" sz="2992" b="1" dirty="0">
                <a:solidFill>
                  <a:schemeClr val="accent1">
                    <a:lumMod val="50000"/>
                  </a:schemeClr>
                </a:solidFill>
                <a:latin typeface="Ink Free" panose="03080402000500000000" pitchFamily="66" charset="0"/>
                <a:ea typeface="Noto Serif Display Bold"/>
                <a:cs typeface="Noto Serif Display Bold"/>
                <a:sym typeface="Noto Serif Display Bold"/>
              </a:rPr>
              <a:t> </a:t>
            </a:r>
            <a:r>
              <a:rPr lang="en-US" sz="2992" b="1" dirty="0" err="1">
                <a:solidFill>
                  <a:schemeClr val="accent1">
                    <a:lumMod val="50000"/>
                  </a:schemeClr>
                </a:solidFill>
                <a:latin typeface="Ink Free" panose="03080402000500000000" pitchFamily="66" charset="0"/>
                <a:ea typeface="Noto Serif Display Bold"/>
                <a:cs typeface="Noto Serif Display Bold"/>
                <a:sym typeface="Noto Serif Display Bold"/>
              </a:rPr>
              <a:t>τρ</a:t>
            </a:r>
            <a:r>
              <a:rPr lang="en-US" sz="2992" b="1" dirty="0">
                <a:solidFill>
                  <a:schemeClr val="accent1">
                    <a:lumMod val="50000"/>
                  </a:schemeClr>
                </a:solidFill>
                <a:latin typeface="Ink Free" panose="03080402000500000000" pitchFamily="66" charset="0"/>
                <a:ea typeface="Noto Serif Display Bold"/>
                <a:cs typeface="Noto Serif Display Bold"/>
                <a:sym typeface="Noto Serif Display Bold"/>
              </a:rPr>
              <a:t>απέζι του Χριστού, στη Βασιλεία Του.</a:t>
            </a:r>
          </a:p>
          <a:p>
            <a:pPr marL="646139" lvl="1" indent="-323070" algn="l">
              <a:lnSpc>
                <a:spcPts val="5865"/>
              </a:lnSpc>
              <a:buAutoNum type="arabicPeriod"/>
            </a:pPr>
            <a:r>
              <a:rPr lang="el-GR" sz="2992" b="1" dirty="0">
                <a:solidFill>
                  <a:schemeClr val="accent1">
                    <a:lumMod val="50000"/>
                  </a:schemeClr>
                </a:solidFill>
                <a:latin typeface="Ink Free" panose="03080402000500000000" pitchFamily="66" charset="0"/>
                <a:ea typeface="Noto Serif Display Bold"/>
                <a:cs typeface="Noto Serif Display Bold"/>
                <a:sym typeface="Noto Serif Display Bold"/>
              </a:rPr>
              <a:t>  </a:t>
            </a:r>
            <a:r>
              <a:rPr lang="en-US" sz="2992" b="1" dirty="0">
                <a:solidFill>
                  <a:schemeClr val="accent1">
                    <a:lumMod val="50000"/>
                  </a:schemeClr>
                </a:solidFill>
                <a:latin typeface="Ink Free" panose="03080402000500000000" pitchFamily="66" charset="0"/>
                <a:ea typeface="Noto Serif Display Bold"/>
                <a:cs typeface="Noto Serif Display Bold"/>
                <a:sym typeface="Noto Serif Display Bold"/>
              </a:rPr>
              <a:t>Πα</a:t>
            </a:r>
            <a:r>
              <a:rPr lang="en-US" sz="2992" b="1" dirty="0" err="1">
                <a:solidFill>
                  <a:schemeClr val="accent1">
                    <a:lumMod val="50000"/>
                  </a:schemeClr>
                </a:solidFill>
                <a:latin typeface="Ink Free" panose="03080402000500000000" pitchFamily="66" charset="0"/>
                <a:ea typeface="Noto Serif Display Bold"/>
                <a:cs typeface="Noto Serif Display Bold"/>
                <a:sym typeface="Noto Serif Display Bold"/>
              </a:rPr>
              <a:t>ίρνουμε</a:t>
            </a:r>
            <a:r>
              <a:rPr lang="en-US" sz="2992" b="1" dirty="0">
                <a:solidFill>
                  <a:schemeClr val="accent1">
                    <a:lumMod val="50000"/>
                  </a:schemeClr>
                </a:solidFill>
                <a:latin typeface="Ink Free" panose="03080402000500000000" pitchFamily="66" charset="0"/>
                <a:ea typeface="Noto Serif Display Bold"/>
                <a:cs typeface="Noto Serif Display Bold"/>
                <a:sym typeface="Noto Serif Display Bold"/>
              </a:rPr>
              <a:t> τα </a:t>
            </a:r>
            <a:r>
              <a:rPr lang="en-US" sz="2992" b="1" dirty="0" err="1">
                <a:solidFill>
                  <a:schemeClr val="accent1">
                    <a:lumMod val="50000"/>
                  </a:schemeClr>
                </a:solidFill>
                <a:latin typeface="Ink Free" panose="03080402000500000000" pitchFamily="66" charset="0"/>
                <a:ea typeface="Noto Serif Display Bold"/>
                <a:cs typeface="Noto Serif Display Bold"/>
                <a:sym typeface="Noto Serif Display Bold"/>
              </a:rPr>
              <a:t>δώρ</a:t>
            </a:r>
            <a:r>
              <a:rPr lang="en-US" sz="2992" b="1" dirty="0">
                <a:solidFill>
                  <a:schemeClr val="accent1">
                    <a:lumMod val="50000"/>
                  </a:schemeClr>
                </a:solidFill>
                <a:latin typeface="Ink Free" panose="03080402000500000000" pitchFamily="66" charset="0"/>
                <a:ea typeface="Noto Serif Display Bold"/>
                <a:cs typeface="Noto Serif Display Bold"/>
                <a:sym typeface="Noto Serif Display Bold"/>
              </a:rPr>
              <a:t>α του Αγίου Πνεύματος.</a:t>
            </a:r>
          </a:p>
          <a:p>
            <a:pPr marL="646139" lvl="1" indent="-323070" algn="l">
              <a:lnSpc>
                <a:spcPts val="5865"/>
              </a:lnSpc>
              <a:buAutoNum type="arabicPeriod"/>
            </a:pPr>
            <a:r>
              <a:rPr lang="el-GR" sz="2992" b="1" dirty="0">
                <a:solidFill>
                  <a:schemeClr val="accent1">
                    <a:lumMod val="50000"/>
                  </a:schemeClr>
                </a:solidFill>
                <a:latin typeface="Ink Free" panose="03080402000500000000" pitchFamily="66" charset="0"/>
                <a:ea typeface="Noto Serif Display Bold"/>
                <a:cs typeface="Noto Serif Display Bold"/>
                <a:sym typeface="Noto Serif Display Bold"/>
              </a:rPr>
              <a:t>  </a:t>
            </a:r>
            <a:r>
              <a:rPr lang="en-US" sz="2992" b="1" dirty="0" err="1">
                <a:solidFill>
                  <a:schemeClr val="accent1">
                    <a:lumMod val="50000"/>
                  </a:schemeClr>
                </a:solidFill>
                <a:latin typeface="Ink Free" panose="03080402000500000000" pitchFamily="66" charset="0"/>
                <a:ea typeface="Noto Serif Display Bold"/>
                <a:cs typeface="Noto Serif Display Bold"/>
                <a:sym typeface="Noto Serif Display Bold"/>
              </a:rPr>
              <a:t>Αν</a:t>
            </a:r>
            <a:r>
              <a:rPr lang="en-US" sz="2992" b="1" dirty="0">
                <a:solidFill>
                  <a:schemeClr val="accent1">
                    <a:lumMod val="50000"/>
                  </a:schemeClr>
                </a:solidFill>
                <a:latin typeface="Ink Free" panose="03080402000500000000" pitchFamily="66" charset="0"/>
                <a:ea typeface="Noto Serif Display Bold"/>
                <a:cs typeface="Noto Serif Display Bold"/>
                <a:sym typeface="Noto Serif Display Bold"/>
              </a:rPr>
              <a:t>αγεννιόμαστε «εξ ύδατος και Πνεύματος».</a:t>
            </a:r>
          </a:p>
          <a:p>
            <a:pPr marL="646139" lvl="1" indent="-323070" algn="l">
              <a:lnSpc>
                <a:spcPts val="5865"/>
              </a:lnSpc>
              <a:buAutoNum type="arabicPeriod"/>
            </a:pPr>
            <a:r>
              <a:rPr lang="el-GR" sz="2992" b="1" dirty="0">
                <a:solidFill>
                  <a:schemeClr val="accent1">
                    <a:lumMod val="50000"/>
                  </a:schemeClr>
                </a:solidFill>
                <a:latin typeface="Ink Free" panose="03080402000500000000" pitchFamily="66" charset="0"/>
                <a:ea typeface="Noto Serif Display Bold"/>
                <a:cs typeface="Noto Serif Display Bold"/>
                <a:sym typeface="Noto Serif Display Bold"/>
              </a:rPr>
              <a:t>  </a:t>
            </a:r>
            <a:r>
              <a:rPr lang="en-US" sz="2992" b="1" dirty="0" err="1">
                <a:solidFill>
                  <a:schemeClr val="accent1">
                    <a:lumMod val="50000"/>
                  </a:schemeClr>
                </a:solidFill>
                <a:latin typeface="Ink Free" panose="03080402000500000000" pitchFamily="66" charset="0"/>
                <a:ea typeface="Noto Serif Display Bold"/>
                <a:cs typeface="Noto Serif Display Bold"/>
                <a:sym typeface="Noto Serif Display Bold"/>
              </a:rPr>
              <a:t>Αυξάνουμε</a:t>
            </a:r>
            <a:r>
              <a:rPr lang="en-US" sz="2992" b="1" dirty="0">
                <a:solidFill>
                  <a:schemeClr val="accent1">
                    <a:lumMod val="50000"/>
                  </a:schemeClr>
                </a:solidFill>
                <a:latin typeface="Ink Free" panose="03080402000500000000" pitchFamily="66" charset="0"/>
                <a:ea typeface="Noto Serif Display Bold"/>
                <a:cs typeface="Noto Serif Display Bold"/>
                <a:sym typeface="Noto Serif Display Bold"/>
              </a:rPr>
              <a:t> </a:t>
            </a:r>
            <a:r>
              <a:rPr lang="en-US" sz="2992" b="1" dirty="0" err="1">
                <a:solidFill>
                  <a:schemeClr val="accent1">
                    <a:lumMod val="50000"/>
                  </a:schemeClr>
                </a:solidFill>
                <a:latin typeface="Ink Free" panose="03080402000500000000" pitchFamily="66" charset="0"/>
                <a:ea typeface="Noto Serif Display Bold"/>
                <a:cs typeface="Noto Serif Display Bold"/>
                <a:sym typeface="Noto Serif Display Bold"/>
              </a:rPr>
              <a:t>μέσ</a:t>
            </a:r>
            <a:r>
              <a:rPr lang="en-US" sz="2992" b="1" dirty="0">
                <a:solidFill>
                  <a:schemeClr val="accent1">
                    <a:lumMod val="50000"/>
                  </a:schemeClr>
                </a:solidFill>
                <a:latin typeface="Ink Free" panose="03080402000500000000" pitchFamily="66" charset="0"/>
                <a:ea typeface="Noto Serif Display Bold"/>
                <a:cs typeface="Noto Serif Display Bold"/>
                <a:sym typeface="Noto Serif Display Bold"/>
              </a:rPr>
              <a:t>α στην Εκκλησία.</a:t>
            </a:r>
          </a:p>
          <a:p>
            <a:pPr marL="646139" lvl="1" indent="-323070" algn="l">
              <a:lnSpc>
                <a:spcPts val="5865"/>
              </a:lnSpc>
              <a:buAutoNum type="arabicPeriod"/>
            </a:pPr>
            <a:r>
              <a:rPr lang="el-GR" sz="2992" b="1" dirty="0">
                <a:solidFill>
                  <a:schemeClr val="accent1">
                    <a:lumMod val="50000"/>
                  </a:schemeClr>
                </a:solidFill>
                <a:latin typeface="Ink Free" panose="03080402000500000000" pitchFamily="66" charset="0"/>
                <a:ea typeface="Noto Serif Display Bold"/>
                <a:cs typeface="Noto Serif Display Bold"/>
                <a:sym typeface="Noto Serif Display Bold"/>
              </a:rPr>
              <a:t>  </a:t>
            </a:r>
            <a:r>
              <a:rPr lang="en-US" sz="2992" b="1" dirty="0" err="1">
                <a:solidFill>
                  <a:schemeClr val="accent1">
                    <a:lumMod val="50000"/>
                  </a:schemeClr>
                </a:solidFill>
                <a:latin typeface="Ink Free" panose="03080402000500000000" pitchFamily="66" charset="0"/>
                <a:ea typeface="Noto Serif Display Bold"/>
                <a:cs typeface="Noto Serif Display Bold"/>
                <a:sym typeface="Noto Serif Display Bold"/>
              </a:rPr>
              <a:t>Ολοκλήρωση</a:t>
            </a:r>
            <a:r>
              <a:rPr lang="en-US" sz="2992" b="1" dirty="0">
                <a:solidFill>
                  <a:schemeClr val="accent1">
                    <a:lumMod val="50000"/>
                  </a:schemeClr>
                </a:solidFill>
                <a:latin typeface="Ink Free" panose="03080402000500000000" pitchFamily="66" charset="0"/>
                <a:ea typeface="Noto Serif Display Bold"/>
                <a:cs typeface="Noto Serif Display Bold"/>
                <a:sym typeface="Noto Serif Display Bold"/>
              </a:rPr>
              <a:t> </a:t>
            </a:r>
            <a:r>
              <a:rPr lang="en-US" sz="2992" b="1" dirty="0" err="1">
                <a:solidFill>
                  <a:schemeClr val="accent1">
                    <a:lumMod val="50000"/>
                  </a:schemeClr>
                </a:solidFill>
                <a:latin typeface="Ink Free" panose="03080402000500000000" pitchFamily="66" charset="0"/>
                <a:ea typeface="Noto Serif Display Bold"/>
                <a:cs typeface="Noto Serif Display Bold"/>
                <a:sym typeface="Noto Serif Display Bold"/>
              </a:rPr>
              <a:t>του</a:t>
            </a:r>
            <a:r>
              <a:rPr lang="en-US" sz="2992" b="1" dirty="0">
                <a:solidFill>
                  <a:schemeClr val="accent1">
                    <a:lumMod val="50000"/>
                  </a:schemeClr>
                </a:solidFill>
                <a:latin typeface="Ink Free" panose="03080402000500000000" pitchFamily="66" charset="0"/>
                <a:ea typeface="Noto Serif Display Bold"/>
                <a:cs typeface="Noto Serif Display Bold"/>
                <a:sym typeface="Noto Serif Display Bold"/>
              </a:rPr>
              <a:t> Βαπ</a:t>
            </a:r>
            <a:r>
              <a:rPr lang="en-US" sz="2992" b="1" dirty="0" err="1">
                <a:solidFill>
                  <a:schemeClr val="accent1">
                    <a:lumMod val="50000"/>
                  </a:schemeClr>
                </a:solidFill>
                <a:latin typeface="Ink Free" panose="03080402000500000000" pitchFamily="66" charset="0"/>
                <a:ea typeface="Noto Serif Display Bold"/>
                <a:cs typeface="Noto Serif Display Bold"/>
                <a:sym typeface="Noto Serif Display Bold"/>
              </a:rPr>
              <a:t>τίσμ</a:t>
            </a:r>
            <a:r>
              <a:rPr lang="en-US" sz="2992" b="1" dirty="0">
                <a:solidFill>
                  <a:schemeClr val="accent1">
                    <a:lumMod val="50000"/>
                  </a:schemeClr>
                </a:solidFill>
                <a:latin typeface="Ink Free" panose="03080402000500000000" pitchFamily="66" charset="0"/>
                <a:ea typeface="Noto Serif Display Bold"/>
                <a:cs typeface="Noto Serif Display Bold"/>
                <a:sym typeface="Noto Serif Display Bold"/>
              </a:rPr>
              <a:t>ατος.</a:t>
            </a:r>
          </a:p>
          <a:p>
            <a:pPr algn="l">
              <a:lnSpc>
                <a:spcPts val="5865"/>
              </a:lnSpc>
            </a:pPr>
            <a:endParaRPr lang="en-US" sz="2992" b="1" dirty="0">
              <a:solidFill>
                <a:srgbClr val="0097B2"/>
              </a:solidFill>
              <a:latin typeface="Noto Serif Display Bold"/>
              <a:ea typeface="Noto Serif Display Bold"/>
              <a:cs typeface="Noto Serif Display Bold"/>
              <a:sym typeface="Noto Serif Display Bold"/>
            </a:endParaRPr>
          </a:p>
          <a:p>
            <a:pPr algn="l">
              <a:lnSpc>
                <a:spcPts val="5865"/>
              </a:lnSpc>
            </a:pPr>
            <a:endParaRPr lang="en-US" sz="2992" b="1" dirty="0">
              <a:solidFill>
                <a:srgbClr val="0097B2"/>
              </a:solidFill>
              <a:latin typeface="Noto Serif Display Bold"/>
              <a:ea typeface="Noto Serif Display Bold"/>
              <a:cs typeface="Noto Serif Display Bold"/>
              <a:sym typeface="Noto Serif Display Bold"/>
            </a:endParaRPr>
          </a:p>
        </p:txBody>
      </p:sp>
      <p:sp>
        <p:nvSpPr>
          <p:cNvPr id="5" name="Freeform 5"/>
          <p:cNvSpPr/>
          <p:nvPr/>
        </p:nvSpPr>
        <p:spPr>
          <a:xfrm>
            <a:off x="2806309" y="6796006"/>
            <a:ext cx="1776725" cy="2842760"/>
          </a:xfrm>
          <a:custGeom>
            <a:avLst/>
            <a:gdLst/>
            <a:ahLst/>
            <a:cxnLst/>
            <a:rect l="l" t="t" r="r" b="b"/>
            <a:pathLst>
              <a:path w="1776725" h="2842760">
                <a:moveTo>
                  <a:pt x="0" y="0"/>
                </a:moveTo>
                <a:lnTo>
                  <a:pt x="1776725" y="0"/>
                </a:lnTo>
                <a:lnTo>
                  <a:pt x="1776725" y="2842761"/>
                </a:lnTo>
                <a:lnTo>
                  <a:pt x="0" y="2842761"/>
                </a:lnTo>
                <a:lnTo>
                  <a:pt x="0" y="0"/>
                </a:lnTo>
                <a:close/>
              </a:path>
            </a:pathLst>
          </a:custGeom>
          <a:blipFill>
            <a:blip r:embed="rId3"/>
            <a:stretch>
              <a:fillRect/>
            </a:stretch>
          </a:blipFill>
        </p:spPr>
        <p:txBody>
          <a:bodyPr/>
          <a:lstStyle/>
          <a:p>
            <a:endParaRPr lang="el-G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416" b="-75416"/>
            </a:stretch>
          </a:blipFill>
        </p:spPr>
        <p:txBody>
          <a:bodyPr/>
          <a:lstStyle/>
          <a:p>
            <a:endParaRPr lang="el-GR"/>
          </a:p>
        </p:txBody>
      </p:sp>
      <p:sp>
        <p:nvSpPr>
          <p:cNvPr id="3" name="Freeform 3"/>
          <p:cNvSpPr/>
          <p:nvPr/>
        </p:nvSpPr>
        <p:spPr>
          <a:xfrm>
            <a:off x="3314700" y="888440"/>
            <a:ext cx="11556793" cy="1925690"/>
          </a:xfrm>
          <a:custGeom>
            <a:avLst/>
            <a:gdLst/>
            <a:ahLst/>
            <a:cxnLst/>
            <a:rect l="l" t="t" r="r" b="b"/>
            <a:pathLst>
              <a:path w="11556793" h="1925690">
                <a:moveTo>
                  <a:pt x="0" y="0"/>
                </a:moveTo>
                <a:lnTo>
                  <a:pt x="11556793" y="0"/>
                </a:lnTo>
                <a:lnTo>
                  <a:pt x="11556793" y="1925690"/>
                </a:lnTo>
                <a:lnTo>
                  <a:pt x="0" y="1925690"/>
                </a:lnTo>
                <a:lnTo>
                  <a:pt x="0" y="0"/>
                </a:lnTo>
                <a:close/>
              </a:path>
            </a:pathLst>
          </a:custGeom>
          <a:blipFill>
            <a:blip r:embed="rId3"/>
            <a:stretch>
              <a:fillRect l="-1986" r="-1986" b="-70034"/>
            </a:stretch>
          </a:blipFill>
        </p:spPr>
        <p:txBody>
          <a:bodyPr/>
          <a:lstStyle/>
          <a:p>
            <a:endParaRPr lang="el-GR"/>
          </a:p>
        </p:txBody>
      </p:sp>
      <p:sp>
        <p:nvSpPr>
          <p:cNvPr id="4" name="Freeform 4"/>
          <p:cNvSpPr/>
          <p:nvPr/>
        </p:nvSpPr>
        <p:spPr>
          <a:xfrm>
            <a:off x="3314700" y="2814130"/>
            <a:ext cx="12015906" cy="3634812"/>
          </a:xfrm>
          <a:custGeom>
            <a:avLst/>
            <a:gdLst/>
            <a:ahLst/>
            <a:cxnLst/>
            <a:rect l="l" t="t" r="r" b="b"/>
            <a:pathLst>
              <a:path w="12015906" h="3634812">
                <a:moveTo>
                  <a:pt x="0" y="0"/>
                </a:moveTo>
                <a:lnTo>
                  <a:pt x="12015906" y="0"/>
                </a:lnTo>
                <a:lnTo>
                  <a:pt x="12015906" y="3634812"/>
                </a:lnTo>
                <a:lnTo>
                  <a:pt x="0" y="3634812"/>
                </a:lnTo>
                <a:lnTo>
                  <a:pt x="0" y="0"/>
                </a:lnTo>
                <a:close/>
              </a:path>
            </a:pathLst>
          </a:custGeom>
          <a:blipFill>
            <a:blip r:embed="rId4"/>
            <a:stretch>
              <a:fillRect/>
            </a:stretch>
          </a:blipFill>
        </p:spPr>
        <p:txBody>
          <a:bodyPr/>
          <a:lstStyle/>
          <a:p>
            <a:endParaRPr lang="el-GR"/>
          </a:p>
        </p:txBody>
      </p:sp>
      <p:sp>
        <p:nvSpPr>
          <p:cNvPr id="5" name="Freeform 5"/>
          <p:cNvSpPr/>
          <p:nvPr/>
        </p:nvSpPr>
        <p:spPr>
          <a:xfrm>
            <a:off x="13432224" y="8202226"/>
            <a:ext cx="2023211" cy="945391"/>
          </a:xfrm>
          <a:custGeom>
            <a:avLst/>
            <a:gdLst/>
            <a:ahLst/>
            <a:cxnLst/>
            <a:rect l="l" t="t" r="r" b="b"/>
            <a:pathLst>
              <a:path w="2023211" h="945391">
                <a:moveTo>
                  <a:pt x="0" y="0"/>
                </a:moveTo>
                <a:lnTo>
                  <a:pt x="2023211" y="0"/>
                </a:lnTo>
                <a:lnTo>
                  <a:pt x="2023211" y="945392"/>
                </a:lnTo>
                <a:lnTo>
                  <a:pt x="0" y="9453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l-GR"/>
          </a:p>
        </p:txBody>
      </p:sp>
      <p:sp>
        <p:nvSpPr>
          <p:cNvPr id="6" name="TextBox 6"/>
          <p:cNvSpPr txBox="1"/>
          <p:nvPr/>
        </p:nvSpPr>
        <p:spPr>
          <a:xfrm>
            <a:off x="13596761" y="8289445"/>
            <a:ext cx="1694138" cy="732855"/>
          </a:xfrm>
          <a:prstGeom prst="rect">
            <a:avLst/>
          </a:prstGeom>
        </p:spPr>
        <p:txBody>
          <a:bodyPr lIns="0" tIns="0" rIns="0" bIns="0" rtlCol="0" anchor="t">
            <a:spAutoFit/>
          </a:bodyPr>
          <a:lstStyle/>
          <a:p>
            <a:pPr algn="ctr">
              <a:lnSpc>
                <a:spcPts val="3050"/>
              </a:lnSpc>
              <a:spcBef>
                <a:spcPct val="0"/>
              </a:spcBef>
            </a:pPr>
            <a:r>
              <a:rPr lang="en-US" sz="2178" b="1">
                <a:solidFill>
                  <a:srgbClr val="000000"/>
                </a:solidFill>
                <a:latin typeface="Noto Serif Display Bold"/>
                <a:ea typeface="Noto Serif Display Bold"/>
                <a:cs typeface="Noto Serif Display Bold"/>
                <a:sym typeface="Noto Serif Display Bold"/>
              </a:rPr>
              <a:t>Β.Μ</a:t>
            </a:r>
          </a:p>
          <a:p>
            <a:pPr algn="ctr">
              <a:lnSpc>
                <a:spcPts val="3050"/>
              </a:lnSpc>
              <a:spcBef>
                <a:spcPct val="0"/>
              </a:spcBef>
            </a:pPr>
            <a:r>
              <a:rPr lang="en-US" sz="2178" b="1">
                <a:solidFill>
                  <a:srgbClr val="000000"/>
                </a:solidFill>
                <a:latin typeface="Noto Serif Display Bold"/>
                <a:ea typeface="Noto Serif Display Bold"/>
                <a:cs typeface="Noto Serif Display Bold"/>
                <a:sym typeface="Noto Serif Display Bold"/>
              </a:rPr>
              <a:t>σελ67</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416" b="-75416"/>
            </a:stretch>
          </a:blipFill>
        </p:spPr>
        <p:txBody>
          <a:bodyPr/>
          <a:lstStyle/>
          <a:p>
            <a:endParaRPr lang="el-GR"/>
          </a:p>
        </p:txBody>
      </p:sp>
      <p:sp>
        <p:nvSpPr>
          <p:cNvPr id="3" name="Freeform 3"/>
          <p:cNvSpPr/>
          <p:nvPr/>
        </p:nvSpPr>
        <p:spPr>
          <a:xfrm>
            <a:off x="4233464" y="9002315"/>
            <a:ext cx="5486400" cy="1241298"/>
          </a:xfrm>
          <a:custGeom>
            <a:avLst/>
            <a:gdLst/>
            <a:ahLst/>
            <a:cxnLst/>
            <a:rect l="l" t="t" r="r" b="b"/>
            <a:pathLst>
              <a:path w="5486400" h="1241298">
                <a:moveTo>
                  <a:pt x="0" y="0"/>
                </a:moveTo>
                <a:lnTo>
                  <a:pt x="5486400" y="0"/>
                </a:lnTo>
                <a:lnTo>
                  <a:pt x="5486400" y="1241298"/>
                </a:lnTo>
                <a:lnTo>
                  <a:pt x="0" y="12412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4" name="Freeform 4"/>
          <p:cNvSpPr/>
          <p:nvPr/>
        </p:nvSpPr>
        <p:spPr>
          <a:xfrm>
            <a:off x="4233464" y="7666926"/>
            <a:ext cx="5486400" cy="1241298"/>
          </a:xfrm>
          <a:custGeom>
            <a:avLst/>
            <a:gdLst/>
            <a:ahLst/>
            <a:cxnLst/>
            <a:rect l="l" t="t" r="r" b="b"/>
            <a:pathLst>
              <a:path w="5486400" h="1241298">
                <a:moveTo>
                  <a:pt x="0" y="0"/>
                </a:moveTo>
                <a:lnTo>
                  <a:pt x="5486400" y="0"/>
                </a:lnTo>
                <a:lnTo>
                  <a:pt x="5486400" y="1241298"/>
                </a:lnTo>
                <a:lnTo>
                  <a:pt x="0" y="12412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l-GR"/>
          </a:p>
        </p:txBody>
      </p:sp>
      <p:sp>
        <p:nvSpPr>
          <p:cNvPr id="5" name="Freeform 5"/>
          <p:cNvSpPr/>
          <p:nvPr/>
        </p:nvSpPr>
        <p:spPr>
          <a:xfrm>
            <a:off x="4233464" y="1254873"/>
            <a:ext cx="5486400" cy="1241298"/>
          </a:xfrm>
          <a:custGeom>
            <a:avLst/>
            <a:gdLst/>
            <a:ahLst/>
            <a:cxnLst/>
            <a:rect l="l" t="t" r="r" b="b"/>
            <a:pathLst>
              <a:path w="5486400" h="1241298">
                <a:moveTo>
                  <a:pt x="0" y="0"/>
                </a:moveTo>
                <a:lnTo>
                  <a:pt x="5486400" y="0"/>
                </a:lnTo>
                <a:lnTo>
                  <a:pt x="5486400" y="1241298"/>
                </a:lnTo>
                <a:lnTo>
                  <a:pt x="0" y="12412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l-GR"/>
          </a:p>
        </p:txBody>
      </p:sp>
      <p:sp>
        <p:nvSpPr>
          <p:cNvPr id="6" name="Freeform 6"/>
          <p:cNvSpPr/>
          <p:nvPr/>
        </p:nvSpPr>
        <p:spPr>
          <a:xfrm>
            <a:off x="4233464" y="3871414"/>
            <a:ext cx="5486400" cy="1241298"/>
          </a:xfrm>
          <a:custGeom>
            <a:avLst/>
            <a:gdLst/>
            <a:ahLst/>
            <a:cxnLst/>
            <a:rect l="l" t="t" r="r" b="b"/>
            <a:pathLst>
              <a:path w="5486400" h="1241298">
                <a:moveTo>
                  <a:pt x="0" y="0"/>
                </a:moveTo>
                <a:lnTo>
                  <a:pt x="5486400" y="0"/>
                </a:lnTo>
                <a:lnTo>
                  <a:pt x="5486400" y="1241298"/>
                </a:lnTo>
                <a:lnTo>
                  <a:pt x="0" y="124129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a:p>
        </p:txBody>
      </p:sp>
      <p:sp>
        <p:nvSpPr>
          <p:cNvPr id="7" name="Freeform 7"/>
          <p:cNvSpPr/>
          <p:nvPr/>
        </p:nvSpPr>
        <p:spPr>
          <a:xfrm>
            <a:off x="4233464" y="2536354"/>
            <a:ext cx="5486400" cy="1241298"/>
          </a:xfrm>
          <a:custGeom>
            <a:avLst/>
            <a:gdLst/>
            <a:ahLst/>
            <a:cxnLst/>
            <a:rect l="l" t="t" r="r" b="b"/>
            <a:pathLst>
              <a:path w="5486400" h="1241298">
                <a:moveTo>
                  <a:pt x="0" y="0"/>
                </a:moveTo>
                <a:lnTo>
                  <a:pt x="5486400" y="0"/>
                </a:lnTo>
                <a:lnTo>
                  <a:pt x="5486400" y="1241298"/>
                </a:lnTo>
                <a:lnTo>
                  <a:pt x="0" y="124129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l-GR"/>
          </a:p>
        </p:txBody>
      </p:sp>
      <p:sp>
        <p:nvSpPr>
          <p:cNvPr id="8" name="Freeform 8"/>
          <p:cNvSpPr/>
          <p:nvPr/>
        </p:nvSpPr>
        <p:spPr>
          <a:xfrm>
            <a:off x="4233464" y="5143500"/>
            <a:ext cx="5486400" cy="1241298"/>
          </a:xfrm>
          <a:custGeom>
            <a:avLst/>
            <a:gdLst/>
            <a:ahLst/>
            <a:cxnLst/>
            <a:rect l="l" t="t" r="r" b="b"/>
            <a:pathLst>
              <a:path w="5486400" h="1241298">
                <a:moveTo>
                  <a:pt x="0" y="0"/>
                </a:moveTo>
                <a:lnTo>
                  <a:pt x="5486400" y="0"/>
                </a:lnTo>
                <a:lnTo>
                  <a:pt x="5486400" y="1241298"/>
                </a:lnTo>
                <a:lnTo>
                  <a:pt x="0" y="124129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l-GR"/>
          </a:p>
        </p:txBody>
      </p:sp>
      <p:sp>
        <p:nvSpPr>
          <p:cNvPr id="9" name="Freeform 9"/>
          <p:cNvSpPr/>
          <p:nvPr/>
        </p:nvSpPr>
        <p:spPr>
          <a:xfrm>
            <a:off x="4233464" y="6425628"/>
            <a:ext cx="5486400" cy="1241298"/>
          </a:xfrm>
          <a:custGeom>
            <a:avLst/>
            <a:gdLst/>
            <a:ahLst/>
            <a:cxnLst/>
            <a:rect l="l" t="t" r="r" b="b"/>
            <a:pathLst>
              <a:path w="5486400" h="1241298">
                <a:moveTo>
                  <a:pt x="0" y="0"/>
                </a:moveTo>
                <a:lnTo>
                  <a:pt x="5486400" y="0"/>
                </a:lnTo>
                <a:lnTo>
                  <a:pt x="5486400" y="1241298"/>
                </a:lnTo>
                <a:lnTo>
                  <a:pt x="0" y="124129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l-GR"/>
          </a:p>
        </p:txBody>
      </p:sp>
      <p:sp>
        <p:nvSpPr>
          <p:cNvPr id="10" name="TextBox 10"/>
          <p:cNvSpPr txBox="1"/>
          <p:nvPr/>
        </p:nvSpPr>
        <p:spPr>
          <a:xfrm>
            <a:off x="4233464" y="6666503"/>
            <a:ext cx="5486400" cy="532582"/>
          </a:xfrm>
          <a:prstGeom prst="rect">
            <a:avLst/>
          </a:prstGeom>
        </p:spPr>
        <p:txBody>
          <a:bodyPr lIns="0" tIns="0" rIns="0" bIns="0" rtlCol="0" anchor="t">
            <a:spAutoFit/>
          </a:bodyPr>
          <a:lstStyle/>
          <a:p>
            <a:pPr algn="ctr">
              <a:lnSpc>
                <a:spcPts val="4331"/>
              </a:lnSpc>
            </a:pPr>
            <a:r>
              <a:rPr lang="en-US" sz="3093" b="1" dirty="0" err="1">
                <a:solidFill>
                  <a:srgbClr val="000000"/>
                </a:solidFill>
                <a:latin typeface="Ink Free" panose="03080402000500000000" pitchFamily="66" charset="0"/>
                <a:ea typeface="Noto Serif Display Bold"/>
                <a:cs typeface="Noto Serif Display Bold"/>
                <a:sym typeface="Noto Serif Display Bold"/>
              </a:rPr>
              <a:t>γάμος</a:t>
            </a:r>
            <a:endParaRPr lang="en-US" sz="3093" b="1" dirty="0">
              <a:solidFill>
                <a:srgbClr val="000000"/>
              </a:solidFill>
              <a:latin typeface="Ink Free" panose="03080402000500000000" pitchFamily="66" charset="0"/>
              <a:ea typeface="Noto Serif Display Bold"/>
              <a:cs typeface="Noto Serif Display Bold"/>
              <a:sym typeface="Noto Serif Display Bold"/>
            </a:endParaRPr>
          </a:p>
        </p:txBody>
      </p:sp>
      <p:sp>
        <p:nvSpPr>
          <p:cNvPr id="11" name="TextBox 11"/>
          <p:cNvSpPr txBox="1"/>
          <p:nvPr/>
        </p:nvSpPr>
        <p:spPr>
          <a:xfrm>
            <a:off x="4061297" y="5545181"/>
            <a:ext cx="5486400" cy="532582"/>
          </a:xfrm>
          <a:prstGeom prst="rect">
            <a:avLst/>
          </a:prstGeom>
        </p:spPr>
        <p:txBody>
          <a:bodyPr lIns="0" tIns="0" rIns="0" bIns="0" rtlCol="0" anchor="t">
            <a:spAutoFit/>
          </a:bodyPr>
          <a:lstStyle/>
          <a:p>
            <a:pPr marL="0" lvl="0" indent="0" algn="ctr">
              <a:lnSpc>
                <a:spcPts val="4331"/>
              </a:lnSpc>
              <a:spcBef>
                <a:spcPct val="0"/>
              </a:spcBef>
            </a:pPr>
            <a:r>
              <a:rPr lang="en-US" sz="3093" b="1" u="none" strike="noStrike" dirty="0" err="1">
                <a:solidFill>
                  <a:srgbClr val="000000"/>
                </a:solidFill>
                <a:latin typeface="Ink Free" panose="03080402000500000000" pitchFamily="66" charset="0"/>
                <a:ea typeface="Noto Serif Display Bold"/>
                <a:cs typeface="Noto Serif Display Bold"/>
                <a:sym typeface="Noto Serif Display Bold"/>
              </a:rPr>
              <a:t>ευχέλ</a:t>
            </a:r>
            <a:r>
              <a:rPr lang="en-US" sz="3093" b="1" u="none" strike="noStrike" dirty="0">
                <a:solidFill>
                  <a:srgbClr val="000000"/>
                </a:solidFill>
                <a:latin typeface="Ink Free" panose="03080402000500000000" pitchFamily="66" charset="0"/>
                <a:ea typeface="Noto Serif Display Bold"/>
                <a:cs typeface="Noto Serif Display Bold"/>
                <a:sym typeface="Noto Serif Display Bold"/>
              </a:rPr>
              <a:t>αιο </a:t>
            </a:r>
          </a:p>
        </p:txBody>
      </p:sp>
      <p:sp>
        <p:nvSpPr>
          <p:cNvPr id="12" name="TextBox 12"/>
          <p:cNvSpPr txBox="1"/>
          <p:nvPr/>
        </p:nvSpPr>
        <p:spPr>
          <a:xfrm>
            <a:off x="4233464" y="9480402"/>
            <a:ext cx="5486400" cy="532582"/>
          </a:xfrm>
          <a:prstGeom prst="rect">
            <a:avLst/>
          </a:prstGeom>
        </p:spPr>
        <p:txBody>
          <a:bodyPr lIns="0" tIns="0" rIns="0" bIns="0" rtlCol="0" anchor="t">
            <a:spAutoFit/>
          </a:bodyPr>
          <a:lstStyle/>
          <a:p>
            <a:pPr marL="0" lvl="0" indent="0" algn="ctr">
              <a:lnSpc>
                <a:spcPts val="4331"/>
              </a:lnSpc>
              <a:spcBef>
                <a:spcPct val="0"/>
              </a:spcBef>
            </a:pPr>
            <a:r>
              <a:rPr lang="en-US" sz="3093" b="1" u="none" strike="noStrike" dirty="0">
                <a:solidFill>
                  <a:srgbClr val="000000"/>
                </a:solidFill>
                <a:latin typeface="Ink Free" panose="03080402000500000000" pitchFamily="66" charset="0"/>
                <a:ea typeface="Noto Serif Display Bold"/>
                <a:cs typeface="Noto Serif Display Bold"/>
                <a:sym typeface="Noto Serif Display Bold"/>
              </a:rPr>
              <a:t>βάπ</a:t>
            </a:r>
            <a:r>
              <a:rPr lang="en-US" sz="3093" b="1" u="none" strike="noStrike" dirty="0" err="1">
                <a:solidFill>
                  <a:srgbClr val="000000"/>
                </a:solidFill>
                <a:latin typeface="Ink Free" panose="03080402000500000000" pitchFamily="66" charset="0"/>
                <a:ea typeface="Noto Serif Display Bold"/>
                <a:cs typeface="Noto Serif Display Bold"/>
                <a:sym typeface="Noto Serif Display Bold"/>
              </a:rPr>
              <a:t>τισμ</a:t>
            </a:r>
            <a:r>
              <a:rPr lang="en-US" sz="3093" b="1" u="none" strike="noStrike" dirty="0">
                <a:solidFill>
                  <a:srgbClr val="000000"/>
                </a:solidFill>
                <a:latin typeface="Ink Free" panose="03080402000500000000" pitchFamily="66" charset="0"/>
                <a:ea typeface="Noto Serif Display Bold"/>
                <a:cs typeface="Noto Serif Display Bold"/>
                <a:sym typeface="Noto Serif Display Bold"/>
              </a:rPr>
              <a:t>α</a:t>
            </a:r>
          </a:p>
        </p:txBody>
      </p:sp>
      <p:sp>
        <p:nvSpPr>
          <p:cNvPr id="13" name="TextBox 13"/>
          <p:cNvSpPr txBox="1"/>
          <p:nvPr/>
        </p:nvSpPr>
        <p:spPr>
          <a:xfrm>
            <a:off x="4233464" y="8004652"/>
            <a:ext cx="5486400" cy="532582"/>
          </a:xfrm>
          <a:prstGeom prst="rect">
            <a:avLst/>
          </a:prstGeom>
        </p:spPr>
        <p:txBody>
          <a:bodyPr lIns="0" tIns="0" rIns="0" bIns="0" rtlCol="0" anchor="t">
            <a:spAutoFit/>
          </a:bodyPr>
          <a:lstStyle/>
          <a:p>
            <a:pPr marL="0" lvl="0" indent="0" algn="ctr">
              <a:lnSpc>
                <a:spcPts val="4331"/>
              </a:lnSpc>
              <a:spcBef>
                <a:spcPct val="0"/>
              </a:spcBef>
            </a:pPr>
            <a:r>
              <a:rPr lang="en-US" sz="3093" b="1" u="none" strike="noStrike" dirty="0" err="1">
                <a:solidFill>
                  <a:srgbClr val="000000"/>
                </a:solidFill>
                <a:latin typeface="Ink Free" panose="03080402000500000000" pitchFamily="66" charset="0"/>
                <a:ea typeface="Noto Serif Display Bold"/>
                <a:cs typeface="Noto Serif Display Bold"/>
                <a:sym typeface="Noto Serif Display Bold"/>
              </a:rPr>
              <a:t>ιερωσύνη</a:t>
            </a:r>
            <a:endParaRPr lang="en-US" sz="3093" b="1" u="none" strike="noStrike" dirty="0">
              <a:solidFill>
                <a:srgbClr val="000000"/>
              </a:solidFill>
              <a:latin typeface="Ink Free" panose="03080402000500000000" pitchFamily="66" charset="0"/>
              <a:ea typeface="Noto Serif Display Bold"/>
              <a:cs typeface="Noto Serif Display Bold"/>
              <a:sym typeface="Noto Serif Display Bold"/>
            </a:endParaRPr>
          </a:p>
        </p:txBody>
      </p:sp>
      <p:sp>
        <p:nvSpPr>
          <p:cNvPr id="14" name="TextBox 14"/>
          <p:cNvSpPr txBox="1"/>
          <p:nvPr/>
        </p:nvSpPr>
        <p:spPr>
          <a:xfrm>
            <a:off x="4247811" y="1578252"/>
            <a:ext cx="5486400" cy="532582"/>
          </a:xfrm>
          <a:prstGeom prst="rect">
            <a:avLst/>
          </a:prstGeom>
        </p:spPr>
        <p:txBody>
          <a:bodyPr lIns="0" tIns="0" rIns="0" bIns="0" rtlCol="0" anchor="t">
            <a:spAutoFit/>
          </a:bodyPr>
          <a:lstStyle/>
          <a:p>
            <a:pPr marL="0" lvl="0" indent="0" algn="ctr">
              <a:lnSpc>
                <a:spcPts val="4331"/>
              </a:lnSpc>
              <a:spcBef>
                <a:spcPct val="0"/>
              </a:spcBef>
            </a:pPr>
            <a:r>
              <a:rPr lang="en-US" sz="3093" b="1" u="none" strike="noStrike" dirty="0" err="1">
                <a:solidFill>
                  <a:srgbClr val="000000"/>
                </a:solidFill>
                <a:latin typeface="Ink Free" panose="03080402000500000000" pitchFamily="66" charset="0"/>
                <a:ea typeface="Noto Serif Display Bold"/>
                <a:cs typeface="Noto Serif Display Bold"/>
                <a:sym typeface="Noto Serif Display Bold"/>
              </a:rPr>
              <a:t>μετάνοι</a:t>
            </a:r>
            <a:r>
              <a:rPr lang="en-US" sz="3093" b="1" u="none" strike="noStrike" dirty="0">
                <a:solidFill>
                  <a:srgbClr val="000000"/>
                </a:solidFill>
                <a:latin typeface="Ink Free" panose="03080402000500000000" pitchFamily="66" charset="0"/>
                <a:ea typeface="Noto Serif Display Bold"/>
                <a:cs typeface="Noto Serif Display Bold"/>
                <a:sym typeface="Noto Serif Display Bold"/>
              </a:rPr>
              <a:t>α, (εξομολόγηση)</a:t>
            </a:r>
          </a:p>
        </p:txBody>
      </p:sp>
      <p:sp>
        <p:nvSpPr>
          <p:cNvPr id="15" name="TextBox 15"/>
          <p:cNvSpPr txBox="1"/>
          <p:nvPr/>
        </p:nvSpPr>
        <p:spPr>
          <a:xfrm>
            <a:off x="4233464" y="4290417"/>
            <a:ext cx="5486400" cy="532582"/>
          </a:xfrm>
          <a:prstGeom prst="rect">
            <a:avLst/>
          </a:prstGeom>
        </p:spPr>
        <p:txBody>
          <a:bodyPr lIns="0" tIns="0" rIns="0" bIns="0" rtlCol="0" anchor="t">
            <a:spAutoFit/>
          </a:bodyPr>
          <a:lstStyle/>
          <a:p>
            <a:pPr algn="ctr">
              <a:lnSpc>
                <a:spcPts val="4331"/>
              </a:lnSpc>
              <a:spcBef>
                <a:spcPct val="0"/>
              </a:spcBef>
            </a:pPr>
            <a:r>
              <a:rPr lang="en-US" sz="3093" b="1" dirty="0" err="1">
                <a:solidFill>
                  <a:srgbClr val="000000"/>
                </a:solidFill>
                <a:latin typeface="Ink Free" panose="03080402000500000000" pitchFamily="66" charset="0"/>
                <a:ea typeface="Noto Serif Display Bold"/>
                <a:cs typeface="Noto Serif Display Bold"/>
                <a:sym typeface="Noto Serif Display Bold"/>
              </a:rPr>
              <a:t>θεί</a:t>
            </a:r>
            <a:r>
              <a:rPr lang="en-US" sz="3093" b="1" dirty="0">
                <a:solidFill>
                  <a:srgbClr val="000000"/>
                </a:solidFill>
                <a:latin typeface="Ink Free" panose="03080402000500000000" pitchFamily="66" charset="0"/>
                <a:ea typeface="Noto Serif Display Bold"/>
                <a:cs typeface="Noto Serif Display Bold"/>
                <a:sym typeface="Noto Serif Display Bold"/>
              </a:rPr>
              <a:t>α ευχαριστία</a:t>
            </a:r>
          </a:p>
        </p:txBody>
      </p:sp>
      <p:sp>
        <p:nvSpPr>
          <p:cNvPr id="16" name="TextBox 16"/>
          <p:cNvSpPr txBox="1"/>
          <p:nvPr/>
        </p:nvSpPr>
        <p:spPr>
          <a:xfrm>
            <a:off x="4233464" y="2874081"/>
            <a:ext cx="5486400" cy="532582"/>
          </a:xfrm>
          <a:prstGeom prst="rect">
            <a:avLst/>
          </a:prstGeom>
        </p:spPr>
        <p:txBody>
          <a:bodyPr lIns="0" tIns="0" rIns="0" bIns="0" rtlCol="0" anchor="t">
            <a:spAutoFit/>
          </a:bodyPr>
          <a:lstStyle/>
          <a:p>
            <a:pPr algn="ctr">
              <a:lnSpc>
                <a:spcPts val="4331"/>
              </a:lnSpc>
              <a:spcBef>
                <a:spcPct val="0"/>
              </a:spcBef>
            </a:pPr>
            <a:r>
              <a:rPr lang="en-US" sz="3093" b="1" dirty="0">
                <a:solidFill>
                  <a:srgbClr val="000000"/>
                </a:solidFill>
                <a:latin typeface="Ink Free" panose="03080402000500000000" pitchFamily="66" charset="0"/>
                <a:ea typeface="Noto Serif Display Bold"/>
                <a:cs typeface="Noto Serif Display Bold"/>
                <a:sym typeface="Noto Serif Display Bold"/>
              </a:rPr>
              <a:t> </a:t>
            </a:r>
            <a:r>
              <a:rPr lang="en-US" sz="3093" b="1" dirty="0" err="1">
                <a:solidFill>
                  <a:srgbClr val="000000"/>
                </a:solidFill>
                <a:latin typeface="Ink Free" panose="03080402000500000000" pitchFamily="66" charset="0"/>
                <a:ea typeface="Noto Serif Display Bold"/>
                <a:cs typeface="Noto Serif Display Bold"/>
                <a:sym typeface="Noto Serif Display Bold"/>
              </a:rPr>
              <a:t>χρίσμ</a:t>
            </a:r>
            <a:r>
              <a:rPr lang="en-US" sz="3093" b="1" dirty="0">
                <a:solidFill>
                  <a:srgbClr val="000000"/>
                </a:solidFill>
                <a:latin typeface="Ink Free" panose="03080402000500000000" pitchFamily="66" charset="0"/>
                <a:ea typeface="Noto Serif Display Bold"/>
                <a:cs typeface="Noto Serif Display Bold"/>
                <a:sym typeface="Noto Serif Display Bold"/>
              </a:rPr>
              <a:t>α</a:t>
            </a:r>
          </a:p>
        </p:txBody>
      </p:sp>
      <p:sp>
        <p:nvSpPr>
          <p:cNvPr id="17" name="TextBox 17"/>
          <p:cNvSpPr txBox="1"/>
          <p:nvPr/>
        </p:nvSpPr>
        <p:spPr>
          <a:xfrm>
            <a:off x="2615067" y="632861"/>
            <a:ext cx="12143465" cy="567463"/>
          </a:xfrm>
          <a:prstGeom prst="rect">
            <a:avLst/>
          </a:prstGeom>
        </p:spPr>
        <p:txBody>
          <a:bodyPr wrap="square" lIns="0" tIns="0" rIns="0" bIns="0" rtlCol="0" anchor="t">
            <a:spAutoFit/>
          </a:bodyPr>
          <a:lstStyle/>
          <a:p>
            <a:pPr algn="ctr">
              <a:lnSpc>
                <a:spcPts val="4331"/>
              </a:lnSpc>
            </a:pPr>
            <a:r>
              <a:rPr lang="en-US" sz="4000" b="1" dirty="0" err="1">
                <a:solidFill>
                  <a:srgbClr val="254061"/>
                </a:solidFill>
                <a:latin typeface="Ink Free" panose="03080402000500000000" pitchFamily="66" charset="0"/>
                <a:ea typeface="Noto Serif Display Bold"/>
                <a:cs typeface="Noto Serif Display Bold"/>
                <a:sym typeface="Noto Serif Display Bold"/>
              </a:rPr>
              <a:t>Ποι</a:t>
            </a:r>
            <a:r>
              <a:rPr lang="en-US" sz="4000" b="1" dirty="0">
                <a:solidFill>
                  <a:srgbClr val="254061"/>
                </a:solidFill>
                <a:latin typeface="Ink Free" panose="03080402000500000000" pitchFamily="66" charset="0"/>
                <a:ea typeface="Noto Serif Display Bold"/>
                <a:cs typeface="Noto Serif Display Bold"/>
                <a:sym typeface="Noto Serif Display Bold"/>
              </a:rPr>
              <a:t>α από τα μυστήρια ονομάζονται “μυητικά”</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416" b="-75416"/>
            </a:stretch>
          </a:blipFill>
        </p:spPr>
        <p:txBody>
          <a:bodyPr/>
          <a:lstStyle/>
          <a:p>
            <a:endParaRPr lang="el-GR"/>
          </a:p>
        </p:txBody>
      </p:sp>
      <p:sp>
        <p:nvSpPr>
          <p:cNvPr id="3" name="Freeform 3"/>
          <p:cNvSpPr/>
          <p:nvPr/>
        </p:nvSpPr>
        <p:spPr>
          <a:xfrm>
            <a:off x="3314700" y="1195430"/>
            <a:ext cx="11783532" cy="3735223"/>
          </a:xfrm>
          <a:custGeom>
            <a:avLst/>
            <a:gdLst/>
            <a:ahLst/>
            <a:cxnLst/>
            <a:rect l="l" t="t" r="r" b="b"/>
            <a:pathLst>
              <a:path w="11783532" h="3735223">
                <a:moveTo>
                  <a:pt x="0" y="0"/>
                </a:moveTo>
                <a:lnTo>
                  <a:pt x="11783532" y="0"/>
                </a:lnTo>
                <a:lnTo>
                  <a:pt x="11783532" y="3735223"/>
                </a:lnTo>
                <a:lnTo>
                  <a:pt x="0" y="3735223"/>
                </a:lnTo>
                <a:lnTo>
                  <a:pt x="0" y="0"/>
                </a:lnTo>
                <a:close/>
              </a:path>
            </a:pathLst>
          </a:custGeom>
          <a:blipFill>
            <a:blip r:embed="rId3"/>
            <a:stretch>
              <a:fillRect r="-9106"/>
            </a:stretch>
          </a:blipFill>
        </p:spPr>
        <p:txBody>
          <a:bodyPr/>
          <a:lstStyle/>
          <a:p>
            <a:endParaRPr lang="el-GR"/>
          </a:p>
        </p:txBody>
      </p:sp>
      <p:sp>
        <p:nvSpPr>
          <p:cNvPr id="4" name="Freeform 4"/>
          <p:cNvSpPr/>
          <p:nvPr/>
        </p:nvSpPr>
        <p:spPr>
          <a:xfrm>
            <a:off x="13432224" y="8202226"/>
            <a:ext cx="2023211" cy="945391"/>
          </a:xfrm>
          <a:custGeom>
            <a:avLst/>
            <a:gdLst/>
            <a:ahLst/>
            <a:cxnLst/>
            <a:rect l="l" t="t" r="r" b="b"/>
            <a:pathLst>
              <a:path w="2023211" h="945391">
                <a:moveTo>
                  <a:pt x="0" y="0"/>
                </a:moveTo>
                <a:lnTo>
                  <a:pt x="2023211" y="0"/>
                </a:lnTo>
                <a:lnTo>
                  <a:pt x="2023211" y="945392"/>
                </a:lnTo>
                <a:lnTo>
                  <a:pt x="0" y="945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5" name="TextBox 5"/>
          <p:cNvSpPr txBox="1"/>
          <p:nvPr/>
        </p:nvSpPr>
        <p:spPr>
          <a:xfrm>
            <a:off x="13432224" y="8289445"/>
            <a:ext cx="2023211" cy="732855"/>
          </a:xfrm>
          <a:prstGeom prst="rect">
            <a:avLst/>
          </a:prstGeom>
        </p:spPr>
        <p:txBody>
          <a:bodyPr lIns="0" tIns="0" rIns="0" bIns="0" rtlCol="0" anchor="t">
            <a:spAutoFit/>
          </a:bodyPr>
          <a:lstStyle/>
          <a:p>
            <a:pPr algn="ctr">
              <a:lnSpc>
                <a:spcPts val="3050"/>
              </a:lnSpc>
              <a:spcBef>
                <a:spcPct val="0"/>
              </a:spcBef>
            </a:pPr>
            <a:r>
              <a:rPr lang="en-US" sz="2178" b="1">
                <a:solidFill>
                  <a:srgbClr val="000000"/>
                </a:solidFill>
                <a:latin typeface="Noto Serif Display Bold"/>
                <a:ea typeface="Noto Serif Display Bold"/>
                <a:cs typeface="Noto Serif Display Bold"/>
                <a:sym typeface="Noto Serif Display Bold"/>
              </a:rPr>
              <a:t>Β.Μ</a:t>
            </a:r>
          </a:p>
          <a:p>
            <a:pPr algn="ctr">
              <a:lnSpc>
                <a:spcPts val="3050"/>
              </a:lnSpc>
              <a:spcBef>
                <a:spcPct val="0"/>
              </a:spcBef>
            </a:pPr>
            <a:r>
              <a:rPr lang="en-US" sz="2178" b="1">
                <a:solidFill>
                  <a:srgbClr val="000000"/>
                </a:solidFill>
                <a:latin typeface="Noto Serif Display Bold"/>
                <a:ea typeface="Noto Serif Display Bold"/>
                <a:cs typeface="Noto Serif Display Bold"/>
                <a:sym typeface="Noto Serif Display Bold"/>
              </a:rPr>
              <a:t>σελ67</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416" b="-75416"/>
            </a:stretch>
          </a:blipFill>
        </p:spPr>
        <p:txBody>
          <a:bodyPr/>
          <a:lstStyle/>
          <a:p>
            <a:endParaRPr lang="el-GR"/>
          </a:p>
        </p:txBody>
      </p:sp>
      <p:sp>
        <p:nvSpPr>
          <p:cNvPr id="3" name="TextBox 3"/>
          <p:cNvSpPr txBox="1"/>
          <p:nvPr/>
        </p:nvSpPr>
        <p:spPr>
          <a:xfrm>
            <a:off x="4016512" y="1790618"/>
            <a:ext cx="11833087" cy="1234890"/>
          </a:xfrm>
          <a:prstGeom prst="rect">
            <a:avLst/>
          </a:prstGeom>
        </p:spPr>
        <p:txBody>
          <a:bodyPr wrap="square" lIns="0" tIns="0" rIns="0" bIns="0" rtlCol="0" anchor="t">
            <a:spAutoFit/>
          </a:bodyPr>
          <a:lstStyle/>
          <a:p>
            <a:pPr>
              <a:lnSpc>
                <a:spcPts val="4921"/>
              </a:lnSpc>
              <a:spcBef>
                <a:spcPct val="0"/>
              </a:spcBef>
            </a:pPr>
            <a:r>
              <a:rPr lang="en-US" sz="3515" b="1" dirty="0" err="1">
                <a:solidFill>
                  <a:srgbClr val="000000"/>
                </a:solidFill>
                <a:latin typeface="Ink Free" panose="03080402000500000000" pitchFamily="66" charset="0"/>
                <a:ea typeface="Alegreya Sans Bold"/>
                <a:cs typeface="Alegreya Sans Bold"/>
                <a:sym typeface="Alegreya Sans Bold"/>
              </a:rPr>
              <a:t>Με</a:t>
            </a:r>
            <a:r>
              <a:rPr lang="en-US" sz="3515" b="1" dirty="0">
                <a:solidFill>
                  <a:srgbClr val="000000"/>
                </a:solidFill>
                <a:latin typeface="Ink Free" panose="03080402000500000000" pitchFamily="66" charset="0"/>
                <a:ea typeface="Alegreya Sans Bold"/>
                <a:cs typeface="Alegreya Sans Bold"/>
                <a:sym typeface="Alegreya Sans Bold"/>
              </a:rPr>
              <a:t> </a:t>
            </a:r>
            <a:r>
              <a:rPr lang="en-US" sz="3515" b="1" dirty="0" err="1">
                <a:solidFill>
                  <a:srgbClr val="000000"/>
                </a:solidFill>
                <a:latin typeface="Ink Free" panose="03080402000500000000" pitchFamily="66" charset="0"/>
                <a:ea typeface="Alegreya Sans Bold"/>
                <a:cs typeface="Alegreya Sans Bold"/>
                <a:sym typeface="Alegreya Sans Bold"/>
              </a:rPr>
              <a:t>το</a:t>
            </a:r>
            <a:r>
              <a:rPr lang="en-US" sz="3515" b="1" dirty="0">
                <a:solidFill>
                  <a:srgbClr val="000000"/>
                </a:solidFill>
                <a:latin typeface="Ink Free" panose="03080402000500000000" pitchFamily="66" charset="0"/>
                <a:ea typeface="Alegreya Sans Bold"/>
                <a:cs typeface="Alegreya Sans Bold"/>
                <a:sym typeface="Alegreya Sans Bold"/>
              </a:rPr>
              <a:t> βάπ</a:t>
            </a:r>
            <a:r>
              <a:rPr lang="en-US" sz="3515" b="1" dirty="0" err="1">
                <a:solidFill>
                  <a:srgbClr val="000000"/>
                </a:solidFill>
                <a:latin typeface="Ink Free" panose="03080402000500000000" pitchFamily="66" charset="0"/>
                <a:ea typeface="Alegreya Sans Bold"/>
                <a:cs typeface="Alegreya Sans Bold"/>
                <a:sym typeface="Alegreya Sans Bold"/>
              </a:rPr>
              <a:t>τισμ</a:t>
            </a:r>
            <a:r>
              <a:rPr lang="en-US" sz="3515" b="1" dirty="0">
                <a:solidFill>
                  <a:srgbClr val="000000"/>
                </a:solidFill>
                <a:latin typeface="Ink Free" panose="03080402000500000000" pitchFamily="66" charset="0"/>
                <a:ea typeface="Alegreya Sans Bold"/>
                <a:cs typeface="Alegreya Sans Bold"/>
                <a:sym typeface="Alegreya Sans Bold"/>
              </a:rPr>
              <a:t>α συμμετέχουμε στην Ταφή και την Ανάσταση του Χριστού. </a:t>
            </a:r>
          </a:p>
        </p:txBody>
      </p:sp>
      <p:sp>
        <p:nvSpPr>
          <p:cNvPr id="4" name="TextBox 4"/>
          <p:cNvSpPr txBox="1"/>
          <p:nvPr/>
        </p:nvSpPr>
        <p:spPr>
          <a:xfrm>
            <a:off x="4016512" y="3431713"/>
            <a:ext cx="11833087" cy="1234890"/>
          </a:xfrm>
          <a:prstGeom prst="rect">
            <a:avLst/>
          </a:prstGeom>
        </p:spPr>
        <p:txBody>
          <a:bodyPr wrap="square" lIns="0" tIns="0" rIns="0" bIns="0" rtlCol="0" anchor="t">
            <a:spAutoFit/>
          </a:bodyPr>
          <a:lstStyle/>
          <a:p>
            <a:pPr>
              <a:lnSpc>
                <a:spcPts val="4921"/>
              </a:lnSpc>
              <a:spcBef>
                <a:spcPct val="0"/>
              </a:spcBef>
            </a:pPr>
            <a:r>
              <a:rPr lang="en-US" sz="3515" b="1" dirty="0" err="1">
                <a:solidFill>
                  <a:srgbClr val="000000"/>
                </a:solidFill>
                <a:latin typeface="Ink Free" panose="03080402000500000000" pitchFamily="66" charset="0"/>
                <a:ea typeface="Alegreya Sans Bold"/>
                <a:cs typeface="Alegreya Sans Bold"/>
                <a:sym typeface="Alegreya Sans Bold"/>
              </a:rPr>
              <a:t>Με</a:t>
            </a:r>
            <a:r>
              <a:rPr lang="en-US" sz="3515" b="1" dirty="0">
                <a:solidFill>
                  <a:srgbClr val="000000"/>
                </a:solidFill>
                <a:latin typeface="Ink Free" panose="03080402000500000000" pitchFamily="66" charset="0"/>
                <a:ea typeface="Alegreya Sans Bold"/>
                <a:cs typeface="Alegreya Sans Bold"/>
                <a:sym typeface="Alegreya Sans Bold"/>
              </a:rPr>
              <a:t> </a:t>
            </a:r>
            <a:r>
              <a:rPr lang="en-US" sz="3515" b="1" dirty="0" err="1">
                <a:solidFill>
                  <a:srgbClr val="000000"/>
                </a:solidFill>
                <a:latin typeface="Ink Free" panose="03080402000500000000" pitchFamily="66" charset="0"/>
                <a:ea typeface="Alegreya Sans Bold"/>
                <a:cs typeface="Alegreya Sans Bold"/>
                <a:sym typeface="Alegreya Sans Bold"/>
              </a:rPr>
              <a:t>το</a:t>
            </a:r>
            <a:r>
              <a:rPr lang="en-US" sz="3515" b="1" dirty="0">
                <a:solidFill>
                  <a:srgbClr val="000000"/>
                </a:solidFill>
                <a:latin typeface="Ink Free" panose="03080402000500000000" pitchFamily="66" charset="0"/>
                <a:ea typeface="Alegreya Sans Bold"/>
                <a:cs typeface="Alegreya Sans Bold"/>
                <a:sym typeface="Alegreya Sans Bold"/>
              </a:rPr>
              <a:t> </a:t>
            </a:r>
            <a:r>
              <a:rPr lang="en-US" sz="3515" b="1" dirty="0" err="1">
                <a:solidFill>
                  <a:srgbClr val="000000"/>
                </a:solidFill>
                <a:latin typeface="Ink Free" panose="03080402000500000000" pitchFamily="66" charset="0"/>
                <a:ea typeface="Alegreya Sans Bold"/>
                <a:cs typeface="Alegreya Sans Bold"/>
                <a:sym typeface="Alegreya Sans Bold"/>
              </a:rPr>
              <a:t>Βά</a:t>
            </a:r>
            <a:r>
              <a:rPr lang="en-US" sz="3515" b="1" dirty="0">
                <a:solidFill>
                  <a:srgbClr val="000000"/>
                </a:solidFill>
                <a:latin typeface="Ink Free" panose="03080402000500000000" pitchFamily="66" charset="0"/>
                <a:ea typeface="Alegreya Sans Bold"/>
                <a:cs typeface="Alegreya Sans Bold"/>
                <a:sym typeface="Alegreya Sans Bold"/>
              </a:rPr>
              <a:t>πτισμα μα </a:t>
            </a:r>
            <a:r>
              <a:rPr lang="en-US" sz="3515" b="1" dirty="0">
                <a:solidFill>
                  <a:srgbClr val="000000"/>
                </a:solidFill>
                <a:latin typeface="Ink Free" panose="03080402000500000000" pitchFamily="66" charset="0"/>
                <a:sym typeface="Alegreya Sans Bold"/>
              </a:rPr>
              <a:t>συγχωρούνται</a:t>
            </a:r>
            <a:r>
              <a:rPr lang="en-US" sz="3515" b="1" dirty="0">
                <a:solidFill>
                  <a:srgbClr val="000000"/>
                </a:solidFill>
                <a:latin typeface="Ink Free" panose="03080402000500000000" pitchFamily="66" charset="0"/>
                <a:ea typeface="Alegreya Sans Bold"/>
                <a:cs typeface="Alegreya Sans Bold"/>
                <a:sym typeface="Alegreya Sans Bold"/>
              </a:rPr>
              <a:t> όλες οι αμαρτίες ακόμα και όσες θα κάνουμε.</a:t>
            </a:r>
          </a:p>
        </p:txBody>
      </p:sp>
      <p:sp>
        <p:nvSpPr>
          <p:cNvPr id="5" name="TextBox 5"/>
          <p:cNvSpPr txBox="1"/>
          <p:nvPr/>
        </p:nvSpPr>
        <p:spPr>
          <a:xfrm>
            <a:off x="4016513" y="5008056"/>
            <a:ext cx="11985488" cy="581891"/>
          </a:xfrm>
          <a:prstGeom prst="rect">
            <a:avLst/>
          </a:prstGeom>
        </p:spPr>
        <p:txBody>
          <a:bodyPr wrap="square" lIns="0" tIns="0" rIns="0" bIns="0" rtlCol="0" anchor="t">
            <a:spAutoFit/>
          </a:bodyPr>
          <a:lstStyle/>
          <a:p>
            <a:pPr>
              <a:lnSpc>
                <a:spcPts val="4724"/>
              </a:lnSpc>
              <a:spcBef>
                <a:spcPct val="0"/>
              </a:spcBef>
            </a:pPr>
            <a:r>
              <a:rPr lang="en-US" sz="3374" b="1" dirty="0" err="1">
                <a:solidFill>
                  <a:srgbClr val="000000"/>
                </a:solidFill>
                <a:latin typeface="Ink Free" panose="03080402000500000000" pitchFamily="66" charset="0"/>
                <a:ea typeface="Alegreya Sans Bold"/>
                <a:cs typeface="Alegreya Sans Bold"/>
                <a:sym typeface="Alegreya Sans Bold"/>
              </a:rPr>
              <a:t>Με</a:t>
            </a:r>
            <a:r>
              <a:rPr lang="en-US" sz="3374" b="1" dirty="0">
                <a:solidFill>
                  <a:srgbClr val="000000"/>
                </a:solidFill>
                <a:latin typeface="Ink Free" panose="03080402000500000000" pitchFamily="66" charset="0"/>
                <a:ea typeface="Alegreya Sans Bold"/>
                <a:cs typeface="Alegreya Sans Bold"/>
                <a:sym typeface="Alegreya Sans Bold"/>
              </a:rPr>
              <a:t> </a:t>
            </a:r>
            <a:r>
              <a:rPr lang="en-US" sz="3374" b="1" dirty="0" err="1">
                <a:solidFill>
                  <a:srgbClr val="000000"/>
                </a:solidFill>
                <a:latin typeface="Ink Free" panose="03080402000500000000" pitchFamily="66" charset="0"/>
                <a:ea typeface="Alegreya Sans Bold"/>
                <a:cs typeface="Alegreya Sans Bold"/>
                <a:sym typeface="Alegreya Sans Bold"/>
              </a:rPr>
              <a:t>το</a:t>
            </a:r>
            <a:r>
              <a:rPr lang="en-US" sz="3374" b="1" dirty="0">
                <a:solidFill>
                  <a:srgbClr val="000000"/>
                </a:solidFill>
                <a:latin typeface="Ink Free" panose="03080402000500000000" pitchFamily="66" charset="0"/>
                <a:ea typeface="Alegreya Sans Bold"/>
                <a:cs typeface="Alegreya Sans Bold"/>
                <a:sym typeface="Alegreya Sans Bold"/>
              </a:rPr>
              <a:t> </a:t>
            </a:r>
            <a:r>
              <a:rPr lang="en-US" sz="3374" b="1" dirty="0" err="1">
                <a:solidFill>
                  <a:srgbClr val="000000"/>
                </a:solidFill>
                <a:latin typeface="Ink Free" panose="03080402000500000000" pitchFamily="66" charset="0"/>
                <a:ea typeface="Alegreya Sans Bold"/>
                <a:cs typeface="Alegreya Sans Bold"/>
                <a:sym typeface="Alegreya Sans Bold"/>
              </a:rPr>
              <a:t>Βά</a:t>
            </a:r>
            <a:r>
              <a:rPr lang="en-US" sz="3374" b="1" dirty="0">
                <a:solidFill>
                  <a:srgbClr val="000000"/>
                </a:solidFill>
                <a:latin typeface="Ink Free" panose="03080402000500000000" pitchFamily="66" charset="0"/>
                <a:ea typeface="Alegreya Sans Bold"/>
                <a:cs typeface="Alegreya Sans Bold"/>
                <a:sym typeface="Alegreya Sans Bold"/>
              </a:rPr>
              <a:t>πτισμα μας γινόμαστε μέλη του σώματος της εκκλησίας</a:t>
            </a:r>
          </a:p>
        </p:txBody>
      </p:sp>
      <p:sp>
        <p:nvSpPr>
          <p:cNvPr id="6" name="TextBox 6"/>
          <p:cNvSpPr txBox="1"/>
          <p:nvPr/>
        </p:nvSpPr>
        <p:spPr>
          <a:xfrm>
            <a:off x="4016512" y="6356350"/>
            <a:ext cx="11822201" cy="1208088"/>
          </a:xfrm>
          <a:prstGeom prst="rect">
            <a:avLst/>
          </a:prstGeom>
        </p:spPr>
        <p:txBody>
          <a:bodyPr wrap="square" lIns="0" tIns="0" rIns="0" bIns="0" rtlCol="0" anchor="t">
            <a:spAutoFit/>
          </a:bodyPr>
          <a:lstStyle/>
          <a:p>
            <a:pPr>
              <a:lnSpc>
                <a:spcPts val="4762"/>
              </a:lnSpc>
              <a:spcBef>
                <a:spcPct val="0"/>
              </a:spcBef>
            </a:pPr>
            <a:r>
              <a:rPr lang="en-US" sz="3401" b="1" dirty="0" err="1">
                <a:solidFill>
                  <a:srgbClr val="000000"/>
                </a:solidFill>
                <a:latin typeface="Ink Free" panose="03080402000500000000" pitchFamily="66" charset="0"/>
                <a:ea typeface="Alegreya Sans Bold"/>
                <a:cs typeface="Alegreya Sans Bold"/>
                <a:sym typeface="Alegreya Sans Bold"/>
              </a:rPr>
              <a:t>Γι</a:t>
            </a:r>
            <a:r>
              <a:rPr lang="en-US" sz="3401" b="1" dirty="0">
                <a:solidFill>
                  <a:srgbClr val="000000"/>
                </a:solidFill>
                <a:latin typeface="Ink Free" panose="03080402000500000000" pitchFamily="66" charset="0"/>
                <a:ea typeface="Alegreya Sans Bold"/>
                <a:cs typeface="Alegreya Sans Bold"/>
                <a:sym typeface="Alegreya Sans Bold"/>
              </a:rPr>
              <a:t>α να  θυμόμαστε τη βάπτισή μας φοράμε στο λαιμό το αρχικό του ονόματός μας   </a:t>
            </a:r>
          </a:p>
        </p:txBody>
      </p:sp>
      <p:sp>
        <p:nvSpPr>
          <p:cNvPr id="7" name="TextBox 7"/>
          <p:cNvSpPr txBox="1"/>
          <p:nvPr/>
        </p:nvSpPr>
        <p:spPr>
          <a:xfrm>
            <a:off x="4016513" y="1144632"/>
            <a:ext cx="10919104" cy="532582"/>
          </a:xfrm>
          <a:prstGeom prst="rect">
            <a:avLst/>
          </a:prstGeom>
        </p:spPr>
        <p:txBody>
          <a:bodyPr wrap="square" lIns="0" tIns="0" rIns="0" bIns="0" rtlCol="0" anchor="t">
            <a:spAutoFit/>
          </a:bodyPr>
          <a:lstStyle/>
          <a:p>
            <a:pPr algn="ctr">
              <a:lnSpc>
                <a:spcPts val="4331"/>
              </a:lnSpc>
              <a:spcBef>
                <a:spcPct val="0"/>
              </a:spcBef>
            </a:pPr>
            <a:r>
              <a:rPr lang="en-US" sz="3093" b="1" dirty="0">
                <a:solidFill>
                  <a:srgbClr val="BE1931"/>
                </a:solidFill>
                <a:latin typeface="Ink Free" panose="03080402000500000000" pitchFamily="66" charset="0"/>
                <a:ea typeface="Noto Serif Display Bold"/>
                <a:cs typeface="Noto Serif Display Bold"/>
                <a:sym typeface="Noto Serif Display Bold"/>
              </a:rPr>
              <a:t>ΣΩΣΤΟ Ή ΛΑΘΟΣ</a:t>
            </a:r>
          </a:p>
        </p:txBody>
      </p:sp>
      <p:sp>
        <p:nvSpPr>
          <p:cNvPr id="8" name="Freeform 8"/>
          <p:cNvSpPr/>
          <p:nvPr/>
        </p:nvSpPr>
        <p:spPr>
          <a:xfrm>
            <a:off x="15838713" y="6356350"/>
            <a:ext cx="1776725" cy="2842760"/>
          </a:xfrm>
          <a:custGeom>
            <a:avLst/>
            <a:gdLst/>
            <a:ahLst/>
            <a:cxnLst/>
            <a:rect l="l" t="t" r="r" b="b"/>
            <a:pathLst>
              <a:path w="1776725" h="2842760">
                <a:moveTo>
                  <a:pt x="0" y="0"/>
                </a:moveTo>
                <a:lnTo>
                  <a:pt x="1776726" y="0"/>
                </a:lnTo>
                <a:lnTo>
                  <a:pt x="1776726" y="2842760"/>
                </a:lnTo>
                <a:lnTo>
                  <a:pt x="0" y="2842760"/>
                </a:lnTo>
                <a:lnTo>
                  <a:pt x="0" y="0"/>
                </a:lnTo>
                <a:close/>
              </a:path>
            </a:pathLst>
          </a:custGeom>
          <a:blipFill>
            <a:blip r:embed="rId3"/>
            <a:stretch>
              <a:fillRect/>
            </a:stretch>
          </a:blipFill>
        </p:spPr>
        <p:txBody>
          <a:bodyPr/>
          <a:lstStyle/>
          <a:p>
            <a:endParaRPr lang="el-G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416" b="-75416"/>
            </a:stretch>
          </a:blipFill>
        </p:spPr>
        <p:txBody>
          <a:bodyPr/>
          <a:lstStyle/>
          <a:p>
            <a:endParaRPr lang="el-GR"/>
          </a:p>
        </p:txBody>
      </p:sp>
      <p:sp>
        <p:nvSpPr>
          <p:cNvPr id="3" name="Freeform 3"/>
          <p:cNvSpPr/>
          <p:nvPr/>
        </p:nvSpPr>
        <p:spPr>
          <a:xfrm>
            <a:off x="2454127" y="286072"/>
            <a:ext cx="6689873" cy="5364062"/>
          </a:xfrm>
          <a:custGeom>
            <a:avLst/>
            <a:gdLst/>
            <a:ahLst/>
            <a:cxnLst/>
            <a:rect l="l" t="t" r="r" b="b"/>
            <a:pathLst>
              <a:path w="6689873" h="5364062">
                <a:moveTo>
                  <a:pt x="0" y="0"/>
                </a:moveTo>
                <a:lnTo>
                  <a:pt x="6689873" y="0"/>
                </a:lnTo>
                <a:lnTo>
                  <a:pt x="6689873" y="5364062"/>
                </a:lnTo>
                <a:lnTo>
                  <a:pt x="0" y="53640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4" name="TextBox 4"/>
          <p:cNvSpPr txBox="1"/>
          <p:nvPr/>
        </p:nvSpPr>
        <p:spPr>
          <a:xfrm>
            <a:off x="3375316" y="1160404"/>
            <a:ext cx="5768684" cy="4046541"/>
          </a:xfrm>
          <a:prstGeom prst="rect">
            <a:avLst/>
          </a:prstGeom>
        </p:spPr>
        <p:txBody>
          <a:bodyPr lIns="0" tIns="0" rIns="0" bIns="0" rtlCol="0" anchor="t">
            <a:spAutoFit/>
          </a:bodyPr>
          <a:lstStyle/>
          <a:p>
            <a:pPr algn="l">
              <a:lnSpc>
                <a:spcPts val="3171"/>
              </a:lnSpc>
              <a:spcBef>
                <a:spcPct val="0"/>
              </a:spcBef>
            </a:pPr>
            <a:r>
              <a:rPr lang="en-US" sz="2265" b="1">
                <a:solidFill>
                  <a:srgbClr val="000000"/>
                </a:solidFill>
                <a:latin typeface="Alegreya Sans Bold"/>
                <a:ea typeface="Alegreya Sans Bold"/>
                <a:cs typeface="Alegreya Sans Bold"/>
                <a:sym typeface="Alegreya Sans Bold"/>
              </a:rPr>
              <a:t>ΤΟ ΒΑΠΤΙΣΜΑ</a:t>
            </a:r>
          </a:p>
          <a:p>
            <a:pPr algn="l">
              <a:lnSpc>
                <a:spcPts val="3171"/>
              </a:lnSpc>
              <a:spcBef>
                <a:spcPct val="0"/>
              </a:spcBef>
            </a:pPr>
            <a:r>
              <a:rPr lang="en-US" sz="2265" b="1">
                <a:solidFill>
                  <a:srgbClr val="000000"/>
                </a:solidFill>
                <a:latin typeface="Alegreya Sans Bold"/>
                <a:ea typeface="Alegreya Sans Bold"/>
                <a:cs typeface="Alegreya Sans Bold"/>
                <a:sym typeface="Alegreya Sans Bold"/>
              </a:rPr>
              <a:t>Με το Βάπτισμα εντάσσεται ο άνθρωπος στην οικογένεια του Χριστού και</a:t>
            </a:r>
            <a:r>
              <a:rPr lang="en-US" sz="2265" b="1" u="sng">
                <a:solidFill>
                  <a:srgbClr val="000000"/>
                </a:solidFill>
                <a:latin typeface="Alegreya Sans Bold"/>
                <a:ea typeface="Alegreya Sans Bold"/>
                <a:cs typeface="Alegreya Sans Bold"/>
                <a:sym typeface="Alegreya Sans Bold"/>
              </a:rPr>
              <a:t> υπάγεται πλέον εκτός από τη φυσική (βιολογική) και στην πρωταρχική πνευματική του οικογένεια (Εκκλησία). </a:t>
            </a:r>
            <a:r>
              <a:rPr lang="en-US" sz="2265" b="1">
                <a:solidFill>
                  <a:srgbClr val="000000"/>
                </a:solidFill>
                <a:latin typeface="Alegreya Sans Bold"/>
                <a:ea typeface="Alegreya Sans Bold"/>
                <a:cs typeface="Alegreya Sans Bold"/>
                <a:sym typeface="Alegreya Sans Bold"/>
              </a:rPr>
              <a:t>Δια της τριπλής καταδύσεως και αναδύσεως στο νερό της κολυμβήθρας ο πιστός νεκρώνει τον παλαιόν άνθρωπο της αρχικής πτώσεως και φθοράς και αναγεννάται εξ ύδατος και Πνεύματος στη ζωή της Αγίας Τριάδος. </a:t>
            </a:r>
          </a:p>
        </p:txBody>
      </p:sp>
      <p:sp>
        <p:nvSpPr>
          <p:cNvPr id="5" name="Freeform 5"/>
          <p:cNvSpPr/>
          <p:nvPr/>
        </p:nvSpPr>
        <p:spPr>
          <a:xfrm>
            <a:off x="5977698" y="5143500"/>
            <a:ext cx="6332605" cy="5077597"/>
          </a:xfrm>
          <a:custGeom>
            <a:avLst/>
            <a:gdLst/>
            <a:ahLst/>
            <a:cxnLst/>
            <a:rect l="l" t="t" r="r" b="b"/>
            <a:pathLst>
              <a:path w="6332605" h="5077597">
                <a:moveTo>
                  <a:pt x="0" y="0"/>
                </a:moveTo>
                <a:lnTo>
                  <a:pt x="6332604" y="0"/>
                </a:lnTo>
                <a:lnTo>
                  <a:pt x="6332604" y="5077597"/>
                </a:lnTo>
                <a:lnTo>
                  <a:pt x="0" y="50775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l-GR"/>
          </a:p>
        </p:txBody>
      </p:sp>
      <p:sp>
        <p:nvSpPr>
          <p:cNvPr id="6" name="TextBox 6"/>
          <p:cNvSpPr txBox="1"/>
          <p:nvPr/>
        </p:nvSpPr>
        <p:spPr>
          <a:xfrm>
            <a:off x="6076331" y="5564409"/>
            <a:ext cx="6135337" cy="4049700"/>
          </a:xfrm>
          <a:prstGeom prst="rect">
            <a:avLst/>
          </a:prstGeom>
        </p:spPr>
        <p:txBody>
          <a:bodyPr lIns="0" tIns="0" rIns="0" bIns="0" rtlCol="0" anchor="t">
            <a:spAutoFit/>
          </a:bodyPr>
          <a:lstStyle/>
          <a:p>
            <a:pPr marL="0" lvl="0" indent="0" algn="l">
              <a:lnSpc>
                <a:spcPts val="3171"/>
              </a:lnSpc>
              <a:spcBef>
                <a:spcPct val="0"/>
              </a:spcBef>
            </a:pPr>
            <a:endParaRPr/>
          </a:p>
          <a:p>
            <a:pPr marL="0" lvl="0" indent="0" algn="l">
              <a:lnSpc>
                <a:spcPts val="3171"/>
              </a:lnSpc>
              <a:spcBef>
                <a:spcPct val="0"/>
              </a:spcBef>
            </a:pPr>
            <a:r>
              <a:rPr lang="en-US" sz="2265" b="1" u="sng" strike="noStrike">
                <a:solidFill>
                  <a:srgbClr val="000000"/>
                </a:solidFill>
                <a:latin typeface="Alegreya Sans Bold"/>
                <a:ea typeface="Alegreya Sans Bold"/>
                <a:cs typeface="Alegreya Sans Bold"/>
                <a:sym typeface="Alegreya Sans Bold"/>
              </a:rPr>
              <a:t>ΘΕΙΑ ΕΥΧΑΡΙΣΤΙΑ</a:t>
            </a:r>
          </a:p>
          <a:p>
            <a:pPr marL="0" lvl="0" indent="0" algn="l">
              <a:lnSpc>
                <a:spcPts val="3171"/>
              </a:lnSpc>
              <a:spcBef>
                <a:spcPct val="0"/>
              </a:spcBef>
            </a:pPr>
            <a:r>
              <a:rPr lang="en-US" sz="2265" b="1" u="sng" strike="noStrike">
                <a:solidFill>
                  <a:srgbClr val="000000"/>
                </a:solidFill>
                <a:latin typeface="Alegreya Sans Bold"/>
                <a:ea typeface="Alegreya Sans Bold"/>
                <a:cs typeface="Alegreya Sans Bold"/>
                <a:sym typeface="Alegreya Sans Bold"/>
              </a:rPr>
              <a:t>Η Θεία Ευχαριστία είναι το μυστήριο των μυστηρίων και «φάρμακον αθανασίας» Η Θεία Ευχαριστία είναι όχημα των πιστών προς τον Ουρανό και συνδέει όσο τίποτε άλλο κατά χάριν Θεό και ανθρώπους, αλλά και τους ανθρώπους μεταξύ τους. Μετά δηλαδή και την Πεντηκοστή, η νέα κοινότητα των πιστών τρεφόταν και εξαρτιόταν όχι μόνο από την υλική τροφή, αλλά και από το σώμα και το αίμα του Κυρίου.</a:t>
            </a:r>
          </a:p>
        </p:txBody>
      </p:sp>
      <p:sp>
        <p:nvSpPr>
          <p:cNvPr id="7" name="Freeform 7"/>
          <p:cNvSpPr/>
          <p:nvPr/>
        </p:nvSpPr>
        <p:spPr>
          <a:xfrm>
            <a:off x="9312127" y="0"/>
            <a:ext cx="6689873" cy="5364062"/>
          </a:xfrm>
          <a:custGeom>
            <a:avLst/>
            <a:gdLst/>
            <a:ahLst/>
            <a:cxnLst/>
            <a:rect l="l" t="t" r="r" b="b"/>
            <a:pathLst>
              <a:path w="6689873" h="5364062">
                <a:moveTo>
                  <a:pt x="0" y="0"/>
                </a:moveTo>
                <a:lnTo>
                  <a:pt x="6689873" y="0"/>
                </a:lnTo>
                <a:lnTo>
                  <a:pt x="6689873" y="5364062"/>
                </a:lnTo>
                <a:lnTo>
                  <a:pt x="0" y="536406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l-GR"/>
          </a:p>
        </p:txBody>
      </p:sp>
      <p:sp>
        <p:nvSpPr>
          <p:cNvPr id="8" name="TextBox 8"/>
          <p:cNvSpPr txBox="1"/>
          <p:nvPr/>
        </p:nvSpPr>
        <p:spPr>
          <a:xfrm>
            <a:off x="9312127" y="599268"/>
            <a:ext cx="6689873" cy="4562677"/>
          </a:xfrm>
          <a:prstGeom prst="rect">
            <a:avLst/>
          </a:prstGeom>
        </p:spPr>
        <p:txBody>
          <a:bodyPr lIns="0" tIns="0" rIns="0" bIns="0" rtlCol="0" anchor="t">
            <a:spAutoFit/>
          </a:bodyPr>
          <a:lstStyle/>
          <a:p>
            <a:pPr marL="0" lvl="0" indent="0" algn="l">
              <a:lnSpc>
                <a:spcPts val="2777"/>
              </a:lnSpc>
              <a:spcBef>
                <a:spcPct val="0"/>
              </a:spcBef>
            </a:pPr>
            <a:r>
              <a:rPr lang="en-US" sz="1984" b="1" u="sng" strike="noStrike">
                <a:solidFill>
                  <a:srgbClr val="000000"/>
                </a:solidFill>
                <a:latin typeface="Alegreya Sans Bold"/>
                <a:ea typeface="Alegreya Sans Bold"/>
                <a:cs typeface="Alegreya Sans Bold"/>
                <a:sym typeface="Alegreya Sans Bold"/>
              </a:rPr>
              <a:t>ΧΡΙΣΜΑ</a:t>
            </a:r>
          </a:p>
          <a:p>
            <a:pPr marL="0" lvl="0" indent="0" algn="l">
              <a:lnSpc>
                <a:spcPts val="2777"/>
              </a:lnSpc>
              <a:spcBef>
                <a:spcPct val="0"/>
              </a:spcBef>
            </a:pPr>
            <a:r>
              <a:rPr lang="en-US" sz="1984" b="1" u="sng" strike="noStrike">
                <a:solidFill>
                  <a:srgbClr val="000000"/>
                </a:solidFill>
                <a:latin typeface="Alegreya Sans Bold"/>
                <a:ea typeface="Alegreya Sans Bold"/>
                <a:cs typeface="Alegreya Sans Bold"/>
                <a:sym typeface="Alegreya Sans Bold"/>
              </a:rPr>
              <a:t>Το Χρίσμα είναι η σφραγίδα της χάριτος του Θεού πάνω στους βαπτισθέντες και η λήψη των ποικίλων χαρισμάτων του Αγίου Πνεύματος. Με το μυστήριο του Χρίσματος ο πιστός, με τη δύναμη του Θεού και του ιδικού του αγώνος, καλείται να αποκτήσει το τριπλό αξίωμα του Κυρίου, δηλαδή να γίνει ιερέας, προφήτης και βασιλιάς. Σαν ιερέας οφείλει να ευχαριστεί τον Θεό και να προσφέρει την, ήδη στον άνθρωπο δωρηθείσα, φύση και πάλι στον Θεό με προσευχές και ύμνους. Σαν προφήτης οφείλει να ομιλεί (για), και να διδάσκει τους συνανθρώπους του, την οδόν του Κυρίου και σαν βασιλέας οφείλει να υποτάσσει τη φύση του στο θέλημα του Θεού και να καθίσταται άρχοντας στα πάθη και κατώτερα ένστικτα.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416" b="-75416"/>
            </a:stretch>
          </a:blipFill>
        </p:spPr>
        <p:txBody>
          <a:bodyPr/>
          <a:lstStyle/>
          <a:p>
            <a:endParaRPr lang="el-GR"/>
          </a:p>
        </p:txBody>
      </p:sp>
      <p:sp>
        <p:nvSpPr>
          <p:cNvPr id="3" name="TextBox 3"/>
          <p:cNvSpPr txBox="1"/>
          <p:nvPr/>
        </p:nvSpPr>
        <p:spPr>
          <a:xfrm>
            <a:off x="2633442" y="5667945"/>
            <a:ext cx="13368558" cy="3467126"/>
          </a:xfrm>
          <a:prstGeom prst="rect">
            <a:avLst/>
          </a:prstGeom>
        </p:spPr>
        <p:txBody>
          <a:bodyPr lIns="0" tIns="0" rIns="0" bIns="0" rtlCol="0" anchor="t">
            <a:spAutoFit/>
          </a:bodyPr>
          <a:lstStyle/>
          <a:p>
            <a:pPr marL="0" lvl="0" indent="0" algn="l">
              <a:lnSpc>
                <a:spcPts val="4625"/>
              </a:lnSpc>
              <a:spcBef>
                <a:spcPct val="0"/>
              </a:spcBef>
            </a:pPr>
            <a:r>
              <a:rPr lang="en-US" sz="3303" b="1" u="none" strike="noStrike">
                <a:solidFill>
                  <a:srgbClr val="000000"/>
                </a:solidFill>
                <a:latin typeface="AC Diary Girl Bold"/>
                <a:ea typeface="AC Diary Girl Bold"/>
                <a:cs typeface="AC Diary Girl Bold"/>
                <a:sym typeface="AC Diary Girl Bold"/>
              </a:rPr>
              <a:t>Σε καμία περίπτωση δεν κοινωνούμε για να εκπληρώσουμε τις ατομικές θρησκευτικές υποχρεώσεις μας και να φανερώσουμε το πόσο καλοί χριστιανοί είμαστε. </a:t>
            </a:r>
          </a:p>
          <a:p>
            <a:pPr marL="0" lvl="0" indent="0" algn="l">
              <a:lnSpc>
                <a:spcPts val="4625"/>
              </a:lnSpc>
              <a:spcBef>
                <a:spcPct val="0"/>
              </a:spcBef>
            </a:pPr>
            <a:r>
              <a:rPr lang="en-US" sz="3303" b="1" u="none" strike="noStrike">
                <a:solidFill>
                  <a:srgbClr val="000000"/>
                </a:solidFill>
                <a:latin typeface="AC Diary Girl Bold"/>
                <a:ea typeface="AC Diary Girl Bold"/>
                <a:cs typeface="AC Diary Girl Bold"/>
                <a:sym typeface="AC Diary Girl Bold"/>
              </a:rPr>
              <a:t>Η θεία Ευχαριστία σηματοδοτεί την έναρξη για έναν αυτοέλεγχο, ώστε ο άνθρωπος να ανταμώσει με τον συνάνθρωπό του στην καθημερινότητα.</a:t>
            </a:r>
          </a:p>
        </p:txBody>
      </p:sp>
      <p:sp>
        <p:nvSpPr>
          <p:cNvPr id="4" name="TextBox 4"/>
          <p:cNvSpPr txBox="1"/>
          <p:nvPr/>
        </p:nvSpPr>
        <p:spPr>
          <a:xfrm>
            <a:off x="2633442" y="933450"/>
            <a:ext cx="13368558" cy="4619055"/>
          </a:xfrm>
          <a:prstGeom prst="rect">
            <a:avLst/>
          </a:prstGeom>
        </p:spPr>
        <p:txBody>
          <a:bodyPr lIns="0" tIns="0" rIns="0" bIns="0" rtlCol="0" anchor="t">
            <a:spAutoFit/>
          </a:bodyPr>
          <a:lstStyle/>
          <a:p>
            <a:pPr algn="l">
              <a:lnSpc>
                <a:spcPts val="4625"/>
              </a:lnSpc>
              <a:spcBef>
                <a:spcPct val="0"/>
              </a:spcBef>
            </a:pPr>
            <a:r>
              <a:rPr lang="en-US" sz="3303" b="1">
                <a:solidFill>
                  <a:srgbClr val="000000"/>
                </a:solidFill>
                <a:latin typeface="AC Diary Girl Bold"/>
                <a:ea typeface="AC Diary Girl Bold"/>
                <a:cs typeface="AC Diary Girl Bold"/>
                <a:sym typeface="AC Diary Girl Bold"/>
              </a:rPr>
              <a:t> Οι χριστιανοί κατά τη συμμετοχή τους στη θεία Ευχαριστία κοινωνούν από το ίδιο Ποτήριο. Αυτό σίγουρα αποτελεί μια έκφραση ενότητας. Στο Μυστήριο της θείας Ευχαριστίας φανερώνεται η ενότητα της Εκκλησίας. Η ενότητα αποτελεί το αντίδοτο για τη θεραπεία κάθε μορφής και τύπου του ανθρώπινου εγωκεντρισμού. Η συμμετοχή των χριστιανών στο κοινό Ποτήριο ενώνει τον άνθρωπο με τον ίδιο τον Κύριο και με τον πλησίον του. </a:t>
            </a:r>
          </a:p>
        </p:txBody>
      </p:sp>
      <p:sp>
        <p:nvSpPr>
          <p:cNvPr id="5" name="TextBox 5"/>
          <p:cNvSpPr txBox="1"/>
          <p:nvPr/>
        </p:nvSpPr>
        <p:spPr>
          <a:xfrm>
            <a:off x="5992764" y="8009"/>
            <a:ext cx="5939135" cy="1020691"/>
          </a:xfrm>
          <a:prstGeom prst="rect">
            <a:avLst/>
          </a:prstGeom>
        </p:spPr>
        <p:txBody>
          <a:bodyPr lIns="0" tIns="0" rIns="0" bIns="0" rtlCol="0" anchor="t">
            <a:spAutoFit/>
          </a:bodyPr>
          <a:lstStyle/>
          <a:p>
            <a:pPr algn="ctr">
              <a:lnSpc>
                <a:spcPts val="8365"/>
              </a:lnSpc>
              <a:spcBef>
                <a:spcPct val="0"/>
              </a:spcBef>
            </a:pPr>
            <a:r>
              <a:rPr lang="en-US" sz="5975" b="1">
                <a:solidFill>
                  <a:srgbClr val="BE1931"/>
                </a:solidFill>
                <a:latin typeface="Noto Serif Display Bold"/>
                <a:ea typeface="Noto Serif Display Bold"/>
                <a:cs typeface="Noto Serif Display Bold"/>
                <a:sym typeface="Noto Serif Display Bold"/>
              </a:rPr>
              <a:t>Συνοψίζοντας...</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416" b="-75416"/>
            </a:stretch>
          </a:blipFill>
        </p:spPr>
        <p:txBody>
          <a:bodyPr/>
          <a:lstStyle/>
          <a:p>
            <a:endParaRPr lang="el-GR"/>
          </a:p>
        </p:txBody>
      </p:sp>
      <p:sp>
        <p:nvSpPr>
          <p:cNvPr id="3" name="Freeform 3"/>
          <p:cNvSpPr/>
          <p:nvPr/>
        </p:nvSpPr>
        <p:spPr>
          <a:xfrm rot="609937">
            <a:off x="5588749" y="70709"/>
            <a:ext cx="8097003" cy="9697009"/>
          </a:xfrm>
          <a:custGeom>
            <a:avLst/>
            <a:gdLst/>
            <a:ahLst/>
            <a:cxnLst/>
            <a:rect l="l" t="t" r="r" b="b"/>
            <a:pathLst>
              <a:path w="8097003" h="9697009">
                <a:moveTo>
                  <a:pt x="0" y="0"/>
                </a:moveTo>
                <a:lnTo>
                  <a:pt x="8097002" y="0"/>
                </a:lnTo>
                <a:lnTo>
                  <a:pt x="8097002" y="9697009"/>
                </a:lnTo>
                <a:lnTo>
                  <a:pt x="0" y="96970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4" name="TextBox 4"/>
          <p:cNvSpPr txBox="1"/>
          <p:nvPr/>
        </p:nvSpPr>
        <p:spPr>
          <a:xfrm rot="640921">
            <a:off x="6677934" y="2042818"/>
            <a:ext cx="6210877" cy="734616"/>
          </a:xfrm>
          <a:prstGeom prst="rect">
            <a:avLst/>
          </a:prstGeom>
        </p:spPr>
        <p:txBody>
          <a:bodyPr lIns="0" tIns="0" rIns="0" bIns="0" rtlCol="0" anchor="t">
            <a:spAutoFit/>
          </a:bodyPr>
          <a:lstStyle/>
          <a:p>
            <a:pPr algn="ctr">
              <a:lnSpc>
                <a:spcPts val="5565"/>
              </a:lnSpc>
              <a:spcBef>
                <a:spcPct val="0"/>
              </a:spcBef>
            </a:pPr>
            <a:r>
              <a:rPr lang="en-US" sz="4637" spc="64">
                <a:solidFill>
                  <a:srgbClr val="BE1931"/>
                </a:solidFill>
                <a:latin typeface="AC Diary Girl"/>
                <a:ea typeface="AC Diary Girl"/>
                <a:cs typeface="AC Diary Girl"/>
                <a:sym typeface="AC Diary Girl"/>
              </a:rPr>
              <a:t>Εργασία για το σπίτι</a:t>
            </a:r>
          </a:p>
        </p:txBody>
      </p:sp>
      <p:sp>
        <p:nvSpPr>
          <p:cNvPr id="5" name="TextBox 5"/>
          <p:cNvSpPr txBox="1"/>
          <p:nvPr/>
        </p:nvSpPr>
        <p:spPr>
          <a:xfrm rot="607007">
            <a:off x="6042201" y="3055220"/>
            <a:ext cx="6858000" cy="5954613"/>
          </a:xfrm>
          <a:prstGeom prst="rect">
            <a:avLst/>
          </a:prstGeom>
        </p:spPr>
        <p:txBody>
          <a:bodyPr lIns="0" tIns="0" rIns="0" bIns="0" rtlCol="0" anchor="t">
            <a:spAutoFit/>
          </a:bodyPr>
          <a:lstStyle/>
          <a:p>
            <a:pPr algn="l">
              <a:lnSpc>
                <a:spcPts val="5227"/>
              </a:lnSpc>
              <a:spcBef>
                <a:spcPct val="0"/>
              </a:spcBef>
            </a:pPr>
            <a:r>
              <a:rPr lang="en-US" sz="4356" spc="60">
                <a:solidFill>
                  <a:srgbClr val="254061"/>
                </a:solidFill>
                <a:latin typeface="AC Diary Girl"/>
                <a:ea typeface="AC Diary Girl"/>
                <a:cs typeface="AC Diary Girl"/>
                <a:sym typeface="AC Diary Girl"/>
              </a:rPr>
              <a:t>Εξηγήστε τον τρόπο με τον οποίο καλλιεγείται η ενότητα της Εκκλησίας μέσα από το μυστήριο της Θείας Ευχαριστίας. Ποιες προεκτάσεις έχει ως προς την ενότητα ολόκληρου του κόσμου;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088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416" b="-75416"/>
            </a:stretch>
          </a:blipFill>
        </p:spPr>
        <p:txBody>
          <a:bodyPr/>
          <a:lstStyle/>
          <a:p>
            <a:endParaRPr lang="el-GR"/>
          </a:p>
        </p:txBody>
      </p:sp>
      <p:sp>
        <p:nvSpPr>
          <p:cNvPr id="3" name="Freeform 3"/>
          <p:cNvSpPr/>
          <p:nvPr/>
        </p:nvSpPr>
        <p:spPr>
          <a:xfrm>
            <a:off x="2860306" y="81643"/>
            <a:ext cx="11990154" cy="8899849"/>
          </a:xfrm>
          <a:custGeom>
            <a:avLst/>
            <a:gdLst/>
            <a:ahLst/>
            <a:cxnLst/>
            <a:rect l="l" t="t" r="r" b="b"/>
            <a:pathLst>
              <a:path w="11990154" h="8899849">
                <a:moveTo>
                  <a:pt x="0" y="0"/>
                </a:moveTo>
                <a:lnTo>
                  <a:pt x="11990154" y="0"/>
                </a:lnTo>
                <a:lnTo>
                  <a:pt x="11990154" y="8899849"/>
                </a:lnTo>
                <a:lnTo>
                  <a:pt x="0" y="8899849"/>
                </a:lnTo>
                <a:lnTo>
                  <a:pt x="0" y="0"/>
                </a:lnTo>
                <a:close/>
              </a:path>
            </a:pathLst>
          </a:custGeom>
          <a:blipFill>
            <a:blip r:embed="rId3"/>
            <a:stretch>
              <a:fillRect t="-6246" b="-6246"/>
            </a:stretch>
          </a:blipFill>
        </p:spPr>
        <p:txBody>
          <a:bodyPr/>
          <a:lstStyle/>
          <a:p>
            <a:endParaRPr lang="el-GR" dirty="0"/>
          </a:p>
        </p:txBody>
      </p:sp>
      <p:sp>
        <p:nvSpPr>
          <p:cNvPr id="5" name="TextBox 4">
            <a:extLst>
              <a:ext uri="{FF2B5EF4-FFF2-40B4-BE49-F238E27FC236}">
                <a16:creationId xmlns:a16="http://schemas.microsoft.com/office/drawing/2014/main" id="{C928D85C-F03B-5D3C-B84A-D4F44DAF75C0}"/>
              </a:ext>
            </a:extLst>
          </p:cNvPr>
          <p:cNvSpPr txBox="1"/>
          <p:nvPr/>
        </p:nvSpPr>
        <p:spPr>
          <a:xfrm>
            <a:off x="6035983" y="3604569"/>
            <a:ext cx="5638800" cy="2800767"/>
          </a:xfrm>
          <a:prstGeom prst="rect">
            <a:avLst/>
          </a:prstGeom>
          <a:noFill/>
        </p:spPr>
        <p:txBody>
          <a:bodyPr wrap="square" rtlCol="0">
            <a:spAutoFit/>
          </a:bodyPr>
          <a:lstStyle/>
          <a:p>
            <a:pPr algn="ctr"/>
            <a:r>
              <a:rPr lang="el-GR" sz="8800" b="1" dirty="0">
                <a:solidFill>
                  <a:schemeClr val="accent1">
                    <a:lumMod val="50000"/>
                  </a:schemeClr>
                </a:solidFill>
                <a:latin typeface="Ink Free" panose="03080402000500000000" pitchFamily="66" charset="0"/>
              </a:rPr>
              <a:t>Σας ευχαριστώ!</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416" b="-75416"/>
            </a:stretch>
          </a:blipFill>
        </p:spPr>
        <p:txBody>
          <a:bodyPr/>
          <a:lstStyle/>
          <a:p>
            <a:endParaRPr lang="el-GR"/>
          </a:p>
        </p:txBody>
      </p:sp>
      <p:sp>
        <p:nvSpPr>
          <p:cNvPr id="3" name="Freeform 3"/>
          <p:cNvSpPr/>
          <p:nvPr/>
        </p:nvSpPr>
        <p:spPr>
          <a:xfrm>
            <a:off x="2917068" y="744253"/>
            <a:ext cx="15370932" cy="8864218"/>
          </a:xfrm>
          <a:custGeom>
            <a:avLst/>
            <a:gdLst/>
            <a:ahLst/>
            <a:cxnLst/>
            <a:rect l="l" t="t" r="r" b="b"/>
            <a:pathLst>
              <a:path w="15370932" h="8864218">
                <a:moveTo>
                  <a:pt x="0" y="0"/>
                </a:moveTo>
                <a:lnTo>
                  <a:pt x="15370932" y="0"/>
                </a:lnTo>
                <a:lnTo>
                  <a:pt x="15370932" y="8864218"/>
                </a:lnTo>
                <a:lnTo>
                  <a:pt x="0" y="8864218"/>
                </a:lnTo>
                <a:lnTo>
                  <a:pt x="0" y="0"/>
                </a:lnTo>
                <a:close/>
              </a:path>
            </a:pathLst>
          </a:custGeom>
          <a:blipFill>
            <a:blip r:embed="rId3"/>
            <a:stretch>
              <a:fillRect/>
            </a:stretch>
          </a:blipFill>
        </p:spPr>
        <p:txBody>
          <a:bodyPr/>
          <a:lstStyle/>
          <a:p>
            <a:endParaRPr lang="el-G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416" b="-75416"/>
            </a:stretch>
          </a:blipFill>
        </p:spPr>
        <p:txBody>
          <a:bodyPr/>
          <a:lstStyle/>
          <a:p>
            <a:endParaRPr lang="el-GR"/>
          </a:p>
        </p:txBody>
      </p:sp>
      <p:sp>
        <p:nvSpPr>
          <p:cNvPr id="3" name="Freeform 3"/>
          <p:cNvSpPr/>
          <p:nvPr/>
        </p:nvSpPr>
        <p:spPr>
          <a:xfrm>
            <a:off x="2745906" y="708772"/>
            <a:ext cx="15380103" cy="8549528"/>
          </a:xfrm>
          <a:custGeom>
            <a:avLst/>
            <a:gdLst/>
            <a:ahLst/>
            <a:cxnLst/>
            <a:rect l="l" t="t" r="r" b="b"/>
            <a:pathLst>
              <a:path w="15380103" h="8549528">
                <a:moveTo>
                  <a:pt x="0" y="0"/>
                </a:moveTo>
                <a:lnTo>
                  <a:pt x="15380103" y="0"/>
                </a:lnTo>
                <a:lnTo>
                  <a:pt x="15380103" y="8549528"/>
                </a:lnTo>
                <a:lnTo>
                  <a:pt x="0" y="8549528"/>
                </a:lnTo>
                <a:lnTo>
                  <a:pt x="0" y="0"/>
                </a:lnTo>
                <a:close/>
              </a:path>
            </a:pathLst>
          </a:custGeom>
          <a:blipFill>
            <a:blip r:embed="rId3"/>
            <a:stretch>
              <a:fillRect/>
            </a:stretch>
          </a:blipFill>
        </p:spPr>
        <p:txBody>
          <a:bodyPr/>
          <a:lstStyle/>
          <a:p>
            <a:endParaRPr lang="el-G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416" b="-75416"/>
            </a:stretch>
          </a:blipFill>
        </p:spPr>
        <p:txBody>
          <a:bodyPr/>
          <a:lstStyle/>
          <a:p>
            <a:endParaRPr lang="el-GR"/>
          </a:p>
        </p:txBody>
      </p:sp>
      <p:sp>
        <p:nvSpPr>
          <p:cNvPr id="3" name="Freeform 3"/>
          <p:cNvSpPr/>
          <p:nvPr/>
        </p:nvSpPr>
        <p:spPr>
          <a:xfrm>
            <a:off x="2737768" y="705938"/>
            <a:ext cx="15109463" cy="9425872"/>
          </a:xfrm>
          <a:custGeom>
            <a:avLst/>
            <a:gdLst/>
            <a:ahLst/>
            <a:cxnLst/>
            <a:rect l="l" t="t" r="r" b="b"/>
            <a:pathLst>
              <a:path w="15109463" h="9425872">
                <a:moveTo>
                  <a:pt x="0" y="0"/>
                </a:moveTo>
                <a:lnTo>
                  <a:pt x="15109463" y="0"/>
                </a:lnTo>
                <a:lnTo>
                  <a:pt x="15109463" y="9425873"/>
                </a:lnTo>
                <a:lnTo>
                  <a:pt x="0" y="9425873"/>
                </a:lnTo>
                <a:lnTo>
                  <a:pt x="0" y="0"/>
                </a:lnTo>
                <a:close/>
              </a:path>
            </a:pathLst>
          </a:custGeom>
          <a:blipFill>
            <a:blip r:embed="rId3"/>
            <a:stretch>
              <a:fillRect/>
            </a:stretch>
          </a:blipFill>
        </p:spPr>
        <p:txBody>
          <a:bodyPr/>
          <a:lstStyle/>
          <a:p>
            <a:endParaRPr lang="el-G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416" b="-75416"/>
            </a:stretch>
          </a:blipFill>
        </p:spPr>
        <p:txBody>
          <a:bodyPr/>
          <a:lstStyle/>
          <a:p>
            <a:endParaRPr lang="el-GR"/>
          </a:p>
        </p:txBody>
      </p:sp>
      <p:sp>
        <p:nvSpPr>
          <p:cNvPr id="3" name="Freeform 3"/>
          <p:cNvSpPr/>
          <p:nvPr/>
        </p:nvSpPr>
        <p:spPr>
          <a:xfrm>
            <a:off x="2835549" y="2391961"/>
            <a:ext cx="13692282" cy="7308518"/>
          </a:xfrm>
          <a:custGeom>
            <a:avLst/>
            <a:gdLst/>
            <a:ahLst/>
            <a:cxnLst/>
            <a:rect l="l" t="t" r="r" b="b"/>
            <a:pathLst>
              <a:path w="13692282" h="7308518">
                <a:moveTo>
                  <a:pt x="0" y="0"/>
                </a:moveTo>
                <a:lnTo>
                  <a:pt x="13692283" y="0"/>
                </a:lnTo>
                <a:lnTo>
                  <a:pt x="13692283" y="7308518"/>
                </a:lnTo>
                <a:lnTo>
                  <a:pt x="0" y="7308518"/>
                </a:lnTo>
                <a:lnTo>
                  <a:pt x="0" y="0"/>
                </a:lnTo>
                <a:close/>
              </a:path>
            </a:pathLst>
          </a:custGeom>
          <a:blipFill>
            <a:blip r:embed="rId3"/>
            <a:stretch>
              <a:fillRect t="-18653"/>
            </a:stretch>
          </a:blipFill>
        </p:spPr>
        <p:txBody>
          <a:bodyPr/>
          <a:lstStyle/>
          <a:p>
            <a:endParaRPr lang="el-GR"/>
          </a:p>
        </p:txBody>
      </p:sp>
      <p:sp>
        <p:nvSpPr>
          <p:cNvPr id="4" name="TextBox 4"/>
          <p:cNvSpPr txBox="1"/>
          <p:nvPr/>
        </p:nvSpPr>
        <p:spPr>
          <a:xfrm>
            <a:off x="3444023" y="1620156"/>
            <a:ext cx="7126414" cy="457200"/>
          </a:xfrm>
          <a:prstGeom prst="rect">
            <a:avLst/>
          </a:prstGeom>
        </p:spPr>
        <p:txBody>
          <a:bodyPr lIns="0" tIns="0" rIns="0" bIns="0" rtlCol="0" anchor="t">
            <a:spAutoFit/>
          </a:bodyPr>
          <a:lstStyle/>
          <a:p>
            <a:pPr algn="ctr">
              <a:lnSpc>
                <a:spcPts val="3511"/>
              </a:lnSpc>
              <a:spcBef>
                <a:spcPct val="0"/>
              </a:spcBef>
            </a:pPr>
            <a:r>
              <a:rPr lang="en-US" sz="2926" spc="40">
                <a:solidFill>
                  <a:srgbClr val="000000"/>
                </a:solidFill>
                <a:latin typeface="Arimo"/>
                <a:ea typeface="Arimo"/>
                <a:cs typeface="Arimo"/>
                <a:sym typeface="Arimo"/>
              </a:rPr>
              <a:t>Γιατί προσφέρουμε στο Θεό άρτο και οίνο;</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416" b="-75416"/>
            </a:stretch>
          </a:blipFill>
        </p:spPr>
        <p:txBody>
          <a:bodyPr/>
          <a:lstStyle/>
          <a:p>
            <a:endParaRPr lang="el-GR"/>
          </a:p>
        </p:txBody>
      </p:sp>
      <p:sp>
        <p:nvSpPr>
          <p:cNvPr id="3" name="Freeform 3"/>
          <p:cNvSpPr/>
          <p:nvPr/>
        </p:nvSpPr>
        <p:spPr>
          <a:xfrm>
            <a:off x="2476009" y="606199"/>
            <a:ext cx="13687140" cy="8847606"/>
          </a:xfrm>
          <a:custGeom>
            <a:avLst/>
            <a:gdLst/>
            <a:ahLst/>
            <a:cxnLst/>
            <a:rect l="l" t="t" r="r" b="b"/>
            <a:pathLst>
              <a:path w="13687140" h="8847606">
                <a:moveTo>
                  <a:pt x="0" y="0"/>
                </a:moveTo>
                <a:lnTo>
                  <a:pt x="13687140" y="0"/>
                </a:lnTo>
                <a:lnTo>
                  <a:pt x="13687140" y="8847607"/>
                </a:lnTo>
                <a:lnTo>
                  <a:pt x="0" y="8847607"/>
                </a:lnTo>
                <a:lnTo>
                  <a:pt x="0" y="0"/>
                </a:lnTo>
                <a:close/>
              </a:path>
            </a:pathLst>
          </a:custGeom>
          <a:blipFill>
            <a:blip r:embed="rId3"/>
            <a:stretch>
              <a:fillRect/>
            </a:stretch>
          </a:blipFill>
        </p:spPr>
        <p:txBody>
          <a:bodyPr/>
          <a:lstStyle/>
          <a:p>
            <a:endParaRPr lang="el-G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416" b="-75416"/>
            </a:stretch>
          </a:blipFill>
        </p:spPr>
        <p:txBody>
          <a:bodyPr/>
          <a:lstStyle/>
          <a:p>
            <a:endParaRPr lang="el-GR"/>
          </a:p>
        </p:txBody>
      </p:sp>
      <p:sp>
        <p:nvSpPr>
          <p:cNvPr id="3" name="Freeform 3"/>
          <p:cNvSpPr/>
          <p:nvPr/>
        </p:nvSpPr>
        <p:spPr>
          <a:xfrm>
            <a:off x="3076353" y="904833"/>
            <a:ext cx="13573131" cy="7665325"/>
          </a:xfrm>
          <a:custGeom>
            <a:avLst/>
            <a:gdLst/>
            <a:ahLst/>
            <a:cxnLst/>
            <a:rect l="l" t="t" r="r" b="b"/>
            <a:pathLst>
              <a:path w="13573131" h="7665325">
                <a:moveTo>
                  <a:pt x="0" y="0"/>
                </a:moveTo>
                <a:lnTo>
                  <a:pt x="13573132" y="0"/>
                </a:lnTo>
                <a:lnTo>
                  <a:pt x="13573132" y="7665325"/>
                </a:lnTo>
                <a:lnTo>
                  <a:pt x="0" y="7665325"/>
                </a:lnTo>
                <a:lnTo>
                  <a:pt x="0" y="0"/>
                </a:lnTo>
                <a:close/>
              </a:path>
            </a:pathLst>
          </a:custGeom>
          <a:blipFill>
            <a:blip r:embed="rId3"/>
            <a:stretch>
              <a:fillRect/>
            </a:stretch>
          </a:blipFill>
        </p:spPr>
        <p:txBody>
          <a:bodyPr/>
          <a:lstStyle/>
          <a:p>
            <a:endParaRPr lang="el-G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416" b="-75416"/>
            </a:stretch>
          </a:blipFill>
        </p:spPr>
        <p:txBody>
          <a:bodyPr/>
          <a:lstStyle/>
          <a:p>
            <a:endParaRPr lang="el-GR"/>
          </a:p>
        </p:txBody>
      </p:sp>
      <p:sp>
        <p:nvSpPr>
          <p:cNvPr id="3" name="Freeform 3"/>
          <p:cNvSpPr/>
          <p:nvPr/>
        </p:nvSpPr>
        <p:spPr>
          <a:xfrm>
            <a:off x="2590800" y="800100"/>
            <a:ext cx="14478000" cy="9144000"/>
          </a:xfrm>
          <a:custGeom>
            <a:avLst/>
            <a:gdLst/>
            <a:ahLst/>
            <a:cxnLst/>
            <a:rect l="l" t="t" r="r" b="b"/>
            <a:pathLst>
              <a:path w="8488219" h="5517342">
                <a:moveTo>
                  <a:pt x="0" y="0"/>
                </a:moveTo>
                <a:lnTo>
                  <a:pt x="8488220" y="0"/>
                </a:lnTo>
                <a:lnTo>
                  <a:pt x="8488220" y="5517342"/>
                </a:lnTo>
                <a:lnTo>
                  <a:pt x="0" y="5517342"/>
                </a:lnTo>
                <a:lnTo>
                  <a:pt x="0" y="0"/>
                </a:lnTo>
                <a:close/>
              </a:path>
            </a:pathLst>
          </a:custGeom>
          <a:blipFill>
            <a:blip r:embed="rId3"/>
            <a:stretch>
              <a:fillRect/>
            </a:stretch>
          </a:blipFill>
        </p:spPr>
        <p:txBody>
          <a:bodyPr/>
          <a:lstStyle/>
          <a:p>
            <a:endParaRPr lang="el-G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TotalTime>
  <Words>959</Words>
  <Application>Microsoft Office PowerPoint</Application>
  <PresentationFormat>Προσαρμογή</PresentationFormat>
  <Paragraphs>107</Paragraphs>
  <Slides>29</Slides>
  <Notes>0</Notes>
  <HiddenSlides>0</HiddenSlides>
  <MMClips>0</MMClips>
  <ScaleCrop>false</ScaleCrop>
  <HeadingPairs>
    <vt:vector size="6" baseType="variant">
      <vt:variant>
        <vt:lpstr>Γραμματοσειρές που χρησιμοποιούνται</vt:lpstr>
      </vt:variant>
      <vt:variant>
        <vt:i4>10</vt:i4>
      </vt:variant>
      <vt:variant>
        <vt:lpstr>Θέμα</vt:lpstr>
      </vt:variant>
      <vt:variant>
        <vt:i4>1</vt:i4>
      </vt:variant>
      <vt:variant>
        <vt:lpstr>Τίτλοι διαφανειών</vt:lpstr>
      </vt:variant>
      <vt:variant>
        <vt:i4>29</vt:i4>
      </vt:variant>
    </vt:vector>
  </HeadingPairs>
  <TitlesOfParts>
    <vt:vector size="40" baseType="lpstr">
      <vt:lpstr>AC Diary Girl Bold</vt:lpstr>
      <vt:lpstr>Ink Free</vt:lpstr>
      <vt:lpstr>Noto Serif Display Bold</vt:lpstr>
      <vt:lpstr>Arimo</vt:lpstr>
      <vt:lpstr>Calibri</vt:lpstr>
      <vt:lpstr>Arial</vt:lpstr>
      <vt:lpstr>Aptos</vt:lpstr>
      <vt:lpstr>AC Diary Girl</vt:lpstr>
      <vt:lpstr>Alegreya Sans Bold</vt:lpstr>
      <vt:lpstr>Alegreya Sans</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2.3. Η ΕΝΟΤΗΤΑ ΤΗΣ ΕΚΚΛΗΣΙΑΣΤΙΚΗΣ ΚΟΙΝΟΤΗΤΑΣ</dc:title>
  <cp:lastModifiedBy>ΜΑΡΙΑ ΜΑΚΑΡΟΥΝΑ</cp:lastModifiedBy>
  <cp:revision>2</cp:revision>
  <dcterms:created xsi:type="dcterms:W3CDTF">2006-08-16T00:00:00Z</dcterms:created>
  <dcterms:modified xsi:type="dcterms:W3CDTF">2026-02-04T16:08:07Z</dcterms:modified>
  <dc:identifier>DAGiBkoBu2Q</dc:identifier>
</cp:coreProperties>
</file>