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19" r:id="rId2"/>
    <p:sldId id="256" r:id="rId3"/>
    <p:sldId id="283" r:id="rId4"/>
    <p:sldId id="523" r:id="rId5"/>
    <p:sldId id="524" r:id="rId6"/>
    <p:sldId id="525" r:id="rId7"/>
    <p:sldId id="526" r:id="rId8"/>
    <p:sldId id="527" r:id="rId9"/>
    <p:sldId id="528" r:id="rId10"/>
    <p:sldId id="553" r:id="rId11"/>
    <p:sldId id="539" r:id="rId12"/>
    <p:sldId id="540" r:id="rId13"/>
    <p:sldId id="541" r:id="rId14"/>
    <p:sldId id="542" r:id="rId15"/>
    <p:sldId id="543" r:id="rId16"/>
    <p:sldId id="544" r:id="rId17"/>
    <p:sldId id="545" r:id="rId18"/>
    <p:sldId id="546" r:id="rId19"/>
    <p:sldId id="547" r:id="rId20"/>
    <p:sldId id="538" r:id="rId21"/>
    <p:sldId id="529" r:id="rId22"/>
    <p:sldId id="530" r:id="rId23"/>
    <p:sldId id="531" r:id="rId24"/>
    <p:sldId id="532" r:id="rId25"/>
    <p:sldId id="533" r:id="rId26"/>
    <p:sldId id="534" r:id="rId27"/>
    <p:sldId id="535" r:id="rId28"/>
    <p:sldId id="536" r:id="rId29"/>
    <p:sldId id="537" r:id="rId30"/>
    <p:sldId id="548" r:id="rId31"/>
    <p:sldId id="549" r:id="rId32"/>
    <p:sldId id="551" r:id="rId33"/>
    <p:sldId id="552" r:id="rId34"/>
    <p:sldId id="554" r:id="rId35"/>
    <p:sldId id="555" r:id="rId36"/>
    <p:sldId id="557" r:id="rId37"/>
    <p:sldId id="556" r:id="rId3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CC66"/>
    <a:srgbClr val="996633"/>
    <a:srgbClr val="FFFF66"/>
    <a:srgbClr val="FFFFCC"/>
    <a:srgbClr val="CC99FF"/>
    <a:srgbClr val="CCCCFF"/>
    <a:srgbClr val="663300"/>
    <a:srgbClr val="EA8F16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49378" autoAdjust="0"/>
  </p:normalViewPr>
  <p:slideViewPr>
    <p:cSldViewPr>
      <p:cViewPr varScale="1">
        <p:scale>
          <a:sx n="86" d="100"/>
          <a:sy n="86" d="100"/>
        </p:scale>
        <p:origin x="135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688E51-8E2E-40BA-9814-593738821156}" type="datetimeFigureOut">
              <a:rPr lang="el-GR" smtClean="0"/>
              <a:t>23/3/2020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E7D193-8311-450D-8053-0BC291581FFB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1690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DB40-1C8E-49B4-90BE-75A4E9167442}" type="datetime1">
              <a:rPr lang="el-GR" smtClean="0"/>
              <a:t>23/3/2020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Τεχνολογία Υλικών - Κεφ. 1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F1E6-CE8E-42A0-9A34-08B3B4235889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86348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C9B55-F083-4E44-9128-83EDE8F99444}" type="datetime1">
              <a:rPr lang="el-GR" smtClean="0"/>
              <a:t>23/3/2020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Τεχνολογία Υλικών - Κεφ. 1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F1E6-CE8E-42A0-9A34-08B3B4235889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904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555B-5ACE-42F0-AFD3-9FEF21A90C2A}" type="datetime1">
              <a:rPr lang="el-GR" smtClean="0"/>
              <a:t>23/3/2020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Τεχνολογία Υλικών - Κεφ. 1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F1E6-CE8E-42A0-9A34-08B3B4235889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0047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0119-1B8E-4728-AC8D-55C06BD37EA1}" type="datetime1">
              <a:rPr lang="el-GR" smtClean="0"/>
              <a:t>23/3/2020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Τεχνολογία Υλικών - Κεφ. 1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F1E6-CE8E-42A0-9A34-08B3B4235889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07013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52A77-1F30-429D-A9FB-56FD18C9C972}" type="datetime1">
              <a:rPr lang="el-GR" smtClean="0"/>
              <a:t>23/3/2020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Τεχνολογία Υλικών - Κεφ. 1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F1E6-CE8E-42A0-9A34-08B3B4235889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8175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925C3-E2DF-478A-8F9F-7D0CC711B152}" type="datetime1">
              <a:rPr lang="el-GR" smtClean="0"/>
              <a:t>23/3/2020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Τεχνολογία Υλικών - Κεφ. 1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F1E6-CE8E-42A0-9A34-08B3B4235889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83955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F61FB-4441-4BED-9D01-EE24EAB119C3}" type="datetime1">
              <a:rPr lang="el-GR" smtClean="0"/>
              <a:t>23/3/2020</a:t>
            </a:fld>
            <a:endParaRPr lang="el-GR" dirty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Τεχνολογία Υλικών - Κεφ. 1</a:t>
            </a: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F1E6-CE8E-42A0-9A34-08B3B4235889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235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568F9-D028-49B6-B9B5-DD048D1D2FA9}" type="datetime1">
              <a:rPr lang="el-GR" smtClean="0"/>
              <a:t>23/3/2020</a:t>
            </a:fld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Τεχνολογία Υλικών - Κεφ. 1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F1E6-CE8E-42A0-9A34-08B3B4235889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0776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7FA5-7C20-44C8-9457-51C9862C3049}" type="datetime1">
              <a:rPr lang="el-GR" smtClean="0"/>
              <a:t>23/3/2020</a:t>
            </a:fld>
            <a:endParaRPr lang="el-GR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Τεχνολογία Υλικών - Κεφ. 1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F1E6-CE8E-42A0-9A34-08B3B4235889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5126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1AE2-96CA-4063-A1E8-5C3D60D854B4}" type="datetime1">
              <a:rPr lang="el-GR" smtClean="0"/>
              <a:t>23/3/2020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Τεχνολογία Υλικών - Κεφ. 1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F1E6-CE8E-42A0-9A34-08B3B4235889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65031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6F90E-A4C0-4E88-A980-345CA77D6138}" type="datetime1">
              <a:rPr lang="el-GR" smtClean="0"/>
              <a:t>23/3/2020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Τεχνολογία Υλικών - Κεφ. 1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F1E6-CE8E-42A0-9A34-08B3B4235889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71751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25000"/>
              </a:schemeClr>
            </a:gs>
            <a:gs pos="50000">
              <a:schemeClr val="bg2">
                <a:lumMod val="50000"/>
              </a:schemeClr>
            </a:gs>
            <a:gs pos="100000">
              <a:schemeClr val="bg2">
                <a:lumMod val="7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D09AC-44DD-4FD8-A3D0-727747E1D85D}" type="datetime1">
              <a:rPr lang="el-GR" smtClean="0"/>
              <a:t>23/3/2020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dirty="0"/>
              <a:t>Τεχνολογία Υλικών - Κεφ. 1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9F1E6-CE8E-42A0-9A34-08B3B4235889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4322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Παναγιώτης\Downloads\pexels-photo-11756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2732933"/>
            <a:ext cx="9144001" cy="1323439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ΧΑΡΤΙ</a:t>
            </a:r>
          </a:p>
        </p:txBody>
      </p:sp>
    </p:spTree>
    <p:extLst>
      <p:ext uri="{BB962C8B-B14F-4D97-AF65-F5344CB8AC3E}">
        <p14:creationId xmlns:p14="http://schemas.microsoft.com/office/powerpoint/2010/main" val="592128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gure 2. Sorting rags into grades of varying quality and strength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060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Παναγιώτης\Desktop\essayFig3_Rag_cut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963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Παναγιώτης\Desktop\essayFig4_Ferment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660"/>
            <a:ext cx="914400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186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Παναγιώτης\Desktop\essayFig6_E_Stampers_perspec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" y="368660"/>
            <a:ext cx="9134136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26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Παναγιώτης\Desktop\essayFig16_Mouldmak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3441"/>
          <a:stretch/>
        </p:blipFill>
        <p:spPr bwMode="auto">
          <a:xfrm>
            <a:off x="0" y="357187"/>
            <a:ext cx="9144000" cy="614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110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Παναγιώτης\Desktop\essayFig16_Mouldmak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6"/>
          <a:stretch/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970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Παναγιώτης\Desktop\essayFig17_Vatman_C&amp;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737"/>
            <a:ext cx="9143999" cy="615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059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Παναγιώτης\Desktop\essayFig19_Dry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338"/>
            <a:ext cx="9145986" cy="609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547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Παναγιώτης\Desktop\essayFig20_Gelatin_siz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734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Παναγιώτης\Desktop\essayFig21_Glaz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660"/>
            <a:ext cx="914400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443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Υπότιτλος 2"/>
          <p:cNvSpPr txBox="1">
            <a:spLocks/>
          </p:cNvSpPr>
          <p:nvPr/>
        </p:nvSpPr>
        <p:spPr>
          <a:xfrm>
            <a:off x="239474" y="692696"/>
            <a:ext cx="8668258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40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l"/>
            <a:r>
              <a:rPr lang="el-GR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Κεφ. </a:t>
            </a:r>
            <a:r>
              <a:rPr lang="en-US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l-GR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.1</a:t>
            </a:r>
            <a:r>
              <a:rPr lang="en-US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l-GR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l-GR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ιστορική εξέλιξη του χαρτιού</a:t>
            </a:r>
          </a:p>
        </p:txBody>
      </p:sp>
    </p:spTree>
    <p:extLst>
      <p:ext uri="{BB962C8B-B14F-4D97-AF65-F5344CB8AC3E}">
        <p14:creationId xmlns:p14="http://schemas.microsoft.com/office/powerpoint/2010/main" val="36121358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ΠΑΝΑΓΙΩΤΗΣ\ΣΠΟΥΔΕΣ-ΔΙΑΓΩΝΙΣΜΟΙ\ΑΣΠΑΙΤΕ\Εργασίες\Α ΕΞΑΜΗΝΟ\Εκπαιδευτική Τεχνολογία\My web-History of Paper\History of paper\Pictures\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4096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6338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ΠΑΝΑΓΙΩΤΗΣ\ΣΠΟΥΔΕΣ-ΔΙΑΓΩΝΙΣΜΟΙ\ΑΣΠΑΙΤΕ\Εργασίες\Α ΕΞΑΜΗΝΟ\Εκπαιδευτική Τεχνολογία\My web-History of Paper\History of paper\Pictures\ΙΑ, Ι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4096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5115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ΠΑΝΑΓΙΩΤΗΣ\ΣΠΟΥΔΕΣ-ΔΙΑΓΩΝΙΣΜΟΙ\ΑΣΠΑΙΤΕ\Εργασίες\Α ΕΞΑΜΗΝΟ\Εκπαιδευτική Τεχνολογία\My web-History of Paper\History of paper\Pictures\III, I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4096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9601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ΠΑΝΑΓΙΩΤΗΣ\ΣΠΟΥΔΕΣ-ΔΙΑΓΩΝΙΣΜΟΙ\ΑΣΠΑΙΤΕ\Εργασίες\Α ΕΞΑΜΗΝΟ\Εκπαιδευτική Τεχνολογία\My web-History of Paper\History of paper\Pictures\V, V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4096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5283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ΠΑΝΑΓΙΩΤΗΣ\ΣΠΟΥΔΕΣ-ΔΙΑΓΩΝΙΣΜΟΙ\ΑΣΠΑΙΤΕ\Εργασίες\Α ΕΞΑΜΗΝΟ\Εκπαιδευτική Τεχνολογία\My web-History of Paper\History of paper\Pictures\VII, VI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4096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5017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ΠΑΝΑΓΙΩΤΗΣ\ΣΠΟΥΔΕΣ-ΔΙΑΓΩΝΙΣΜΟΙ\ΑΣΠΑΙΤΕ\Εργασίες\Α ΕΞΑΜΗΝΟ\Εκπαιδευτική Τεχνολογία\My web-History of Paper\History of paper\Pictures\IX, 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4096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5333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ΠΑΝΑΓΙΩΤΗΣ\ΣΠΟΥΔΕΣ-ΔΙΑΓΩΝΙΣΜΟΙ\ΑΣΠΑΙΤΕ\Εργασίες\Α ΕΞΑΜΗΝΟ\Εκπαιδευτική Τεχνολογία\My web-History of Paper\History of paper\Pictures\XI, X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4096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652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ΠΑΝΑΓΙΩΤΗΣ\ΣΠΟΥΔΕΣ-ΔΙΑΓΩΝΙΣΜΟΙ\ΑΣΠΑΙΤΕ\Εργασίες\Α ΕΞΑΜΗΝΟ\Εκπαιδευτική Τεχνολογία\My web-History of Paper\History of paper\Pictures\XI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44612"/>
            <a:ext cx="3816424" cy="577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009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51519" y="548680"/>
            <a:ext cx="8593385" cy="6309320"/>
          </a:xfrm>
        </p:spPr>
        <p:txBody>
          <a:bodyPr>
            <a:normAutofit/>
          </a:bodyPr>
          <a:lstStyle/>
          <a:p>
            <a:pPr algn="just"/>
            <a:r>
              <a:rPr lang="en-US" sz="2500" u="sng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l-GR" sz="2500" u="sng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ελάρο κατασκευής χαρτιού</a:t>
            </a:r>
            <a:r>
              <a:rPr lang="en-US" sz="2500" u="sng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l-GR" sz="2500" u="sng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1"/>
                </a:solidFill>
              </a:rPr>
              <a:t>υδάτινες γραμμές</a:t>
            </a:r>
            <a:r>
              <a:rPr lang="en-US" sz="2500" dirty="0">
                <a:solidFill>
                  <a:schemeClr val="bg1"/>
                </a:solidFill>
              </a:rPr>
              <a:t>:</a:t>
            </a:r>
            <a:r>
              <a:rPr lang="el-GR" sz="2500" dirty="0">
                <a:solidFill>
                  <a:schemeClr val="bg1"/>
                </a:solidFill>
              </a:rPr>
              <a:t> πυκνές, κατά μήκος τοποθετημένες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1"/>
                </a:solidFill>
              </a:rPr>
              <a:t>ραβδώσεις</a:t>
            </a:r>
            <a:r>
              <a:rPr lang="en-US" sz="2500" dirty="0">
                <a:solidFill>
                  <a:schemeClr val="bg1"/>
                </a:solidFill>
              </a:rPr>
              <a:t>:</a:t>
            </a:r>
            <a:r>
              <a:rPr lang="el-GR" sz="2500" dirty="0">
                <a:solidFill>
                  <a:schemeClr val="bg1"/>
                </a:solidFill>
              </a:rPr>
              <a:t> αραιές, παχύτερες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1"/>
                </a:solidFill>
              </a:rPr>
              <a:t>υδατόσημα</a:t>
            </a:r>
            <a:r>
              <a:rPr lang="en-US" sz="2500" dirty="0">
                <a:solidFill>
                  <a:schemeClr val="bg1"/>
                </a:solidFill>
              </a:rPr>
              <a:t>:</a:t>
            </a:r>
            <a:r>
              <a:rPr lang="el-GR" sz="2500" dirty="0">
                <a:solidFill>
                  <a:schemeClr val="bg1"/>
                </a:solidFill>
              </a:rPr>
              <a:t> σχέδια/σύμβολα κλπ. </a:t>
            </a:r>
          </a:p>
          <a:p>
            <a:pPr algn="just"/>
            <a:endParaRPr lang="el-GR" sz="25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Παναγιώτης\Desktop\Morgan-C-14-we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48" y="2996952"/>
            <a:ext cx="424847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Παναγιώτης\Desktop\kjhgkjhg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268" y="2996952"/>
            <a:ext cx="416773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7528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51519" y="548680"/>
            <a:ext cx="8593385" cy="6309320"/>
          </a:xfrm>
        </p:spPr>
        <p:txBody>
          <a:bodyPr>
            <a:normAutofit/>
          </a:bodyPr>
          <a:lstStyle/>
          <a:p>
            <a:pPr algn="just"/>
            <a:r>
              <a:rPr lang="el-GR" sz="2500" u="sng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Υδατόσημα</a:t>
            </a:r>
            <a:r>
              <a:rPr lang="en-US" sz="2500" u="sng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l-GR" sz="2500" u="sng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</a:rPr>
              <a:t>Filigranes, insignia chartarum</a:t>
            </a:r>
            <a:endParaRPr lang="el-GR" sz="2500" dirty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1"/>
                </a:solidFill>
              </a:rPr>
              <a:t>Ιταλία 1282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1"/>
                </a:solidFill>
              </a:rPr>
              <a:t>σκοπός</a:t>
            </a:r>
            <a:r>
              <a:rPr lang="en-US" sz="2500" dirty="0">
                <a:solidFill>
                  <a:schemeClr val="bg1"/>
                </a:solidFill>
              </a:rPr>
              <a:t>:</a:t>
            </a:r>
            <a:r>
              <a:rPr lang="el-GR" sz="2500" dirty="0">
                <a:solidFill>
                  <a:schemeClr val="bg1"/>
                </a:solidFill>
              </a:rPr>
              <a:t> διάκριση χαρτοποιίας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1"/>
                </a:solidFill>
              </a:rPr>
              <a:t>κατασκευή στο τελάρο με ορειχάλκινα σύρματα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1"/>
                </a:solidFill>
              </a:rPr>
              <a:t>χρήσιμα για τη χρονολόγηση χειρογράφων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l-GR" sz="2500" dirty="0">
              <a:solidFill>
                <a:schemeClr val="bg1"/>
              </a:solidFill>
            </a:endParaRPr>
          </a:p>
          <a:p>
            <a:pPr algn="just"/>
            <a:endParaRPr lang="el-GR" sz="2500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Παναγιώτης\Desktop\6a0147e0eda8ab970b0153902934b4970b-800w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429620"/>
            <a:ext cx="288032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Παναγιώτης\Desktop\filigrane-papier-ancien-marque-imprimeur-800x4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12877"/>
            <a:ext cx="381000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453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51520" y="555428"/>
            <a:ext cx="8625796" cy="5753892"/>
          </a:xfrm>
        </p:spPr>
        <p:txBody>
          <a:bodyPr>
            <a:normAutofit/>
          </a:bodyPr>
          <a:lstStyle/>
          <a:p>
            <a:pPr algn="just"/>
            <a:r>
              <a:rPr lang="el-GR" sz="2500" u="sng" dirty="0">
                <a:solidFill>
                  <a:srgbClr val="800000"/>
                </a:solidFill>
              </a:rPr>
              <a:t>Χαρτί</a:t>
            </a:r>
            <a:r>
              <a:rPr lang="en-US" sz="2500" dirty="0">
                <a:solidFill>
                  <a:srgbClr val="800000"/>
                </a:solidFill>
              </a:rPr>
              <a:t>:</a:t>
            </a:r>
            <a:r>
              <a:rPr lang="el-GR" sz="2500" dirty="0">
                <a:solidFill>
                  <a:srgbClr val="800000"/>
                </a:solidFill>
              </a:rPr>
              <a:t> </a:t>
            </a:r>
            <a:r>
              <a:rPr lang="el-GR" sz="2500" dirty="0">
                <a:solidFill>
                  <a:schemeClr val="bg1"/>
                </a:solidFill>
              </a:rPr>
              <a:t>λεπτό, επίπεδο συμπιεσμένο στρώμα από επάλληλες ίνες</a:t>
            </a:r>
          </a:p>
          <a:p>
            <a:pPr algn="just"/>
            <a:r>
              <a:rPr lang="el-GR" sz="2500" dirty="0">
                <a:solidFill>
                  <a:schemeClr val="bg1"/>
                </a:solidFill>
              </a:rPr>
              <a:t>            φυτικής (συνήθως) προέλευσης.  </a:t>
            </a:r>
          </a:p>
          <a:p>
            <a:pPr algn="just"/>
            <a:endParaRPr lang="el-GR" sz="1000" dirty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1"/>
                </a:solidFill>
              </a:rPr>
              <a:t>χρησιμοποιείται ως υπόστρωμα</a:t>
            </a:r>
            <a:r>
              <a:rPr lang="en-US" sz="2500" dirty="0">
                <a:solidFill>
                  <a:schemeClr val="bg1"/>
                </a:solidFill>
              </a:rPr>
              <a:t>:</a:t>
            </a:r>
            <a:r>
              <a:rPr lang="el-GR" sz="2500" dirty="0">
                <a:solidFill>
                  <a:schemeClr val="bg1"/>
                </a:solidFill>
              </a:rPr>
              <a:t> - γραφής/εκτύπωσης</a:t>
            </a:r>
          </a:p>
          <a:p>
            <a:pPr algn="just"/>
            <a:r>
              <a:rPr lang="el-GR" sz="2500" dirty="0">
                <a:solidFill>
                  <a:schemeClr val="bg1"/>
                </a:solidFill>
              </a:rPr>
              <a:t>                                                                 - έργων ζωγραφικής</a:t>
            </a:r>
          </a:p>
        </p:txBody>
      </p:sp>
      <p:pic>
        <p:nvPicPr>
          <p:cNvPr id="2050" name="Picture 2" descr="C:\Users\Παναγιώτης\Desktop\leonardo_da_vinci_design_for_flying_machine_circa_1488_public_domain_via_wikimedia_commons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09726"/>
            <a:ext cx="5616624" cy="360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Παναγιώτης\Desktop\Leoardo-Anatomy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1871"/>
            <a:ext cx="2880320" cy="390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3072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51519" y="548680"/>
            <a:ext cx="8593385" cy="6309320"/>
          </a:xfrm>
        </p:spPr>
        <p:txBody>
          <a:bodyPr>
            <a:normAutofit/>
          </a:bodyPr>
          <a:lstStyle/>
          <a:p>
            <a:pPr algn="just"/>
            <a:r>
              <a:rPr lang="el-GR" sz="2500" u="sng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Κατασκευή χαρτιού</a:t>
            </a:r>
            <a:r>
              <a:rPr lang="en-US" sz="2500" u="sng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l-GR" sz="2500" u="sng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1"/>
                </a:solidFill>
              </a:rPr>
              <a:t>αναζήτηση πρώτης ύλης ήδη από τον 14</a:t>
            </a:r>
            <a:r>
              <a:rPr lang="el-GR" sz="2500" baseline="30000" dirty="0">
                <a:solidFill>
                  <a:schemeClr val="bg1"/>
                </a:solidFill>
              </a:rPr>
              <a:t>ο</a:t>
            </a:r>
            <a:r>
              <a:rPr lang="el-GR" sz="2500" dirty="0">
                <a:solidFill>
                  <a:schemeClr val="bg1"/>
                </a:solidFill>
              </a:rPr>
              <a:t> αι.</a:t>
            </a:r>
          </a:p>
          <a:p>
            <a:pPr algn="just"/>
            <a:endParaRPr lang="el-GR" sz="1000" dirty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1"/>
                </a:solidFill>
              </a:rPr>
              <a:t>18</a:t>
            </a:r>
            <a:r>
              <a:rPr lang="el-GR" sz="2500" baseline="30000" dirty="0">
                <a:solidFill>
                  <a:schemeClr val="bg1"/>
                </a:solidFill>
              </a:rPr>
              <a:t>ος</a:t>
            </a:r>
            <a:r>
              <a:rPr lang="el-GR" sz="2500" dirty="0">
                <a:solidFill>
                  <a:schemeClr val="bg1"/>
                </a:solidFill>
              </a:rPr>
              <a:t> αι.</a:t>
            </a:r>
            <a:r>
              <a:rPr lang="en-US" sz="2500" dirty="0">
                <a:solidFill>
                  <a:schemeClr val="bg1"/>
                </a:solidFill>
              </a:rPr>
              <a:t>:</a:t>
            </a:r>
            <a:r>
              <a:rPr lang="el-GR" sz="2500" dirty="0">
                <a:solidFill>
                  <a:schemeClr val="bg1"/>
                </a:solidFill>
              </a:rPr>
              <a:t> βρύα, τσουκνίδες, ξύλο σημύδας ή λεύκας</a:t>
            </a:r>
          </a:p>
          <a:p>
            <a:pPr algn="just"/>
            <a:endParaRPr lang="el-GR" sz="1000" dirty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1"/>
                </a:solidFill>
              </a:rPr>
              <a:t>ξυλοπολτός </a:t>
            </a:r>
            <a:r>
              <a:rPr lang="el-GR" sz="2500" dirty="0">
                <a:solidFill>
                  <a:schemeClr val="bg1"/>
                </a:solidFill>
                <a:sym typeface="Wingdings"/>
              </a:rPr>
              <a:t> </a:t>
            </a:r>
            <a:r>
              <a:rPr lang="el-GR" sz="2300" dirty="0">
                <a:solidFill>
                  <a:schemeClr val="bg1"/>
                </a:solidFill>
                <a:sym typeface="Wingdings"/>
              </a:rPr>
              <a:t>χαρτί καστανού χρώματος, ακατάλληλο για γραφή</a:t>
            </a:r>
          </a:p>
          <a:p>
            <a:pPr algn="just"/>
            <a:endParaRPr lang="el-GR" sz="1000" dirty="0">
              <a:solidFill>
                <a:schemeClr val="bg1"/>
              </a:solidFill>
              <a:sym typeface="Wingding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300" dirty="0">
                <a:solidFill>
                  <a:schemeClr val="bg1"/>
                </a:solidFill>
                <a:sym typeface="Wingdings"/>
              </a:rPr>
              <a:t>19</a:t>
            </a:r>
            <a:r>
              <a:rPr lang="el-GR" sz="2300" baseline="30000" dirty="0">
                <a:solidFill>
                  <a:schemeClr val="bg1"/>
                </a:solidFill>
                <a:sym typeface="Wingdings"/>
              </a:rPr>
              <a:t>ος</a:t>
            </a:r>
            <a:r>
              <a:rPr lang="el-GR" sz="2300" dirty="0">
                <a:solidFill>
                  <a:schemeClr val="bg1"/>
                </a:solidFill>
                <a:sym typeface="Wingdings"/>
              </a:rPr>
              <a:t> αι.</a:t>
            </a:r>
            <a:r>
              <a:rPr lang="en-US" sz="2300" dirty="0">
                <a:solidFill>
                  <a:schemeClr val="bg1"/>
                </a:solidFill>
                <a:sym typeface="Wingdings"/>
              </a:rPr>
              <a:t>:</a:t>
            </a:r>
            <a:r>
              <a:rPr lang="el-GR" sz="2300" dirty="0">
                <a:solidFill>
                  <a:schemeClr val="bg1"/>
                </a:solidFill>
                <a:sym typeface="Wingdings"/>
              </a:rPr>
              <a:t> λεύκανση με υποχλωριώδη άλατα (</a:t>
            </a:r>
            <a:r>
              <a:rPr lang="en-US" sz="2300" dirty="0">
                <a:solidFill>
                  <a:schemeClr val="bg1"/>
                </a:solidFill>
                <a:sym typeface="Wingdings"/>
              </a:rPr>
              <a:t>Bertholet) </a:t>
            </a:r>
          </a:p>
          <a:p>
            <a:pPr algn="just"/>
            <a:r>
              <a:rPr lang="en-US" sz="2300" dirty="0">
                <a:solidFill>
                  <a:schemeClr val="bg1"/>
                </a:solidFill>
                <a:sym typeface="Wingdings"/>
              </a:rPr>
              <a:t>               </a:t>
            </a:r>
            <a:r>
              <a:rPr lang="el-GR" sz="2300" dirty="0">
                <a:solidFill>
                  <a:schemeClr val="bg1"/>
                </a:solidFill>
                <a:sym typeface="Wingdings"/>
              </a:rPr>
              <a:t>   κιτρίνισμα με τον χρόνο  υποσουλφίτες για εξουδετέρωση</a:t>
            </a:r>
          </a:p>
          <a:p>
            <a:pPr algn="just"/>
            <a:endParaRPr lang="el-GR" sz="1000" dirty="0">
              <a:solidFill>
                <a:schemeClr val="bg1"/>
              </a:solidFill>
              <a:sym typeface="Wingding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300" dirty="0">
                <a:solidFill>
                  <a:schemeClr val="bg1"/>
                </a:solidFill>
                <a:sym typeface="Wingdings"/>
              </a:rPr>
              <a:t>κολλάρισμα με κολοφώνιο  γρήγορο κιτρίνισμα, ευθραστότητα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l-GR" sz="2300" dirty="0">
              <a:solidFill>
                <a:schemeClr val="bg1"/>
              </a:solidFill>
              <a:sym typeface="Wingdings"/>
            </a:endParaRPr>
          </a:p>
          <a:p>
            <a:pPr algn="just"/>
            <a:r>
              <a:rPr lang="el-GR" sz="2300" dirty="0">
                <a:solidFill>
                  <a:schemeClr val="bg1"/>
                </a:solidFill>
                <a:sym typeface="Wingdings"/>
              </a:rPr>
              <a:t>χαρτιά επεξεργασμένα με υποχλωριώδη άλατα &amp; κολοφώνιο</a:t>
            </a:r>
            <a:r>
              <a:rPr lang="en-US" sz="2300" dirty="0">
                <a:solidFill>
                  <a:schemeClr val="bg1"/>
                </a:solidFill>
                <a:sym typeface="Wingdings"/>
              </a:rPr>
              <a:t>:</a:t>
            </a:r>
            <a:endParaRPr lang="el-GR" sz="2300" dirty="0">
              <a:solidFill>
                <a:schemeClr val="bg1"/>
              </a:solidFill>
              <a:sym typeface="Wingdings"/>
            </a:endParaRPr>
          </a:p>
          <a:p>
            <a:pPr marL="342900" indent="-342900" algn="just">
              <a:buFontTx/>
              <a:buChar char="-"/>
            </a:pPr>
            <a:r>
              <a:rPr lang="el-GR" sz="2300" dirty="0">
                <a:solidFill>
                  <a:schemeClr val="bg1"/>
                </a:solidFill>
                <a:sym typeface="Wingdings"/>
              </a:rPr>
              <a:t>έντονο και γρήγορο κιτρίνισμα</a:t>
            </a:r>
          </a:p>
          <a:p>
            <a:pPr marL="342900" indent="-342900" algn="just">
              <a:buFontTx/>
              <a:buChar char="-"/>
            </a:pPr>
            <a:r>
              <a:rPr lang="el-GR" sz="2300" dirty="0">
                <a:solidFill>
                  <a:schemeClr val="bg1"/>
                </a:solidFill>
                <a:sym typeface="Wingdings"/>
              </a:rPr>
              <a:t>ευθραστότητα</a:t>
            </a:r>
          </a:p>
          <a:p>
            <a:pPr marL="342900" indent="-342900" algn="just">
              <a:buFontTx/>
              <a:buChar char="-"/>
            </a:pPr>
            <a:r>
              <a:rPr lang="el-GR" sz="2300" dirty="0">
                <a:solidFill>
                  <a:schemeClr val="bg1"/>
                </a:solidFill>
              </a:rPr>
              <a:t>οξείδωση, γενικότερη αισθητή μείωση της αντοχής στο χρόνο</a:t>
            </a:r>
          </a:p>
          <a:p>
            <a:pPr algn="just"/>
            <a:endParaRPr lang="el-GR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8244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51519" y="548680"/>
            <a:ext cx="8593385" cy="6309320"/>
          </a:xfrm>
        </p:spPr>
        <p:txBody>
          <a:bodyPr>
            <a:normAutofit/>
          </a:bodyPr>
          <a:lstStyle/>
          <a:p>
            <a:pPr algn="just"/>
            <a:r>
              <a:rPr lang="el-GR" sz="2500" u="sng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Κατασκευή χαρτιού</a:t>
            </a:r>
            <a:r>
              <a:rPr lang="en-US" sz="2500" u="sng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l-GR" sz="2500" u="sng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1"/>
                </a:solidFill>
              </a:rPr>
              <a:t>1798</a:t>
            </a:r>
            <a:r>
              <a:rPr lang="en-US" sz="2500" dirty="0">
                <a:solidFill>
                  <a:schemeClr val="bg1"/>
                </a:solidFill>
              </a:rPr>
              <a:t>:</a:t>
            </a:r>
            <a:r>
              <a:rPr lang="el-GR" sz="2500" dirty="0">
                <a:solidFill>
                  <a:schemeClr val="bg1"/>
                </a:solidFill>
              </a:rPr>
              <a:t> μηχανή παραγωγής χαρτιού συνεχόμενη διαδικασίας σε κυλιόμενη βάση (</a:t>
            </a:r>
            <a:r>
              <a:rPr lang="en-US" sz="2500" dirty="0">
                <a:solidFill>
                  <a:schemeClr val="bg1"/>
                </a:solidFill>
              </a:rPr>
              <a:t>Louis Robert)</a:t>
            </a:r>
            <a:endParaRPr lang="el-GR" sz="2500" dirty="0">
              <a:solidFill>
                <a:schemeClr val="bg1"/>
              </a:solidFill>
            </a:endParaRPr>
          </a:p>
          <a:p>
            <a:pPr algn="just"/>
            <a:endParaRPr lang="el-GR" sz="1000" dirty="0">
              <a:solidFill>
                <a:schemeClr val="bg1"/>
              </a:solidFill>
            </a:endParaRPr>
          </a:p>
        </p:txBody>
      </p:sp>
      <p:pic>
        <p:nvPicPr>
          <p:cNvPr id="13314" name="Picture 2" descr="C:\Users\Παναγιώτης\Desktop\907294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8" r="10155"/>
          <a:stretch/>
        </p:blipFill>
        <p:spPr bwMode="auto">
          <a:xfrm>
            <a:off x="179512" y="1988840"/>
            <a:ext cx="4229100" cy="432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Παναγιώτης\Desktop\1devic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88840"/>
            <a:ext cx="4392488" cy="432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5546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Παναγιώτης\Desktop\pic_rober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"/>
            <a:ext cx="91440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8298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Παναγιώτης\Desktop\7691341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533376"/>
            <a:ext cx="8667389" cy="325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Παναγιώτης\Desktop\langsieb_4c_600_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933057"/>
            <a:ext cx="8667389" cy="238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2312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Υπότιτλος 2"/>
          <p:cNvSpPr txBox="1">
            <a:spLocks/>
          </p:cNvSpPr>
          <p:nvPr/>
        </p:nvSpPr>
        <p:spPr>
          <a:xfrm>
            <a:off x="239474" y="692696"/>
            <a:ext cx="8668258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40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l"/>
            <a:r>
              <a:rPr lang="el-GR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Κεφ. </a:t>
            </a:r>
            <a:r>
              <a:rPr lang="en-US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l-GR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</a:t>
            </a:r>
            <a:r>
              <a:rPr lang="el-GR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l-GR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Σύσταση του χαρτιού</a:t>
            </a:r>
          </a:p>
        </p:txBody>
      </p:sp>
    </p:spTree>
    <p:extLst>
      <p:ext uri="{BB962C8B-B14F-4D97-AF65-F5344CB8AC3E}">
        <p14:creationId xmlns:p14="http://schemas.microsoft.com/office/powerpoint/2010/main" val="22609435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51519" y="548680"/>
            <a:ext cx="8593385" cy="5760640"/>
          </a:xfrm>
        </p:spPr>
        <p:txBody>
          <a:bodyPr>
            <a:normAutofit/>
          </a:bodyPr>
          <a:lstStyle/>
          <a:p>
            <a:pPr algn="just"/>
            <a:r>
              <a:rPr lang="el-GR" sz="2500" dirty="0">
                <a:solidFill>
                  <a:srgbClr val="800000"/>
                </a:solidFill>
              </a:rPr>
              <a:t>Βασικές δομικές μονάδες χαρτοπολτού</a:t>
            </a:r>
            <a:r>
              <a:rPr lang="en-US" sz="2500" dirty="0">
                <a:solidFill>
                  <a:srgbClr val="800000"/>
                </a:solidFill>
              </a:rPr>
              <a:t>:</a:t>
            </a:r>
            <a:r>
              <a:rPr lang="el-GR" sz="2500" dirty="0">
                <a:solidFill>
                  <a:schemeClr val="bg1"/>
                </a:solidFill>
              </a:rPr>
              <a:t>  - Κυτταρίνη</a:t>
            </a:r>
          </a:p>
          <a:p>
            <a:pPr algn="just"/>
            <a:r>
              <a:rPr lang="el-GR" sz="2500" dirty="0">
                <a:solidFill>
                  <a:schemeClr val="bg1"/>
                </a:solidFill>
              </a:rPr>
              <a:t>                                                                          - Λιγνίνη</a:t>
            </a:r>
          </a:p>
          <a:p>
            <a:pPr algn="just"/>
            <a:r>
              <a:rPr lang="el-GR" sz="2500" dirty="0">
                <a:solidFill>
                  <a:schemeClr val="bg1"/>
                </a:solidFill>
              </a:rPr>
              <a:t>                                                                          - Ημικυτταρίνες</a:t>
            </a:r>
          </a:p>
          <a:p>
            <a:pPr algn="just"/>
            <a:r>
              <a:rPr lang="el-GR" sz="2500" u="sng" dirty="0">
                <a:solidFill>
                  <a:schemeClr val="bg1"/>
                </a:solidFill>
              </a:rPr>
              <a:t>Κυτταρίνη</a:t>
            </a:r>
            <a:endParaRPr lang="el-GR" sz="2500" u="sng" dirty="0">
              <a:solidFill>
                <a:schemeClr val="bg1"/>
              </a:solidFill>
              <a:sym typeface="Wingdings"/>
            </a:endParaRPr>
          </a:p>
          <a:p>
            <a:pPr algn="just"/>
            <a:endParaRPr lang="el-GR" sz="1000" dirty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1"/>
                </a:solidFill>
              </a:rPr>
              <a:t>μακρομοριακή, γραμμική οργανική ένωση</a:t>
            </a:r>
          </a:p>
          <a:p>
            <a:pPr algn="just"/>
            <a:endParaRPr lang="el-GR" sz="1000" dirty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</a:rPr>
              <a:t>(C</a:t>
            </a:r>
            <a:r>
              <a:rPr lang="en-US" sz="2500" baseline="-25000" dirty="0">
                <a:solidFill>
                  <a:schemeClr val="bg1"/>
                </a:solidFill>
              </a:rPr>
              <a:t>6</a:t>
            </a:r>
            <a:r>
              <a:rPr lang="en-US" sz="2500" dirty="0">
                <a:solidFill>
                  <a:schemeClr val="bg1"/>
                </a:solidFill>
              </a:rPr>
              <a:t>H</a:t>
            </a:r>
            <a:r>
              <a:rPr lang="en-US" sz="2500" baseline="-25000" dirty="0">
                <a:solidFill>
                  <a:schemeClr val="bg1"/>
                </a:solidFill>
              </a:rPr>
              <a:t>10</a:t>
            </a:r>
            <a:r>
              <a:rPr lang="en-US" sz="2500" dirty="0">
                <a:solidFill>
                  <a:schemeClr val="bg1"/>
                </a:solidFill>
              </a:rPr>
              <a:t>0</a:t>
            </a:r>
            <a:r>
              <a:rPr lang="en-US" sz="2500" baseline="-25000" dirty="0">
                <a:solidFill>
                  <a:schemeClr val="bg1"/>
                </a:solidFill>
              </a:rPr>
              <a:t>5</a:t>
            </a:r>
            <a:r>
              <a:rPr lang="en-US" sz="2500" dirty="0">
                <a:solidFill>
                  <a:schemeClr val="bg1"/>
                </a:solidFill>
              </a:rPr>
              <a:t>)</a:t>
            </a:r>
            <a:r>
              <a:rPr lang="el-GR" sz="2500" baseline="-25000" dirty="0">
                <a:solidFill>
                  <a:schemeClr val="bg1"/>
                </a:solidFill>
              </a:rPr>
              <a:t>ν</a:t>
            </a:r>
          </a:p>
          <a:p>
            <a:pPr algn="just"/>
            <a:endParaRPr lang="el-GR" sz="1000" dirty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1"/>
                </a:solidFill>
              </a:rPr>
              <a:t>καθαρή κυτταρίνη (βαμβάκι, λινάρι, κάνναβη)</a:t>
            </a:r>
          </a:p>
          <a:p>
            <a:pPr algn="just"/>
            <a:endParaRPr lang="el-GR" sz="1000" dirty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1"/>
                </a:solidFill>
              </a:rPr>
              <a:t>υπολείμματα βαμβακιού</a:t>
            </a:r>
            <a:r>
              <a:rPr lang="en-US" sz="2500" dirty="0">
                <a:solidFill>
                  <a:schemeClr val="bg1"/>
                </a:solidFill>
              </a:rPr>
              <a:t>:</a:t>
            </a:r>
            <a:r>
              <a:rPr lang="el-GR" sz="2500" dirty="0">
                <a:solidFill>
                  <a:schemeClr val="bg1"/>
                </a:solidFill>
              </a:rPr>
              <a:t> 98 % κυτταρίνη</a:t>
            </a:r>
          </a:p>
          <a:p>
            <a:pPr algn="just"/>
            <a:endParaRPr lang="el-GR" sz="1000" dirty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1"/>
                </a:solidFill>
              </a:rPr>
              <a:t>ξυλοπολτός από κωνοφόρα</a:t>
            </a:r>
            <a:r>
              <a:rPr lang="en-US" sz="2500" dirty="0">
                <a:solidFill>
                  <a:schemeClr val="bg1"/>
                </a:solidFill>
              </a:rPr>
              <a:t>:</a:t>
            </a:r>
            <a:r>
              <a:rPr lang="el-GR" sz="2500" dirty="0">
                <a:solidFill>
                  <a:schemeClr val="bg1"/>
                </a:solidFill>
              </a:rPr>
              <a:t> 40 - 45 % κυτταρίνη</a:t>
            </a:r>
          </a:p>
          <a:p>
            <a:pPr algn="just"/>
            <a:endParaRPr lang="el-GR" sz="1000" dirty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1"/>
                </a:solidFill>
              </a:rPr>
              <a:t>ξυλοπολτός από φυλοβόλλα</a:t>
            </a:r>
            <a:r>
              <a:rPr lang="en-US" sz="2500" dirty="0">
                <a:solidFill>
                  <a:schemeClr val="bg1"/>
                </a:solidFill>
              </a:rPr>
              <a:t>:</a:t>
            </a:r>
            <a:r>
              <a:rPr lang="el-GR" sz="2500" dirty="0">
                <a:solidFill>
                  <a:schemeClr val="bg1"/>
                </a:solidFill>
              </a:rPr>
              <a:t> 58 % κυτταρίνη</a:t>
            </a:r>
          </a:p>
          <a:p>
            <a:pPr algn="just"/>
            <a:endParaRPr lang="el-GR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1376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Παναγιώτης\Desktop\1286309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6411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51519" y="548680"/>
            <a:ext cx="8593385" cy="5760640"/>
          </a:xfrm>
        </p:spPr>
        <p:txBody>
          <a:bodyPr>
            <a:normAutofit/>
          </a:bodyPr>
          <a:lstStyle/>
          <a:p>
            <a:pPr algn="just"/>
            <a:r>
              <a:rPr lang="el-GR" sz="2500" u="sng" dirty="0">
                <a:solidFill>
                  <a:schemeClr val="bg1"/>
                </a:solidFill>
              </a:rPr>
              <a:t>Λιγνίνη</a:t>
            </a:r>
            <a:endParaRPr lang="el-GR" sz="2500" u="sng" dirty="0">
              <a:solidFill>
                <a:schemeClr val="bg1"/>
              </a:solidFill>
              <a:sym typeface="Wingdings"/>
            </a:endParaRPr>
          </a:p>
          <a:p>
            <a:pPr algn="just"/>
            <a:endParaRPr lang="el-GR" sz="1000" dirty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1"/>
                </a:solidFill>
              </a:rPr>
              <a:t>χρόνος </a:t>
            </a:r>
            <a:r>
              <a:rPr lang="el-GR" sz="2500" dirty="0">
                <a:solidFill>
                  <a:schemeClr val="bg1"/>
                </a:solidFill>
                <a:sym typeface="Wingdings"/>
              </a:rPr>
              <a:t> οξείδωση </a:t>
            </a:r>
          </a:p>
          <a:p>
            <a:pPr algn="just"/>
            <a:endParaRPr lang="el-GR" sz="1000" dirty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1"/>
                </a:solidFill>
              </a:rPr>
              <a:t>ηλιακή ακτινοβολία </a:t>
            </a:r>
            <a:r>
              <a:rPr lang="el-GR" sz="2500" dirty="0">
                <a:solidFill>
                  <a:schemeClr val="bg1"/>
                </a:solidFill>
                <a:sym typeface="Wingdings"/>
              </a:rPr>
              <a:t> φωτοοξείδωση  κιτρίνισμα χαρτιού</a:t>
            </a:r>
            <a:endParaRPr lang="el-GR" sz="2500" baseline="-25000" dirty="0">
              <a:solidFill>
                <a:schemeClr val="bg1"/>
              </a:solidFill>
            </a:endParaRPr>
          </a:p>
          <a:p>
            <a:pPr algn="just"/>
            <a:endParaRPr lang="el-GR" sz="1000" dirty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1"/>
                </a:solidFill>
              </a:rPr>
              <a:t>πολύ θερμά αλκαλικά διαλύματα </a:t>
            </a:r>
            <a:r>
              <a:rPr lang="el-GR" sz="2500" dirty="0">
                <a:solidFill>
                  <a:schemeClr val="bg1"/>
                </a:solidFill>
                <a:sym typeface="Wingdings"/>
              </a:rPr>
              <a:t> διάλυση λιγνίνης</a:t>
            </a:r>
            <a:endParaRPr lang="el-GR" sz="2500" dirty="0">
              <a:solidFill>
                <a:schemeClr val="bg1"/>
              </a:solidFill>
            </a:endParaRPr>
          </a:p>
          <a:p>
            <a:pPr algn="just"/>
            <a:endParaRPr lang="el-GR" sz="1000" dirty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1"/>
                </a:solidFill>
              </a:rPr>
              <a:t>ξύλο</a:t>
            </a:r>
            <a:r>
              <a:rPr lang="en-US" sz="2500" dirty="0">
                <a:solidFill>
                  <a:schemeClr val="bg1"/>
                </a:solidFill>
              </a:rPr>
              <a:t>: 20 </a:t>
            </a:r>
            <a:r>
              <a:rPr lang="el-GR" sz="2500" dirty="0">
                <a:solidFill>
                  <a:schemeClr val="bg1"/>
                </a:solidFill>
              </a:rPr>
              <a:t>-</a:t>
            </a:r>
            <a:r>
              <a:rPr lang="en-US" sz="2500" dirty="0">
                <a:solidFill>
                  <a:schemeClr val="bg1"/>
                </a:solidFill>
              </a:rPr>
              <a:t> 30 % </a:t>
            </a:r>
            <a:r>
              <a:rPr lang="el-GR" sz="2500" dirty="0">
                <a:solidFill>
                  <a:schemeClr val="bg1"/>
                </a:solidFill>
              </a:rPr>
              <a:t>λιγνίνη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l-GR" sz="2500" dirty="0">
              <a:solidFill>
                <a:schemeClr val="bg1"/>
              </a:solidFill>
            </a:endParaRPr>
          </a:p>
          <a:p>
            <a:pPr algn="just"/>
            <a:endParaRPr lang="el-GR" sz="1000" dirty="0">
              <a:solidFill>
                <a:schemeClr val="bg1"/>
              </a:solidFill>
            </a:endParaRPr>
          </a:p>
          <a:p>
            <a:pPr algn="just"/>
            <a:r>
              <a:rPr lang="el-GR" sz="2500" u="sng" dirty="0">
                <a:solidFill>
                  <a:schemeClr val="bg1"/>
                </a:solidFill>
              </a:rPr>
              <a:t>Ημικυτταρίνες</a:t>
            </a:r>
          </a:p>
          <a:p>
            <a:pPr algn="just"/>
            <a:endParaRPr lang="el-GR" sz="1000" u="sng" dirty="0">
              <a:solidFill>
                <a:schemeClr val="bg1"/>
              </a:solidFill>
              <a:sym typeface="Wingding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1"/>
                </a:solidFill>
              </a:rPr>
              <a:t>ξύλο</a:t>
            </a:r>
            <a:r>
              <a:rPr lang="en-US" sz="2500" dirty="0">
                <a:solidFill>
                  <a:schemeClr val="bg1"/>
                </a:solidFill>
              </a:rPr>
              <a:t>:</a:t>
            </a:r>
            <a:r>
              <a:rPr lang="el-GR" sz="2500" dirty="0">
                <a:solidFill>
                  <a:schemeClr val="bg1"/>
                </a:solidFill>
              </a:rPr>
              <a:t> 20 - 30 % ημικυτταρίνες</a:t>
            </a:r>
            <a:endParaRPr lang="el-GR" sz="2500" dirty="0">
              <a:solidFill>
                <a:schemeClr val="bg1"/>
              </a:solidFill>
              <a:sym typeface="Wingdings"/>
            </a:endParaRPr>
          </a:p>
          <a:p>
            <a:pPr algn="just"/>
            <a:endParaRPr lang="el-GR" sz="1000" dirty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1"/>
                </a:solidFill>
              </a:rPr>
              <a:t>εύκολη αποβολή από τον χαρτοπολτό</a:t>
            </a:r>
          </a:p>
        </p:txBody>
      </p:sp>
    </p:spTree>
    <p:extLst>
      <p:ext uri="{BB962C8B-B14F-4D97-AF65-F5344CB8AC3E}">
        <p14:creationId xmlns:p14="http://schemas.microsoft.com/office/powerpoint/2010/main" val="2360154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51519" y="548680"/>
            <a:ext cx="8593385" cy="2592288"/>
          </a:xfrm>
        </p:spPr>
        <p:txBody>
          <a:bodyPr>
            <a:normAutofit/>
          </a:bodyPr>
          <a:lstStyle/>
          <a:p>
            <a:pPr algn="just"/>
            <a:r>
              <a:rPr lang="el-GR" sz="2500" u="sng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Ανακάλυψη του χαρτιού</a:t>
            </a:r>
            <a:r>
              <a:rPr lang="en-US" sz="2500" u="sng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l-GR" sz="2500" u="sng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1"/>
                </a:solidFill>
              </a:rPr>
              <a:t>Τσάι Λουν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1"/>
                </a:solidFill>
              </a:rPr>
              <a:t>Κίνα, 105 μ. Χ.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1"/>
                </a:solidFill>
              </a:rPr>
              <a:t>ίνες μπαμπού + φλοιός μουριάς + αμυλόκολλα</a:t>
            </a:r>
          </a:p>
          <a:p>
            <a:pPr algn="just"/>
            <a:endParaRPr lang="el-GR" sz="2500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ΠΑΝΑΓΙΩΤΗΣ\ΣΠΟΥΔΕΣ-ΔΙΑΓΩΝΙΣΜΟΙ\ΑΣΠΑΙΤΕ\Εργασίες\Α ΕΞΑΜΗΝΟ\Εκπαιδευτική Τεχνολογία\My web-History of Paper\History of paper\Pictures\Cai Lu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70336"/>
            <a:ext cx="2864179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Παναγιώτης\Desktop\papermaking-bamboo-strips-china-ancient-inventions-31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561828"/>
            <a:ext cx="561662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579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51519" y="548680"/>
            <a:ext cx="8593385" cy="5760640"/>
          </a:xfrm>
        </p:spPr>
        <p:txBody>
          <a:bodyPr>
            <a:normAutofit/>
          </a:bodyPr>
          <a:lstStyle/>
          <a:p>
            <a:pPr algn="just"/>
            <a:r>
              <a:rPr lang="el-GR" sz="2500" u="sng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Διάδοση του χαρτιού</a:t>
            </a:r>
            <a:r>
              <a:rPr lang="en-US" sz="2500" u="sng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l-GR" sz="2500" u="sng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1"/>
                </a:solidFill>
              </a:rPr>
              <a:t>8</a:t>
            </a:r>
            <a:r>
              <a:rPr lang="el-GR" sz="2500" baseline="30000" dirty="0">
                <a:solidFill>
                  <a:schemeClr val="bg1"/>
                </a:solidFill>
              </a:rPr>
              <a:t>ος</a:t>
            </a:r>
            <a:r>
              <a:rPr lang="el-GR" sz="2500" dirty="0">
                <a:solidFill>
                  <a:schemeClr val="bg1"/>
                </a:solidFill>
              </a:rPr>
              <a:t> αι. μ. Χ.</a:t>
            </a:r>
            <a:r>
              <a:rPr lang="en-US" sz="2500" dirty="0">
                <a:solidFill>
                  <a:schemeClr val="bg1"/>
                </a:solidFill>
              </a:rPr>
              <a:t>:</a:t>
            </a:r>
            <a:r>
              <a:rPr lang="el-GR" sz="2500" dirty="0">
                <a:solidFill>
                  <a:schemeClr val="bg1"/>
                </a:solidFill>
              </a:rPr>
              <a:t> ίδρυση χαρτοποιίας Σαμαρκάνδη</a:t>
            </a:r>
          </a:p>
          <a:p>
            <a:pPr algn="just"/>
            <a:endParaRPr lang="el-GR" sz="1000" dirty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1"/>
                </a:solidFill>
              </a:rPr>
              <a:t>Διάδοση στη Μέση Ανατολή (Χαλέπι, Δαμασκός, Βαμβύκη </a:t>
            </a:r>
            <a:r>
              <a:rPr lang="el-GR" sz="2500" dirty="0">
                <a:solidFill>
                  <a:schemeClr val="bg1"/>
                </a:solidFill>
                <a:sym typeface="Wingdings"/>
              </a:rPr>
              <a:t></a:t>
            </a:r>
          </a:p>
          <a:p>
            <a:pPr algn="just"/>
            <a:r>
              <a:rPr lang="el-GR" sz="2500" dirty="0">
                <a:solidFill>
                  <a:schemeClr val="bg1"/>
                </a:solidFill>
                <a:sym typeface="Wingdings"/>
              </a:rPr>
              <a:t>                                                                    </a:t>
            </a:r>
            <a:r>
              <a:rPr lang="el-GR" sz="2500" dirty="0">
                <a:solidFill>
                  <a:schemeClr val="bg1"/>
                </a:solidFill>
              </a:rPr>
              <a:t>Βαμβύκινον ή Βομβύκινον)</a:t>
            </a:r>
          </a:p>
          <a:p>
            <a:pPr algn="just"/>
            <a:endParaRPr lang="el-GR" sz="1000" dirty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1"/>
                </a:solidFill>
              </a:rPr>
              <a:t>10</a:t>
            </a:r>
            <a:r>
              <a:rPr lang="el-GR" sz="2500" baseline="30000" dirty="0">
                <a:solidFill>
                  <a:schemeClr val="bg1"/>
                </a:solidFill>
              </a:rPr>
              <a:t>ος</a:t>
            </a:r>
            <a:r>
              <a:rPr lang="el-GR" sz="2500" dirty="0">
                <a:solidFill>
                  <a:schemeClr val="bg1"/>
                </a:solidFill>
              </a:rPr>
              <a:t> αι. μ. Χ.</a:t>
            </a:r>
            <a:r>
              <a:rPr lang="en-US" sz="2500" dirty="0">
                <a:solidFill>
                  <a:schemeClr val="bg1"/>
                </a:solidFill>
              </a:rPr>
              <a:t>:</a:t>
            </a:r>
            <a:r>
              <a:rPr lang="el-GR" sz="2500" dirty="0">
                <a:solidFill>
                  <a:schemeClr val="bg1"/>
                </a:solidFill>
              </a:rPr>
              <a:t> εμπόριο χαρτιού (Αίγυπτος, Τυνησία, Μαρόκο)</a:t>
            </a:r>
          </a:p>
          <a:p>
            <a:pPr algn="just"/>
            <a:endParaRPr lang="el-GR" sz="1000" dirty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1"/>
                </a:solidFill>
              </a:rPr>
              <a:t>Άραβες</a:t>
            </a:r>
            <a:r>
              <a:rPr lang="en-US" sz="2500" dirty="0">
                <a:solidFill>
                  <a:schemeClr val="bg1"/>
                </a:solidFill>
              </a:rPr>
              <a:t>: - </a:t>
            </a:r>
            <a:r>
              <a:rPr lang="el-GR" sz="2500" dirty="0">
                <a:solidFill>
                  <a:schemeClr val="bg1"/>
                </a:solidFill>
              </a:rPr>
              <a:t>πλέγμα από ορειχάλκινα σύρματα αντί μπαμπού</a:t>
            </a:r>
          </a:p>
          <a:p>
            <a:pPr algn="just"/>
            <a:r>
              <a:rPr lang="el-GR" sz="2500" dirty="0">
                <a:solidFill>
                  <a:schemeClr val="bg1"/>
                </a:solidFill>
                <a:sym typeface="Wingdings"/>
              </a:rPr>
              <a:t>                    - χρήση οδοντωτού τροχού  υδραυλικοί χαρτόμυλοι</a:t>
            </a:r>
          </a:p>
          <a:p>
            <a:pPr algn="just"/>
            <a:endParaRPr lang="el-GR" sz="1000" dirty="0">
              <a:solidFill>
                <a:schemeClr val="bg1"/>
              </a:solidFill>
            </a:endParaRPr>
          </a:p>
          <a:p>
            <a:pPr algn="just"/>
            <a:endParaRPr lang="el-GR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889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51519" y="548680"/>
            <a:ext cx="8593385" cy="5760640"/>
          </a:xfrm>
        </p:spPr>
        <p:txBody>
          <a:bodyPr>
            <a:normAutofit/>
          </a:bodyPr>
          <a:lstStyle/>
          <a:p>
            <a:pPr algn="just"/>
            <a:r>
              <a:rPr lang="el-GR" sz="2500" u="sng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Διάδοση του χαρτιού</a:t>
            </a:r>
            <a:r>
              <a:rPr lang="en-US" sz="2500" u="sng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l-GR" sz="2500" u="sng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1"/>
                </a:solidFill>
              </a:rPr>
              <a:t>διάδοση στην Ισπανία από τους Άραβες (Κόρδοβα, Τολέδο, Γρανάδα) </a:t>
            </a:r>
            <a:r>
              <a:rPr lang="el-GR" sz="2500" dirty="0">
                <a:solidFill>
                  <a:schemeClr val="bg1"/>
                </a:solidFill>
                <a:sym typeface="Wingdings"/>
              </a:rPr>
              <a:t> Ιβηρικό/Ισπανικό χαρτί</a:t>
            </a:r>
          </a:p>
          <a:p>
            <a:pPr algn="just"/>
            <a:endParaRPr lang="el-GR" sz="1000" dirty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1"/>
                </a:solidFill>
              </a:rPr>
              <a:t>1151</a:t>
            </a:r>
            <a:r>
              <a:rPr lang="en-US" sz="2500" dirty="0">
                <a:solidFill>
                  <a:schemeClr val="bg1"/>
                </a:solidFill>
              </a:rPr>
              <a:t>:</a:t>
            </a:r>
            <a:r>
              <a:rPr lang="el-GR" sz="2500" dirty="0">
                <a:solidFill>
                  <a:schemeClr val="bg1"/>
                </a:solidFill>
              </a:rPr>
              <a:t> Ισπανικό χαρτί (Σάτιβα, Βαλένσια)</a:t>
            </a:r>
          </a:p>
          <a:p>
            <a:pPr algn="just"/>
            <a:endParaRPr lang="el-GR" sz="1000" dirty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1"/>
                </a:solidFill>
              </a:rPr>
              <a:t>1268</a:t>
            </a:r>
            <a:r>
              <a:rPr lang="en-US" sz="2500" dirty="0">
                <a:solidFill>
                  <a:schemeClr val="bg1"/>
                </a:solidFill>
              </a:rPr>
              <a:t>:</a:t>
            </a:r>
            <a:r>
              <a:rPr lang="el-GR" sz="2500" dirty="0">
                <a:solidFill>
                  <a:schemeClr val="bg1"/>
                </a:solidFill>
              </a:rPr>
              <a:t> πρώτη Ιταλική χαρτοποιία (Φαμπριάνο)</a:t>
            </a:r>
          </a:p>
          <a:p>
            <a:pPr algn="just"/>
            <a:endParaRPr lang="el-GR" sz="1000" dirty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1"/>
                </a:solidFill>
              </a:rPr>
              <a:t>διάδοση στην Γαλλία, Ολλανδία, Γερμανία, Αγγλία</a:t>
            </a:r>
          </a:p>
          <a:p>
            <a:pPr algn="just"/>
            <a:endParaRPr lang="el-GR" sz="1000" dirty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1"/>
                </a:solidFill>
              </a:rPr>
              <a:t>1690</a:t>
            </a:r>
            <a:r>
              <a:rPr lang="en-US" sz="2500" dirty="0">
                <a:solidFill>
                  <a:schemeClr val="bg1"/>
                </a:solidFill>
              </a:rPr>
              <a:t>: </a:t>
            </a:r>
            <a:r>
              <a:rPr lang="el-GR" sz="2500" dirty="0">
                <a:solidFill>
                  <a:schemeClr val="bg1"/>
                </a:solidFill>
              </a:rPr>
              <a:t>χαρτόμυλος από τον </a:t>
            </a:r>
            <a:r>
              <a:rPr lang="en-US" sz="2500" dirty="0">
                <a:solidFill>
                  <a:schemeClr val="bg1"/>
                </a:solidFill>
              </a:rPr>
              <a:t>Rittenhouse </a:t>
            </a:r>
            <a:r>
              <a:rPr lang="el-GR" sz="2500" dirty="0">
                <a:solidFill>
                  <a:schemeClr val="bg1"/>
                </a:solidFill>
              </a:rPr>
              <a:t>στην Αμερική</a:t>
            </a:r>
            <a:endParaRPr lang="en-US" sz="2500" dirty="0">
              <a:solidFill>
                <a:schemeClr val="bg1"/>
              </a:solidFill>
            </a:endParaRPr>
          </a:p>
          <a:p>
            <a:pPr algn="just"/>
            <a:r>
              <a:rPr lang="en-US" sz="2500" dirty="0">
                <a:solidFill>
                  <a:schemeClr val="bg1"/>
                </a:solidFill>
              </a:rPr>
              <a:t>                                                                                          </a:t>
            </a:r>
            <a:r>
              <a:rPr lang="el-GR" sz="2500" dirty="0">
                <a:solidFill>
                  <a:schemeClr val="bg1"/>
                </a:solidFill>
              </a:rPr>
              <a:t>(Φιλαδέλφεια)</a:t>
            </a:r>
          </a:p>
          <a:p>
            <a:pPr algn="just"/>
            <a:endParaRPr lang="el-GR" sz="2500" dirty="0">
              <a:solidFill>
                <a:schemeClr val="bg1"/>
              </a:solidFill>
            </a:endParaRPr>
          </a:p>
          <a:p>
            <a:pPr algn="just"/>
            <a:endParaRPr lang="el-GR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09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Υπότιτλος 2"/>
          <p:cNvSpPr txBox="1">
            <a:spLocks/>
          </p:cNvSpPr>
          <p:nvPr/>
        </p:nvSpPr>
        <p:spPr>
          <a:xfrm>
            <a:off x="239474" y="692696"/>
            <a:ext cx="8668258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40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l"/>
            <a:r>
              <a:rPr lang="el-GR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Κεφ. </a:t>
            </a:r>
            <a:r>
              <a:rPr lang="en-US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l-GR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</a:t>
            </a:r>
            <a:r>
              <a:rPr lang="el-GR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l-GR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Κατασκευή και ιδιότητες</a:t>
            </a:r>
          </a:p>
          <a:p>
            <a:r>
              <a:rPr lang="el-GR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του χαρτιού</a:t>
            </a:r>
          </a:p>
        </p:txBody>
      </p:sp>
    </p:spTree>
    <p:extLst>
      <p:ext uri="{BB962C8B-B14F-4D97-AF65-F5344CB8AC3E}">
        <p14:creationId xmlns:p14="http://schemas.microsoft.com/office/powerpoint/2010/main" val="402876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51519" y="548680"/>
            <a:ext cx="8593385" cy="6309320"/>
          </a:xfrm>
        </p:spPr>
        <p:txBody>
          <a:bodyPr>
            <a:normAutofit/>
          </a:bodyPr>
          <a:lstStyle/>
          <a:p>
            <a:pPr algn="just"/>
            <a:r>
              <a:rPr lang="el-GR" sz="2500" u="sng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Κατασκευή χαρτιού</a:t>
            </a:r>
            <a:r>
              <a:rPr lang="en-US" sz="2500" u="sng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l-GR" sz="2500" u="sng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1"/>
                </a:solidFill>
              </a:rPr>
              <a:t>πρώτη ύλη</a:t>
            </a:r>
            <a:r>
              <a:rPr lang="en-US" sz="2500" dirty="0">
                <a:solidFill>
                  <a:schemeClr val="bg1"/>
                </a:solidFill>
              </a:rPr>
              <a:t>:</a:t>
            </a:r>
            <a:r>
              <a:rPr lang="el-GR" sz="2500" dirty="0">
                <a:solidFill>
                  <a:schemeClr val="bg1"/>
                </a:solidFill>
              </a:rPr>
              <a:t> λινά κουρέλια + ίνες από κάνναβη, βαμβάκι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1"/>
                </a:solidFill>
              </a:rPr>
              <a:t>μακρά παραμονή σε δεξαμενές με νερό </a:t>
            </a:r>
            <a:r>
              <a:rPr lang="el-GR" sz="2500" dirty="0">
                <a:solidFill>
                  <a:schemeClr val="bg1"/>
                </a:solidFill>
                <a:sym typeface="Wingdings"/>
              </a:rPr>
              <a:t> πηχτός πολτός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1"/>
                </a:solidFill>
                <a:sym typeface="Wingdings"/>
              </a:rPr>
              <a:t>χτύπημα του πολτού με σφυριά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1"/>
                </a:solidFill>
                <a:sym typeface="Wingdings"/>
              </a:rPr>
              <a:t>προσθήκη αμύλου ( συνοχή) και κιμωλίας ( λευκότητα, </a:t>
            </a:r>
          </a:p>
          <a:p>
            <a:pPr algn="just"/>
            <a:r>
              <a:rPr lang="el-GR" sz="2500" dirty="0">
                <a:solidFill>
                  <a:schemeClr val="bg1"/>
                </a:solidFill>
                <a:sym typeface="Wingdings"/>
              </a:rPr>
              <a:t>                                                                                              αδιαφάνεια)</a:t>
            </a:r>
            <a:endParaRPr lang="el-GR" sz="2500" dirty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1"/>
                </a:solidFill>
              </a:rPr>
              <a:t>τοποθέτηση του πολτού σε μεγάλη λεκάνη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1"/>
                </a:solidFill>
              </a:rPr>
              <a:t>βούτηγμα τελάρου στον πολτό </a:t>
            </a:r>
            <a:r>
              <a:rPr lang="el-GR" sz="2500" dirty="0">
                <a:solidFill>
                  <a:schemeClr val="bg1"/>
                </a:solidFill>
                <a:sym typeface="Wingdings"/>
              </a:rPr>
              <a:t> σ</a:t>
            </a:r>
            <a:r>
              <a:rPr lang="el-GR" sz="2500" dirty="0">
                <a:solidFill>
                  <a:schemeClr val="bg1"/>
                </a:solidFill>
              </a:rPr>
              <a:t>χηματισμός πυκνού</a:t>
            </a:r>
          </a:p>
          <a:p>
            <a:pPr algn="just"/>
            <a:r>
              <a:rPr lang="el-GR" sz="2500" dirty="0">
                <a:solidFill>
                  <a:schemeClr val="bg1"/>
                </a:solidFill>
              </a:rPr>
              <a:t>                              στρώματος πολτού στην επιφάνεια του τελάρου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1"/>
                </a:solidFill>
              </a:rPr>
              <a:t>στράγγισμα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1"/>
                </a:solidFill>
              </a:rPr>
              <a:t>στέγνωμα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1"/>
                </a:solidFill>
              </a:rPr>
              <a:t>επικάλυψη με κόλλα [κολλάρισμα] (Ανατολή</a:t>
            </a:r>
            <a:r>
              <a:rPr lang="en-US" sz="2500" dirty="0">
                <a:solidFill>
                  <a:schemeClr val="bg1"/>
                </a:solidFill>
              </a:rPr>
              <a:t>:</a:t>
            </a:r>
            <a:r>
              <a:rPr lang="el-GR" sz="2500" dirty="0">
                <a:solidFill>
                  <a:schemeClr val="bg1"/>
                </a:solidFill>
              </a:rPr>
              <a:t> αμυλόκολλα</a:t>
            </a:r>
          </a:p>
          <a:p>
            <a:pPr algn="just"/>
            <a:r>
              <a:rPr lang="el-GR" sz="2500" dirty="0">
                <a:solidFill>
                  <a:schemeClr val="bg1"/>
                </a:solidFill>
              </a:rPr>
              <a:t>                                                                                         Δύση</a:t>
            </a:r>
            <a:r>
              <a:rPr lang="en-US" sz="2500" dirty="0">
                <a:solidFill>
                  <a:schemeClr val="bg1"/>
                </a:solidFill>
              </a:rPr>
              <a:t>: </a:t>
            </a:r>
            <a:r>
              <a:rPr lang="el-GR" sz="2500" dirty="0">
                <a:solidFill>
                  <a:schemeClr val="bg1"/>
                </a:solidFill>
              </a:rPr>
              <a:t>ζελατίνη)    </a:t>
            </a:r>
          </a:p>
          <a:p>
            <a:pPr algn="just"/>
            <a:endParaRPr lang="el-GR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348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Παναγιώτης\Desktop\fabria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60879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4199</TotalTime>
  <Words>526</Words>
  <Application>Microsoft Office PowerPoint</Application>
  <PresentationFormat>Προβολή στην οθόνη (4:3)</PresentationFormat>
  <Paragraphs>114</Paragraphs>
  <Slides>37</Slides>
  <Notes>0</Notes>
  <HiddenSlides>8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37</vt:i4>
      </vt:variant>
    </vt:vector>
  </HeadingPairs>
  <TitlesOfParts>
    <vt:vector size="40" baseType="lpstr">
      <vt:lpstr>Arial</vt:lpstr>
      <vt:lpstr>Calibri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Παναγιώτης</dc:creator>
  <cp:lastModifiedBy>Panagiotis Fatseas</cp:lastModifiedBy>
  <cp:revision>385</cp:revision>
  <dcterms:created xsi:type="dcterms:W3CDTF">2017-09-18T17:30:19Z</dcterms:created>
  <dcterms:modified xsi:type="dcterms:W3CDTF">2020-03-23T14:05:43Z</dcterms:modified>
</cp:coreProperties>
</file>