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9" r:id="rId3"/>
    <p:sldId id="265" r:id="rId4"/>
    <p:sldId id="290" r:id="rId5"/>
    <p:sldId id="291" r:id="rId6"/>
    <p:sldId id="292" r:id="rId7"/>
    <p:sldId id="332" r:id="rId8"/>
    <p:sldId id="300" r:id="rId9"/>
    <p:sldId id="338" r:id="rId10"/>
    <p:sldId id="308" r:id="rId11"/>
    <p:sldId id="311" r:id="rId12"/>
    <p:sldId id="340" r:id="rId13"/>
    <p:sldId id="341" r:id="rId14"/>
    <p:sldId id="335" r:id="rId15"/>
    <p:sldId id="312" r:id="rId16"/>
    <p:sldId id="342" r:id="rId17"/>
    <p:sldId id="343" r:id="rId18"/>
    <p:sldId id="337" r:id="rId19"/>
    <p:sldId id="336" r:id="rId20"/>
    <p:sldId id="327" r:id="rId21"/>
  </p:sldIdLst>
  <p:sldSz cx="9144000" cy="6858000" type="screen4x3"/>
  <p:notesSz cx="6858000" cy="9144000"/>
  <p:embeddedFontLs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Georgia" pitchFamily="18" charset="0"/>
      <p:regular r:id="rId31"/>
      <p:bold r:id="rId32"/>
      <p:italic r:id="rId33"/>
      <p:boldItalic r:id="rId34"/>
    </p:embeddedFont>
    <p:embeddedFont>
      <p:font typeface="Libre Baskerville" charset="0"/>
      <p:regular r:id="rId35"/>
      <p:bold r:id="rId36"/>
      <p:italic r:id="rId37"/>
    </p:embeddedFont>
    <p:embeddedFont>
      <p:font typeface="Source Sans Pro" pitchFamily="34" charset="0"/>
      <p:regular r:id="rId38"/>
      <p:bold r:id="rId3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4485968-312E-4494-B248-9F08112C1773}">
  <a:tblStyle styleId="{34485968-312E-4494-B248-9F08112C1773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110625C-74A1-437D-A136-CB1A674D9E66}" styleName="Table_1"/>
  <a:tblStyle styleId="{1254300B-4A21-4C30-927B-3F10CB568BD1}" styleName="Table_2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5B0FC28-571E-4AE1-81B8-C61A6BF5DABC}" styleName="Table_3"/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 rot="10800000" flipH="1">
            <a:off x="5410200" y="3897009"/>
            <a:ext cx="3733800" cy="192023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 rot="10800000" flipH="1">
            <a:off x="5410200" y="4115166"/>
            <a:ext cx="3733800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 rot="10800000" flipH="1">
            <a:off x="5410200" y="4164403"/>
            <a:ext cx="1965959" cy="18287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5410200" y="4199572"/>
            <a:ext cx="1965959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410200" y="3962400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376507" y="4060982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3675526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 rot="10800000" flipH="1">
            <a:off x="6414051" y="3643089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3701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" marR="0" indent="-507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1pPr>
            <a:lvl2pPr marL="457200" marR="0" indent="0" algn="ctr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/>
            </a:lvl2pPr>
            <a:lvl3pPr marL="914400" marR="0" indent="0" algn="ctr" rtl="0">
              <a:spcBef>
                <a:spcPts val="300"/>
              </a:spcBef>
              <a:buClr>
                <a:schemeClr val="accent1"/>
              </a:buClr>
              <a:buFont typeface="Georgia"/>
              <a:buNone/>
              <a:defRPr/>
            </a:lvl3pPr>
            <a:lvl4pPr marL="1371600" marR="0" indent="0" algn="ctr" rtl="0">
              <a:spcBef>
                <a:spcPts val="300"/>
              </a:spcBef>
              <a:buClr>
                <a:schemeClr val="accent1"/>
              </a:buClr>
              <a:buFont typeface="Georgia"/>
              <a:buNone/>
              <a:defRPr/>
            </a:lvl4pPr>
            <a:lvl5pPr marL="18288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6pPr>
            <a:lvl7pPr marL="27432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705600" y="4206239"/>
            <a:ext cx="96011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320088" y="1135"/>
            <a:ext cx="74771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229600" cy="2128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8635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368" indent="-86868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544" indent="-72644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3pPr>
            <a:lvl4pPr marL="1179576" indent="-61975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4pPr>
            <a:lvl5pPr marL="1389888" indent="-56388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200" y="4000500"/>
            <a:ext cx="8229600" cy="2130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8635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368" indent="-86868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544" indent="-72644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3pPr>
            <a:lvl4pPr marL="1179576" indent="-61975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4pPr>
            <a:lvl5pPr marL="1389888" indent="-56388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2238"/>
            <a:ext cx="8229600" cy="6008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Libre Baskerville"/>
              <a:buChar char="●"/>
              <a:defRPr/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●"/>
              <a:defRPr/>
            </a:lvl2pPr>
            <a:lvl3pPr marL="822960" indent="-130810" algn="l" rtl="0">
              <a:spcBef>
                <a:spcPts val="370"/>
              </a:spcBef>
              <a:buClr>
                <a:srgbClr val="F0C1B0"/>
              </a:buClr>
              <a:buFont typeface="Libre Baskerville"/>
              <a:buChar char="●"/>
              <a:defRPr/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●"/>
              <a:defRPr/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/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/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/>
            </a:lvl7pPr>
            <a:lvl8pPr marL="2194560" indent="-124460" algn="l" rtl="0">
              <a:spcBef>
                <a:spcPts val="370"/>
              </a:spcBef>
              <a:buClr>
                <a:srgbClr val="F0C1B0"/>
              </a:buClr>
              <a:buFont typeface="Libre Baskerville"/>
              <a:buChar char="•"/>
              <a:defRPr/>
            </a:lvl8pPr>
            <a:lvl9pPr marL="2468880" indent="-119379" algn="l" rtl="0">
              <a:spcBef>
                <a:spcPts val="370"/>
              </a:spcBef>
              <a:buClr>
                <a:srgbClr val="DDB8B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8635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368" indent="-86868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544" indent="-72644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3pPr>
            <a:lvl4pPr marL="1179576" indent="-61975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4pPr>
            <a:lvl5pPr marL="1389888" indent="-56388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indent="-7619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721225" y="2244969"/>
            <a:ext cx="4041774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20" indent="-7619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583679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" indent="-9144" rtl="0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Εικόνα με λεζάντα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-5400000">
            <a:off x="3393016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Τίτλος και Κατακόρυφο κείμενο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2409443" y="297179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8635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368" indent="-86868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544" indent="-72644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3pPr>
            <a:lvl4pPr marL="1179576" indent="-61975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4pPr>
            <a:lvl5pPr marL="1389888" indent="-56388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Κατακόρυφος τίτλος και Κείμενο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8635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368" indent="-86868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544" indent="-72644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3pPr>
            <a:lvl4pPr marL="1179576" indent="-61975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4pPr>
            <a:lvl5pPr marL="1389888" indent="-56388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66817"/>
            <a:ext cx="9144000" cy="84406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3106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308276"/>
            <a:ext cx="9144001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 rot="10800000" flipH="1">
            <a:off x="5410200" y="440112"/>
            <a:ext cx="3733800" cy="18003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407339" y="497504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73646" y="588943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084965" y="-2001"/>
            <a:ext cx="5762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044481" y="-2001"/>
            <a:ext cx="27431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9025428" y="-2001"/>
            <a:ext cx="9143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975422" y="-2001"/>
            <a:ext cx="2743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915677" y="379"/>
            <a:ext cx="54863" cy="58521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873475" y="379"/>
            <a:ext cx="9143" cy="58521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8635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368" marR="0" indent="-86868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544" marR="0" indent="-72644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3pPr>
            <a:lvl4pPr marL="1179576" marR="0" indent="-61975" algn="l" rtl="0">
              <a:spcBef>
                <a:spcPts val="300"/>
              </a:spcBef>
              <a:buClr>
                <a:schemeClr val="accent1"/>
              </a:buClr>
              <a:buFont typeface="Georgia"/>
              <a:buChar char="⚫"/>
              <a:defRPr/>
            </a:lvl4pPr>
            <a:lvl5pPr marL="1389888" marR="0" indent="-56388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9344" marR="0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marR="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marR="0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marR="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6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l-GR" sz="44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ΔΙΑΔΙΚΤΥΟ  </a:t>
            </a:r>
            <a:r>
              <a:rPr lang="el-GR" sz="44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και </a:t>
            </a:r>
            <a:br>
              <a:rPr lang="el-GR" sz="44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4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ΠΑΓΚΟΣΜΙΟΣ ΙΣΤΟΣ</a:t>
            </a:r>
            <a:endParaRPr lang="el-GR" sz="4400" b="0" i="0" u="none" strike="noStrike" cap="none" baseline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320088" y="1135"/>
            <a:ext cx="747711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772400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000" b="1" i="0" u="none" strike="noStrike" cap="none" baseline="0" dirty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Ιστοσελίδες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23528" y="980728"/>
            <a:ext cx="8496944" cy="561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Οι πληροφορίες στον Ιστό είναι οργανωμένες σε ηλεκτρονικές σελίδες που ονομάζονται </a:t>
            </a:r>
          </a:p>
          <a:p>
            <a:pPr marL="274320" marR="0" lvl="0" indent="-274320" algn="ctr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l-GR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Ιστοσελίδες (Web </a:t>
            </a:r>
            <a:r>
              <a:rPr lang="el-GR" sz="2800" b="1" i="0" u="none" strike="noStrike" cap="none" baseline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r>
              <a:rPr lang="el-GR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Μια 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ιστοσελίδα μπορεί να περιλαμβάνει</a:t>
            </a:r>
          </a:p>
          <a:p>
            <a:pPr marL="809625" marR="0" lvl="0" indent="-18732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κείμενο </a:t>
            </a:r>
          </a:p>
          <a:p>
            <a:pPr marL="809625" marR="0" lvl="0" indent="-18732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εικόνα </a:t>
            </a:r>
          </a:p>
          <a:p>
            <a:pPr marL="809625" marR="0" lvl="0" indent="-18732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ήχο</a:t>
            </a:r>
            <a:endParaRPr lang="el-GR" sz="2800" b="0" i="0" u="none" strike="noStrike" cap="none" baseline="0" dirty="0">
              <a:solidFill>
                <a:srgbClr val="4E4A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625" marR="0" lvl="0" indent="-18732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κινούμενα σχέδια</a:t>
            </a:r>
          </a:p>
          <a:p>
            <a:pPr marL="809625" marR="0" lvl="0" indent="-18732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0" i="0" u="none" strike="noStrike" cap="none" baseline="0" dirty="0" err="1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lang="el-GR" sz="2800" dirty="0" smtClean="0">
              <a:solidFill>
                <a:srgbClr val="4E4A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5738" marR="0" lvl="0" indent="-185738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σημεία 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σύνδεσης </a:t>
            </a:r>
            <a:endParaRPr lang="el-GR" sz="2800" b="1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>
              <a:lnSpc>
                <a:spcPct val="75000"/>
              </a:lnSpc>
              <a:spcBef>
                <a:spcPts val="580"/>
              </a:spcBef>
              <a:buClr>
                <a:schemeClr val="accent1"/>
              </a:buClr>
              <a:buSzPct val="25000"/>
            </a:pPr>
            <a:r>
              <a:rPr lang="el-GR" sz="2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endParaRPr lang="el-GR" sz="2800" b="0" i="0" u="none" strike="noStrike" cap="none" baseline="0" dirty="0" smtClean="0">
              <a:solidFill>
                <a:srgbClr val="4E4A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Libre Baskerville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3068960"/>
            <a:ext cx="3744417" cy="2686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323528" y="5805264"/>
            <a:ext cx="4572000" cy="2187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lnSpc>
                <a:spcPct val="75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endParaRPr lang="el-GR" sz="105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23528" y="764704"/>
            <a:ext cx="4896544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800" b="1" i="0" u="none" strike="noStrike" cap="none" baseline="0" dirty="0" err="1" smtClean="0">
                <a:solidFill>
                  <a:srgbClr val="0070C0"/>
                </a:solidFill>
                <a:latin typeface="Calibri" pitchFamily="34" charset="0"/>
                <a:ea typeface="Source Sans Pro"/>
                <a:cs typeface="Source Sans Pro"/>
                <a:sym typeface="Source Sans Pro"/>
              </a:rPr>
              <a:t>Ιστότοπος</a:t>
            </a:r>
            <a:r>
              <a:rPr lang="el-GR" sz="4800" b="1" i="0" u="none" strike="noStrike" cap="none" baseline="0" dirty="0" smtClean="0">
                <a:solidFill>
                  <a:srgbClr val="0070C0"/>
                </a:solidFill>
                <a:latin typeface="Calibri" pitchFamily="34" charset="0"/>
                <a:ea typeface="Source Sans Pro"/>
                <a:cs typeface="Source Sans Pro"/>
                <a:sym typeface="Source Sans Pro"/>
              </a:rPr>
              <a:t/>
            </a:r>
            <a:br>
              <a:rPr lang="el-GR" sz="4800" b="1" i="0" u="none" strike="noStrike" cap="none" baseline="0" dirty="0" smtClean="0">
                <a:solidFill>
                  <a:srgbClr val="0070C0"/>
                </a:solidFill>
                <a:latin typeface="Calibri" pitchFamily="34" charset="0"/>
                <a:ea typeface="Source Sans Pro"/>
                <a:cs typeface="Source Sans Pro"/>
                <a:sym typeface="Source Sans Pro"/>
              </a:rPr>
            </a:br>
            <a:r>
              <a:rPr lang="el-GR" sz="4800" b="1" dirty="0" smtClean="0">
                <a:solidFill>
                  <a:srgbClr val="0070C0"/>
                </a:solidFill>
                <a:latin typeface="Calibri" pitchFamily="34" charset="0"/>
                <a:ea typeface="Source Sans Pro"/>
                <a:cs typeface="Source Sans Pro"/>
                <a:sym typeface="Source Sans Pro"/>
              </a:rPr>
              <a:t>Τοποθεσία ιστού</a:t>
            </a:r>
            <a:endParaRPr lang="el-GR" sz="4800" b="1" i="0" u="none" strike="noStrike" cap="none" baseline="0" dirty="0">
              <a:solidFill>
                <a:srgbClr val="0070C0"/>
              </a:solidFill>
              <a:latin typeface="Calibri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67544" y="2780928"/>
            <a:ext cx="8219256" cy="3231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9263" marR="0" lvl="0" indent="-449263" algn="just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Είναι 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μία </a:t>
            </a:r>
            <a:r>
              <a:rPr lang="el-GR" sz="2800" b="0" i="0" u="sng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συλλογή ιστοσελίδων 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που είναι οργανωμένες και συνδεδεμένες με </a:t>
            </a:r>
            <a:r>
              <a:rPr lang="el-GR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συστηματικό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 τρόπο.</a:t>
            </a:r>
          </a:p>
          <a:p>
            <a:pPr marL="449263" marR="0" lvl="0" indent="-449263" algn="just" rtl="0"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ιστοσελίδες μιας τοποθεσίας ξεκινούν πάντα από μια </a:t>
            </a:r>
            <a:r>
              <a:rPr lang="el-GR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κεντρική σελίδα 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800" b="0" i="0" u="none" strike="noStrike" cap="none" baseline="0" dirty="0" err="1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l-GR" sz="2800" b="0" i="0" u="none" strike="noStrike" cap="none" baseline="0" dirty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0" i="0" u="none" strike="noStrike" cap="none" baseline="0" dirty="0" err="1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el-GR" sz="2800" b="0" i="0" u="none" strike="noStrike" cap="none" baseline="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449263" marR="0" lvl="0" indent="-449263" algn="just" rtl="0"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Είναι</a:t>
            </a:r>
            <a:r>
              <a:rPr lang="el-GR" sz="2800" b="0" i="0" u="none" strike="noStrike" cap="none" dirty="0" smtClean="0">
                <a:solidFill>
                  <a:srgbClr val="4E4A4A"/>
                </a:solidFill>
                <a:latin typeface="Calibri"/>
                <a:ea typeface="Calibri"/>
                <a:cs typeface="Calibri"/>
                <a:sym typeface="Calibri"/>
              </a:rPr>
              <a:t> αποθηκευμένες σε ένα εξυπηρετητή ιστού </a:t>
            </a:r>
            <a:r>
              <a:rPr lang="en-US" sz="28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web server</a:t>
            </a:r>
            <a:endParaRPr lang="el-GR" sz="2800" b="1" i="0" u="none" strike="noStrike" cap="none" baseline="0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449263" algn="just" rtl="0"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endParaRPr lang="el-GR" sz="2800" b="0" i="0" u="none" strike="noStrike" cap="none" baseline="0" dirty="0">
              <a:solidFill>
                <a:srgbClr val="4E4A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319722" algn="just" rtl="0">
              <a:spcBef>
                <a:spcPts val="580"/>
              </a:spcBef>
              <a:buClr>
                <a:schemeClr val="accent1"/>
              </a:buClr>
              <a:buFont typeface="Libre Baskerville"/>
              <a:buNone/>
            </a:pPr>
            <a:endParaRPr sz="2400" b="0" i="0" u="none" strike="noStrike" cap="none" baseline="0" dirty="0">
              <a:solidFill>
                <a:srgbClr val="4E4A4A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476672"/>
            <a:ext cx="3707904" cy="20162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55576" y="1124744"/>
            <a:ext cx="7772400" cy="5106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Το μάθημά μας</a:t>
            </a:r>
            <a:b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l-GR" sz="4000" b="1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Σχεδιασμός και Ανάπτυξη </a:t>
            </a:r>
            <a:r>
              <a:rPr lang="el-GR" sz="4000" b="1" dirty="0" err="1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Ιστοτόπων</a:t>
            </a: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Πως διαμορφώνονται όμως οι ιστοσελίδες των </a:t>
            </a:r>
            <a:r>
              <a:rPr lang="el-GR" sz="4000" b="1" dirty="0" err="1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ιστοτόπων</a:t>
            </a: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??</a:t>
            </a:r>
            <a:endParaRPr lang="el-GR" sz="4000" b="1" i="0" u="none" strike="noStrike" cap="none" baseline="0" dirty="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1" y="2897559"/>
            <a:ext cx="424847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67543" y="1196751"/>
            <a:ext cx="8676456" cy="4968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-GR" sz="28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ανάπτυξη</a:t>
            </a: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ιστοσελίδων γίνεται με τη </a:t>
            </a:r>
            <a:r>
              <a:rPr lang="el-GR" sz="28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γλώσσα ΗΤΜL. </a:t>
            </a:r>
          </a:p>
          <a:p>
            <a:pPr marL="274320" marR="0" lvl="0" indent="-123190" algn="just" rtl="0">
              <a:spcBef>
                <a:spcPts val="0"/>
              </a:spcBef>
              <a:buClr>
                <a:schemeClr val="accent1"/>
              </a:buClr>
              <a:buFont typeface="Libre Baskerville"/>
              <a:buNone/>
            </a:pPr>
            <a:endParaRPr sz="2800" b="0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just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 ΗΤΜL </a:t>
            </a: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δεν είναι γλώσσα προγραμματισμού</a:t>
            </a:r>
            <a:r>
              <a:rPr lang="el-GR" sz="28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αλλά ένας τρόπος με τον οποίο </a:t>
            </a: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περιγράφουμε τη μορφοποίηση </a:t>
            </a: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μιας ιστοσελίδας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Font typeface="Libre Baskerville"/>
              <a:buNone/>
            </a:pPr>
            <a:endParaRPr sz="2600" b="0" i="1" u="sng" strike="noStrike" cap="none" baseline="0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79511" y="332656"/>
            <a:ext cx="77724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0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611560" y="2060848"/>
            <a:ext cx="7772400" cy="2664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rgbClr val="313340"/>
              </a:buClr>
              <a:buSzPct val="25000"/>
            </a:pP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Πως ο κάθε χρήστης, </a:t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αποκτά </a:t>
            </a:r>
            <a:r>
              <a:rPr lang="el-GR" sz="4300" b="1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πρόσβαση</a:t>
            </a: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 στις ιστοσελίδες που επιθυμεί???</a:t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………… </a:t>
            </a:r>
            <a:endParaRPr lang="el-GR" sz="4300" b="1" i="0" u="none" strike="noStrike" cap="none" baseline="0" dirty="0">
              <a:solidFill>
                <a:srgbClr val="3133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77724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>
              <a:buSzPct val="25000"/>
            </a:pPr>
            <a:r>
              <a:rPr lang="el-GR" sz="40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Απαιτείται   ….Λογισμικό</a:t>
            </a:r>
            <a:endParaRPr lang="el-GR" sz="4000"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" name="4 - Ομάδα"/>
          <p:cNvGrpSpPr/>
          <p:nvPr/>
        </p:nvGrpSpPr>
        <p:grpSpPr>
          <a:xfrm>
            <a:off x="395537" y="2204864"/>
            <a:ext cx="8352927" cy="3888432"/>
            <a:chOff x="549571" y="4725144"/>
            <a:chExt cx="7190781" cy="2132856"/>
          </a:xfrm>
        </p:grpSpPr>
        <p:pic>
          <p:nvPicPr>
            <p:cNvPr id="6" name="Shape 267"/>
            <p:cNvPicPr preferRelativeResize="0">
              <a:picLocks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1600" y="4725144"/>
              <a:ext cx="6768752" cy="213285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10 - Ομάδα"/>
            <p:cNvGrpSpPr/>
            <p:nvPr/>
          </p:nvGrpSpPr>
          <p:grpSpPr>
            <a:xfrm>
              <a:off x="2915816" y="5373216"/>
              <a:ext cx="2736304" cy="1080120"/>
              <a:chOff x="2915816" y="2708919"/>
              <a:chExt cx="2880319" cy="1728192"/>
            </a:xfrm>
          </p:grpSpPr>
          <p:sp>
            <p:nvSpPr>
              <p:cNvPr id="9" name="Shape 268"/>
              <p:cNvSpPr/>
              <p:nvPr/>
            </p:nvSpPr>
            <p:spPr>
              <a:xfrm>
                <a:off x="3491880" y="2708919"/>
                <a:ext cx="1872207" cy="1656183"/>
              </a:xfrm>
              <a:prstGeom prst="cloud">
                <a:avLst/>
              </a:prstGeom>
              <a:noFill/>
              <a:ln w="12700" cap="flat" cmpd="sng">
                <a:solidFill>
                  <a:srgbClr val="9A341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" name="Shape 269"/>
              <p:cNvCxnSpPr/>
              <p:nvPr/>
            </p:nvCxnSpPr>
            <p:spPr>
              <a:xfrm flipH="1">
                <a:off x="2915816" y="4077071"/>
                <a:ext cx="720080" cy="3600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F350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Shape 270"/>
              <p:cNvCxnSpPr/>
              <p:nvPr/>
            </p:nvCxnSpPr>
            <p:spPr>
              <a:xfrm rot="10800000" flipH="1">
                <a:off x="5148064" y="2780927"/>
                <a:ext cx="648071" cy="720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F350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" name="Shape 271"/>
              <p:cNvSpPr txBox="1"/>
              <p:nvPr/>
            </p:nvSpPr>
            <p:spPr>
              <a:xfrm>
                <a:off x="3923928" y="335699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l-GR" sz="1800" b="0" i="0" u="none" strike="noStrike" cap="none" baseline="0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Internet</a:t>
                </a:r>
                <a:endParaRPr lang="el-GR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" name="Shape 28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9571" y="5001625"/>
              <a:ext cx="1611727" cy="699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13 - TextBox"/>
          <p:cNvSpPr txBox="1"/>
          <p:nvPr/>
        </p:nvSpPr>
        <p:spPr>
          <a:xfrm>
            <a:off x="1043608" y="1556792"/>
            <a:ext cx="3240360" cy="95410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Φυλλομετρητής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-GR" sz="2800" b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l-GR" sz="2800" dirty="0"/>
          </a:p>
        </p:txBody>
      </p:sp>
      <p:sp>
        <p:nvSpPr>
          <p:cNvPr id="17" name="16 - TextBox"/>
          <p:cNvSpPr txBox="1"/>
          <p:nvPr/>
        </p:nvSpPr>
        <p:spPr>
          <a:xfrm>
            <a:off x="5903640" y="4941168"/>
            <a:ext cx="3240360" cy="138499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Λογισμικό Εξυπηρετητή Ιστού (</a:t>
            </a:r>
            <a:r>
              <a:rPr lang="el-GR" sz="2800" b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l-GR" sz="2800" b="1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28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067944" y="1196975"/>
            <a:ext cx="4618856" cy="4933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Είναι 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λογισμικό που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οργανώνει τις αποθηκευμένες πληροφορίες σε </a:t>
            </a:r>
            <a:r>
              <a:rPr lang="el-GR" sz="24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Ιστοσελίδες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4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pages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74320" marR="0" lvl="0" indent="-274320" algn="just" rtl="0">
              <a:spcBef>
                <a:spcPts val="240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Ο εξυπηρετητής Ιστού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λαμβάνει και επεξεργάζεται αιτήσεις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χρηστών και στη συνέχεια τους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προμηθεύει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με 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τις αντίστοιχες ιστοσελίδες</a:t>
            </a:r>
            <a:endParaRPr sz="2100" b="0" i="0" u="sng" strike="noStrike" cap="none" baseline="0" dirty="0" smtClean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60972" algn="l" rtl="0">
              <a:spcBef>
                <a:spcPts val="580"/>
              </a:spcBef>
              <a:buClr>
                <a:schemeClr val="accent1"/>
              </a:buClr>
              <a:buFont typeface="Libre Baskerville"/>
              <a:buNone/>
            </a:pPr>
            <a:endParaRPr sz="2100" b="0" i="0" u="none" strike="noStrike" cap="none" baseline="0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000" b="1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Εξυπηρετητής Ιστού – Web </a:t>
            </a:r>
            <a:r>
              <a:rPr lang="el-GR" sz="4000" b="1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lang="el-GR" sz="4000" b="1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" name="12 - Ομάδα"/>
          <p:cNvGrpSpPr/>
          <p:nvPr/>
        </p:nvGrpSpPr>
        <p:grpSpPr>
          <a:xfrm>
            <a:off x="611560" y="4725144"/>
            <a:ext cx="7848872" cy="2132856"/>
            <a:chOff x="611560" y="4725144"/>
            <a:chExt cx="7128792" cy="2132856"/>
          </a:xfrm>
        </p:grpSpPr>
        <p:pic>
          <p:nvPicPr>
            <p:cNvPr id="6" name="Shape 267"/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1600" y="4725144"/>
              <a:ext cx="6768752" cy="213285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10 - Ομάδα"/>
            <p:cNvGrpSpPr/>
            <p:nvPr/>
          </p:nvGrpSpPr>
          <p:grpSpPr>
            <a:xfrm>
              <a:off x="2915816" y="5373216"/>
              <a:ext cx="2736304" cy="1080120"/>
              <a:chOff x="2915816" y="2708919"/>
              <a:chExt cx="2880319" cy="1728192"/>
            </a:xfrm>
          </p:grpSpPr>
          <p:sp>
            <p:nvSpPr>
              <p:cNvPr id="7" name="Shape 268"/>
              <p:cNvSpPr/>
              <p:nvPr/>
            </p:nvSpPr>
            <p:spPr>
              <a:xfrm>
                <a:off x="3491880" y="2708919"/>
                <a:ext cx="1872207" cy="1656183"/>
              </a:xfrm>
              <a:prstGeom prst="cloud">
                <a:avLst/>
              </a:prstGeom>
              <a:noFill/>
              <a:ln w="12700" cap="flat" cmpd="sng">
                <a:solidFill>
                  <a:srgbClr val="9A341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" name="Shape 269"/>
              <p:cNvCxnSpPr/>
              <p:nvPr/>
            </p:nvCxnSpPr>
            <p:spPr>
              <a:xfrm flipH="1">
                <a:off x="2915816" y="4077071"/>
                <a:ext cx="720080" cy="3600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F350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" name="Shape 270"/>
              <p:cNvCxnSpPr/>
              <p:nvPr/>
            </p:nvCxnSpPr>
            <p:spPr>
              <a:xfrm rot="10800000" flipH="1">
                <a:off x="5148064" y="2780927"/>
                <a:ext cx="648071" cy="720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F350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" name="Shape 271"/>
              <p:cNvSpPr txBox="1"/>
              <p:nvPr/>
            </p:nvSpPr>
            <p:spPr>
              <a:xfrm>
                <a:off x="3923928" y="335699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l-GR" sz="1800" b="0" i="0" u="none" strike="noStrike" cap="none" baseline="0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Internet</a:t>
                </a:r>
                <a:endParaRPr lang="el-GR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" name="Shape 2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1560" y="5013176"/>
              <a:ext cx="1512168" cy="6473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51520" y="1700808"/>
            <a:ext cx="4824536" cy="2232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Στέλνει αιτήματα  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του χρήστη 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στον</a:t>
            </a:r>
            <a:r>
              <a:rPr lang="el-GR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εξυπηρετητή Ιστού (</a:t>
            </a:r>
            <a:r>
              <a:rPr lang="en-US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web server)</a:t>
            </a:r>
            <a:endParaRPr lang="el-GR" sz="2400" b="0" i="1" u="sng" strike="noStrike" cap="none" baseline="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>
              <a:lnSpc>
                <a:spcPct val="105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Λαμβάνει τις πληροφορίες που επιστρέφει  ο εξυπηρετητής και </a:t>
            </a: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σχεδιάζει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την </a:t>
            </a: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ιστοσελίδα</a:t>
            </a:r>
            <a:r>
              <a:rPr lang="el-GR" sz="2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49263" marR="0" lvl="0" indent="-263525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1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Internet </a:t>
            </a:r>
          </a:p>
          <a:p>
            <a:pPr marL="449263" marR="0" lvl="0" indent="-263525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</a:pPr>
            <a:r>
              <a:rPr lang="el-GR" sz="2400" i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l-GR" sz="2400" b="0" i="1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Explorer</a:t>
            </a:r>
            <a:endParaRPr lang="el-GR" sz="2400" b="0" i="1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263525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1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Firefox</a:t>
            </a:r>
            <a:endParaRPr lang="el-GR" sz="2400" b="0" i="1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263525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1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el-GR" sz="2400" b="0" i="1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0" i="1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chrome</a:t>
            </a:r>
            <a:endParaRPr lang="el-GR" sz="2400" b="0" i="1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263525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1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Opera</a:t>
            </a:r>
            <a:endParaRPr lang="el-GR" sz="2400" b="0" i="1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263525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1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Safari</a:t>
            </a:r>
            <a:endParaRPr lang="el-GR" sz="2400" b="0" i="1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7772400" cy="922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000" b="1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Φυλλομετρητές</a:t>
            </a:r>
            <a:r>
              <a:rPr lang="el-GR" sz="4000" b="1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</a:t>
            </a:r>
            <a:r>
              <a:rPr lang="el-GR" sz="4000" b="1" i="0" u="none" strike="noStrike" cap="none" baseline="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Browsers</a:t>
            </a:r>
            <a:endParaRPr lang="el-GR" sz="4000" b="1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" name="5 - Ομάδα"/>
          <p:cNvGrpSpPr/>
          <p:nvPr/>
        </p:nvGrpSpPr>
        <p:grpSpPr>
          <a:xfrm>
            <a:off x="2627784" y="3933056"/>
            <a:ext cx="6157192" cy="2664296"/>
            <a:chOff x="611560" y="4725144"/>
            <a:chExt cx="7128792" cy="2132856"/>
          </a:xfrm>
        </p:grpSpPr>
        <p:pic>
          <p:nvPicPr>
            <p:cNvPr id="7" name="Shape 267"/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1600" y="4725144"/>
              <a:ext cx="6768752" cy="213285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10 - Ομάδα"/>
            <p:cNvGrpSpPr/>
            <p:nvPr/>
          </p:nvGrpSpPr>
          <p:grpSpPr>
            <a:xfrm>
              <a:off x="2915816" y="5373216"/>
              <a:ext cx="2736304" cy="1080120"/>
              <a:chOff x="2915816" y="2708919"/>
              <a:chExt cx="2880319" cy="1728192"/>
            </a:xfrm>
          </p:grpSpPr>
          <p:sp>
            <p:nvSpPr>
              <p:cNvPr id="10" name="Shape 268"/>
              <p:cNvSpPr/>
              <p:nvPr/>
            </p:nvSpPr>
            <p:spPr>
              <a:xfrm>
                <a:off x="3491880" y="2708919"/>
                <a:ext cx="1872207" cy="1656183"/>
              </a:xfrm>
              <a:prstGeom prst="cloud">
                <a:avLst/>
              </a:prstGeom>
              <a:noFill/>
              <a:ln w="12700" cap="flat" cmpd="sng">
                <a:solidFill>
                  <a:srgbClr val="9A341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" name="Shape 269"/>
              <p:cNvCxnSpPr/>
              <p:nvPr/>
            </p:nvCxnSpPr>
            <p:spPr>
              <a:xfrm flipH="1">
                <a:off x="2915816" y="4077071"/>
                <a:ext cx="720080" cy="36004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F350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Shape 270"/>
              <p:cNvCxnSpPr/>
              <p:nvPr/>
            </p:nvCxnSpPr>
            <p:spPr>
              <a:xfrm rot="10800000" flipH="1">
                <a:off x="5148064" y="2780927"/>
                <a:ext cx="648071" cy="720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F350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" name="Shape 271"/>
              <p:cNvSpPr txBox="1"/>
              <p:nvPr/>
            </p:nvSpPr>
            <p:spPr>
              <a:xfrm>
                <a:off x="3923928" y="335699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l-GR" sz="1800" b="0" i="0" u="none" strike="noStrike" cap="none" baseline="0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Internet</a:t>
                </a:r>
                <a:endParaRPr lang="el-GR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9" name="Shape 2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1560" y="5013176"/>
              <a:ext cx="1512168" cy="6473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14 - TextBox"/>
          <p:cNvSpPr txBox="1"/>
          <p:nvPr/>
        </p:nvSpPr>
        <p:spPr>
          <a:xfrm>
            <a:off x="144016" y="980728"/>
            <a:ext cx="889248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accent1"/>
              </a:buClr>
              <a:buSzPct val="85000"/>
            </a:pP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Λογισμικό μέσω του οποίου γίνεται η </a:t>
            </a: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πρόσβαση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στις σελίδες ενός Web Server.</a:t>
            </a:r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251520" y="1268760"/>
            <a:ext cx="8640960" cy="1872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Κάθε ιστοσελίδα αναγνωρίζεται από μια και μοναδική διεύθυνση που ονομάζεται</a:t>
            </a:r>
            <a:r>
              <a:rPr lang="el-GR" sz="36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36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URL </a:t>
            </a:r>
            <a:r>
              <a:rPr lang="el-GR" sz="2800" b="0" i="0" u="sng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l-GR" sz="2800" b="0" i="0" u="sng" strike="noStrike" cap="none" baseline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0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Uniform</a:t>
            </a:r>
            <a:r>
              <a:rPr lang="el-GR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l-GR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Locator</a:t>
            </a:r>
            <a:r>
              <a:rPr lang="el-GR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Διεύθυνση Ομοιόμορφου Εντοπισμού Πόρων</a:t>
            </a:r>
            <a:r>
              <a:rPr lang="el-GR" sz="2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67544" y="3645024"/>
            <a:ext cx="8352928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l-GR" sz="3200" b="0" i="0" u="none" strike="noStrike" cap="none" baseline="0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  <a:r>
              <a:rPr lang="el-GR" sz="3200" b="1" i="0" u="none" strike="noStrike" cap="none" baseline="0" dirty="0" smtClean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</a:t>
            </a:r>
            <a:r>
              <a:rPr lang="el-GR" sz="3200" b="1" i="0" u="none" strike="noStrike" cap="none" baseline="0" dirty="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://www.ypepth.gr/abc/ddd/demo.htm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95536" y="260648"/>
            <a:ext cx="8352928" cy="980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l-GR" sz="32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Πως ζητάμε  </a:t>
            </a:r>
            <a:r>
              <a:rPr lang="el-GR" sz="3200" b="1" dirty="0" err="1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συγκεκριμμένη</a:t>
            </a:r>
            <a:r>
              <a:rPr lang="el-GR" sz="32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ιστοσελίδα??</a:t>
            </a:r>
            <a:endParaRPr lang="el-GR" sz="3200"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2339753" y="2492896"/>
            <a:ext cx="792088" cy="115212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6228184" y="548680"/>
            <a:ext cx="1263650" cy="21605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6228185" y="1556792"/>
            <a:ext cx="936104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Web </a:t>
            </a:r>
            <a:r>
              <a:rPr lang="el-GR" sz="1800" b="1" i="0" u="none" strike="noStrike" cap="none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lang="en-US" sz="1800" b="1" i="0" u="none" strike="noStrike" cap="none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ΠΣΔ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l-GR" sz="18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2051050" y="4365625"/>
            <a:ext cx="201612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251520" y="3501008"/>
            <a:ext cx="1439737" cy="3365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www.sch.gr</a:t>
            </a:r>
            <a:endParaRPr lang="el-GR" sz="1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2204864"/>
            <a:ext cx="1080120" cy="864096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25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204" y="868363"/>
            <a:ext cx="1477292" cy="11924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358"/>
          <p:cNvSpPr/>
          <p:nvPr/>
        </p:nvSpPr>
        <p:spPr>
          <a:xfrm>
            <a:off x="3203848" y="1772816"/>
            <a:ext cx="792088" cy="115212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58"/>
          <p:cNvSpPr/>
          <p:nvPr/>
        </p:nvSpPr>
        <p:spPr>
          <a:xfrm>
            <a:off x="4499992" y="1124744"/>
            <a:ext cx="792088" cy="115212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268"/>
          <p:cNvSpPr/>
          <p:nvPr/>
        </p:nvSpPr>
        <p:spPr>
          <a:xfrm>
            <a:off x="1691680" y="980728"/>
            <a:ext cx="4392488" cy="3312368"/>
          </a:xfrm>
          <a:prstGeom prst="cloud">
            <a:avLst/>
          </a:prstGeom>
          <a:noFill/>
          <a:ln w="12700" cap="flat" cmpd="sng">
            <a:solidFill>
              <a:srgbClr val="9A341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271"/>
          <p:cNvSpPr txBox="1"/>
          <p:nvPr/>
        </p:nvSpPr>
        <p:spPr>
          <a:xfrm>
            <a:off x="2483768" y="1412776"/>
            <a:ext cx="1231336" cy="230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lang="el-GR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58"/>
          <p:cNvSpPr/>
          <p:nvPr/>
        </p:nvSpPr>
        <p:spPr>
          <a:xfrm>
            <a:off x="4427984" y="2420888"/>
            <a:ext cx="792088" cy="115212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38 - Ομάδα"/>
          <p:cNvGrpSpPr/>
          <p:nvPr/>
        </p:nvGrpSpPr>
        <p:grpSpPr>
          <a:xfrm>
            <a:off x="251520" y="3611662"/>
            <a:ext cx="1795463" cy="1833562"/>
            <a:chOff x="251520" y="3501008"/>
            <a:chExt cx="1795463" cy="1833562"/>
          </a:xfrm>
        </p:grpSpPr>
        <p:pic>
          <p:nvPicPr>
            <p:cNvPr id="38" name="Shape 30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1520" y="3501008"/>
              <a:ext cx="1795463" cy="183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Shape 37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1520" y="3573016"/>
              <a:ext cx="1044004" cy="86409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>
              <a:bevelT/>
            </a:sp3d>
          </p:spPr>
        </p:pic>
      </p:grpSp>
      <p:sp>
        <p:nvSpPr>
          <p:cNvPr id="40" name="Shape 300"/>
          <p:cNvSpPr txBox="1"/>
          <p:nvPr/>
        </p:nvSpPr>
        <p:spPr>
          <a:xfrm>
            <a:off x="0" y="3645024"/>
            <a:ext cx="1619249" cy="244474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l-GR" sz="1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lang="el-GR" sz="1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sch</a:t>
            </a:r>
            <a:r>
              <a:rPr lang="el-GR" sz="1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l-GR" sz="1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endParaRPr lang="el-GR" sz="1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/>
          <a:srcRect l="2486" t="12422" r="33316" b="8829"/>
          <a:stretch>
            <a:fillRect/>
          </a:stretch>
        </p:blipFill>
        <p:spPr bwMode="auto">
          <a:xfrm>
            <a:off x="-180528" y="3317264"/>
            <a:ext cx="1728192" cy="11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C -0.00833 -0.06412 -0.01597 -0.12824 0.04028 -0.15973 C 0.0967 -0.19074 0.28194 -0.15301 0.33785 -0.18936 C 0.39375 -0.22547 0.33038 -0.34306 0.37569 -0.37639 C 0.42101 -0.40949 0.57066 -0.38727 0.60972 -0.3895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462 C -0.15277 -0.04347 -0.30538 -0.09157 -0.38993 -0.09041 C -0.47447 -0.08925 -0.46753 -0.02613 -0.50729 0.01179 C -0.54704 0.04948 -0.57968 0.10404 -0.62829 0.13526 C -0.67708 0.16647 -0.77066 0.18843 -0.7993 0.19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l-GR" sz="3600" b="1" i="0" u="none" strike="noStrike" cap="none" baseline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Δίκτυο </a:t>
            </a:r>
            <a:r>
              <a:rPr lang="el-GR" sz="3600" b="1" i="0" u="none" strike="noStrike" cap="none" baseline="0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υπολογιστών</a:t>
            </a:r>
            <a:endParaRPr lang="el-GR" sz="3600" b="1" i="0" u="none" strike="noStrike" cap="none" baseline="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  <p:pic>
        <p:nvPicPr>
          <p:cNvPr id="156" name="Shape 1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149080"/>
            <a:ext cx="2880320" cy="233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952" y="4221088"/>
            <a:ext cx="4608512" cy="2137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46"/>
          <p:cNvSpPr txBox="1">
            <a:spLocks/>
          </p:cNvSpPr>
          <p:nvPr/>
        </p:nvSpPr>
        <p:spPr>
          <a:xfrm>
            <a:off x="251520" y="1340768"/>
            <a:ext cx="8892480" cy="1728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0488" marR="0" lvl="0" indent="111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Ένα σύνολο υπολογιστών συνδεδεμένων μεταξύ τους  ενσύρματα ή ασύρματα, με σκοπό</a:t>
            </a:r>
          </a:p>
          <a:p>
            <a:pPr marL="720000" marR="0" lvl="0" indent="-262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Την ανταλλαγή πληροφοριών</a:t>
            </a:r>
          </a:p>
          <a:p>
            <a:pPr marL="720000" marR="0" lvl="0" indent="-262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Char char="•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Την κοινή χρήση συσκευών</a:t>
            </a:r>
          </a:p>
          <a:p>
            <a:pPr marL="719138" marR="0" lvl="0" indent="-7191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6416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l-GR" sz="21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8" name="Shape 155"/>
          <p:cNvGraphicFramePr/>
          <p:nvPr/>
        </p:nvGraphicFramePr>
        <p:xfrm>
          <a:off x="251520" y="3140968"/>
          <a:ext cx="8496925" cy="731530"/>
        </p:xfrm>
        <a:graphic>
          <a:graphicData uri="http://schemas.openxmlformats.org/drawingml/2006/table">
            <a:tbl>
              <a:tblPr firstRow="1" bandRow="1">
                <a:noFill/>
                <a:tableStyleId>{34485968-312E-4494-B248-9F08112C1773}</a:tableStyleId>
              </a:tblPr>
              <a:tblGrid>
                <a:gridCol w="3672400"/>
                <a:gridCol w="48245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l-GR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Τοπικό δίκτυο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l-GR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Δίκτυο Ευρείας ζώνης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r>
                        <a:rPr lang="el-GR" sz="1400" b="1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  <p:pic>
        <p:nvPicPr>
          <p:cNvPr id="412" name="Shape 4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3713" y="1377950"/>
            <a:ext cx="5903911" cy="442118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>
            <a:hlinkClick r:id="rId4" action="ppaction://hlinksldjump"/>
          </p:cNvPr>
          <p:cNvSpPr/>
          <p:nvPr/>
        </p:nvSpPr>
        <p:spPr>
          <a:xfrm>
            <a:off x="7524750" y="6165850"/>
            <a:ext cx="5762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3718" y="37499"/>
                </a:moveTo>
                <a:lnTo>
                  <a:pt x="76859" y="14999"/>
                </a:lnTo>
                <a:lnTo>
                  <a:pt x="60000" y="37499"/>
                </a:lnTo>
                <a:lnTo>
                  <a:pt x="68429" y="37499"/>
                </a:lnTo>
                <a:lnTo>
                  <a:pt x="68429" y="71250"/>
                </a:lnTo>
                <a:cubicBezTo>
                  <a:pt x="68429" y="77463"/>
                  <a:pt x="64655" y="82500"/>
                  <a:pt x="60000" y="82500"/>
                </a:cubicBezTo>
                <a:lnTo>
                  <a:pt x="51570" y="82500"/>
                </a:lnTo>
                <a:lnTo>
                  <a:pt x="51570" y="82500"/>
                </a:lnTo>
                <a:cubicBezTo>
                  <a:pt x="46914" y="82500"/>
                  <a:pt x="43140" y="77463"/>
                  <a:pt x="43140" y="71250"/>
                </a:cubicBezTo>
                <a:lnTo>
                  <a:pt x="43140" y="37499"/>
                </a:lnTo>
                <a:lnTo>
                  <a:pt x="26281" y="37499"/>
                </a:lnTo>
                <a:lnTo>
                  <a:pt x="26281" y="71250"/>
                </a:lnTo>
                <a:lnTo>
                  <a:pt x="26281" y="71250"/>
                </a:lnTo>
                <a:cubicBezTo>
                  <a:pt x="26281" y="89889"/>
                  <a:pt x="37603" y="105000"/>
                  <a:pt x="51570" y="105000"/>
                </a:cubicBezTo>
                <a:lnTo>
                  <a:pt x="60000" y="105000"/>
                </a:lnTo>
                <a:cubicBezTo>
                  <a:pt x="73966" y="105000"/>
                  <a:pt x="85289" y="89889"/>
                  <a:pt x="85289" y="71250"/>
                </a:cubicBezTo>
                <a:lnTo>
                  <a:pt x="85289" y="37499"/>
                </a:lnTo>
                <a:close/>
              </a:path>
              <a:path w="120000" h="120000" fill="darken" extrusionOk="0">
                <a:moveTo>
                  <a:pt x="93718" y="37499"/>
                </a:moveTo>
                <a:lnTo>
                  <a:pt x="76859" y="14999"/>
                </a:lnTo>
                <a:lnTo>
                  <a:pt x="60000" y="37499"/>
                </a:lnTo>
                <a:lnTo>
                  <a:pt x="68429" y="37499"/>
                </a:lnTo>
                <a:lnTo>
                  <a:pt x="68429" y="71250"/>
                </a:lnTo>
                <a:cubicBezTo>
                  <a:pt x="68429" y="77463"/>
                  <a:pt x="64655" y="82500"/>
                  <a:pt x="60000" y="82500"/>
                </a:cubicBezTo>
                <a:lnTo>
                  <a:pt x="51570" y="82500"/>
                </a:lnTo>
                <a:lnTo>
                  <a:pt x="51570" y="82500"/>
                </a:lnTo>
                <a:cubicBezTo>
                  <a:pt x="46914" y="82500"/>
                  <a:pt x="43140" y="77463"/>
                  <a:pt x="43140" y="71250"/>
                </a:cubicBezTo>
                <a:lnTo>
                  <a:pt x="43140" y="37499"/>
                </a:lnTo>
                <a:lnTo>
                  <a:pt x="26281" y="37499"/>
                </a:lnTo>
                <a:lnTo>
                  <a:pt x="26281" y="71250"/>
                </a:lnTo>
                <a:lnTo>
                  <a:pt x="26281" y="71250"/>
                </a:lnTo>
                <a:cubicBezTo>
                  <a:pt x="26281" y="89889"/>
                  <a:pt x="37603" y="105000"/>
                  <a:pt x="51570" y="105000"/>
                </a:cubicBezTo>
                <a:lnTo>
                  <a:pt x="60000" y="105000"/>
                </a:lnTo>
                <a:cubicBezTo>
                  <a:pt x="73966" y="105000"/>
                  <a:pt x="85289" y="89889"/>
                  <a:pt x="85289" y="71250"/>
                </a:cubicBezTo>
                <a:lnTo>
                  <a:pt x="85289" y="37499"/>
                </a:lnTo>
                <a:close/>
              </a:path>
              <a:path w="120000" h="120000" fill="none" extrusionOk="0">
                <a:moveTo>
                  <a:pt x="93718" y="37499"/>
                </a:moveTo>
                <a:lnTo>
                  <a:pt x="85289" y="37499"/>
                </a:lnTo>
                <a:lnTo>
                  <a:pt x="85289" y="71250"/>
                </a:lnTo>
                <a:cubicBezTo>
                  <a:pt x="85289" y="89889"/>
                  <a:pt x="73966" y="105000"/>
                  <a:pt x="60000" y="105000"/>
                </a:cubicBezTo>
                <a:lnTo>
                  <a:pt x="51570" y="105000"/>
                </a:lnTo>
                <a:cubicBezTo>
                  <a:pt x="37603" y="105000"/>
                  <a:pt x="26281" y="89889"/>
                  <a:pt x="26281" y="71250"/>
                </a:cubicBezTo>
                <a:lnTo>
                  <a:pt x="26281" y="37499"/>
                </a:lnTo>
                <a:lnTo>
                  <a:pt x="43140" y="37499"/>
                </a:lnTo>
                <a:lnTo>
                  <a:pt x="43140" y="71250"/>
                </a:lnTo>
                <a:lnTo>
                  <a:pt x="43140" y="71250"/>
                </a:lnTo>
                <a:cubicBezTo>
                  <a:pt x="43140" y="77463"/>
                  <a:pt x="46914" y="82500"/>
                  <a:pt x="51570" y="82500"/>
                </a:cubicBezTo>
                <a:lnTo>
                  <a:pt x="60000" y="82500"/>
                </a:lnTo>
                <a:lnTo>
                  <a:pt x="60000" y="82500"/>
                </a:lnTo>
                <a:cubicBezTo>
                  <a:pt x="64655" y="82500"/>
                  <a:pt x="68429" y="77463"/>
                  <a:pt x="68429" y="71250"/>
                </a:cubicBezTo>
                <a:lnTo>
                  <a:pt x="68429" y="37499"/>
                </a:lnTo>
                <a:lnTo>
                  <a:pt x="60000" y="37499"/>
                </a:lnTo>
                <a:lnTo>
                  <a:pt x="76859" y="14999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79512" y="1052737"/>
            <a:ext cx="8712968" cy="554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Font typeface="Georgia"/>
              <a:buNone/>
            </a:pPr>
            <a:endParaRPr sz="900" b="0" i="0" u="sng" strike="noStrike" cap="none" baseline="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6416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r>
              <a:rPr lang="el-GR" sz="28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Δια</a:t>
            </a:r>
            <a:r>
              <a:rPr lang="el-GR" sz="2800" b="1" i="0" u="none" strike="noStrike" cap="none" baseline="0" dirty="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σύνδεση </a:t>
            </a:r>
            <a:r>
              <a:rPr lang="el-GR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Δικτύων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lang="el-GR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Ιnter</a:t>
            </a:r>
            <a:r>
              <a:rPr lang="el-GR" sz="2800" b="1" dirty="0" err="1" smtClean="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l-GR" sz="2800" b="1" dirty="0" smtClean="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el-GR" sz="2800" b="1" dirty="0" err="1" smtClean="0">
                <a:solidFill>
                  <a:srgbClr val="3E3E67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lang="el-GR" sz="28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endParaRPr lang="el-GR"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Font typeface="Calibri" pitchFamily="34" charset="0"/>
              <a:buChar char="•"/>
            </a:pPr>
            <a:endParaRPr lang="en-US" sz="2000" b="0" i="0" u="none" strike="noStrike" cap="none" baseline="0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Font typeface="Calibri" pitchFamily="34" charset="0"/>
              <a:buChar char="•"/>
            </a:pPr>
            <a:endParaRPr sz="2000" b="0" i="0" u="none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endParaRPr lang="en-US" sz="2400" b="0" i="0" u="none" strike="noStrike" cap="none" baseline="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endParaRPr lang="en-US" sz="240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endParaRPr lang="en-US" sz="2400" b="0" i="0" u="none" strike="noStrike" cap="none" baseline="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endParaRPr lang="en-US" sz="2400" b="0" i="0" u="none" strike="noStrike" cap="none" baseline="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endParaRPr lang="en-US" sz="240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endParaRPr lang="en-US" sz="240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l-GR" sz="2400" b="0" i="0" u="none" strike="noStrike" cap="none" baseline="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ίναι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ένα</a:t>
            </a:r>
            <a:r>
              <a:rPr lang="el-GR" sz="2400" b="0" i="0" u="none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διεθνές δίκτυο </a:t>
            </a:r>
            <a:r>
              <a:rPr lang="el-GR" sz="24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δικτύων 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(δε συνδέει μεμονωμένους υπολογιστές αλλά ολοκληρωμένα δίκτυα)</a:t>
            </a:r>
          </a:p>
          <a:p>
            <a:pPr indent="-264160" algn="just">
              <a:lnSpc>
                <a:spcPct val="75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l-GR" sz="240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ίναι</a:t>
            </a:r>
            <a:r>
              <a:rPr lang="el-GR" sz="240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ανεξάρτητο</a:t>
            </a:r>
            <a:r>
              <a:rPr lang="el-GR" sz="240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από το </a:t>
            </a: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είδος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των υπολογιστών </a:t>
            </a:r>
          </a:p>
          <a:p>
            <a:pPr marL="365760" marR="0" lvl="0" indent="-264160" algn="just" rtl="0">
              <a:lnSpc>
                <a:spcPct val="75000"/>
              </a:lnSpc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Calibri" pitchFamily="34" charset="0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l-GR" sz="2400" b="0" i="0" u="none" strike="noStrike" cap="none" baseline="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ναπτύχθηκε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με στόχο την επίτευξη ενός</a:t>
            </a:r>
            <a:r>
              <a:rPr lang="el-GR" sz="2400" b="0" i="0" u="none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οικονομικού</a:t>
            </a:r>
            <a:r>
              <a:rPr lang="el-GR" sz="2400" b="0" i="0" u="none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αλλά και</a:t>
            </a:r>
            <a:r>
              <a:rPr lang="el-GR" sz="2400" b="0" i="0" u="none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ενιαίου τρόπου επικοινωνίας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μεταξύ των συστημάτων που το 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αποτελούν</a:t>
            </a:r>
            <a:endParaRPr lang="el-GR"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79511" y="332656"/>
            <a:ext cx="8229600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l-GR" sz="3600" b="1" i="0" u="none" strike="noStrike" cap="none" baseline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Διαδίκτυο - Internet</a:t>
            </a:r>
          </a:p>
        </p:txBody>
      </p:sp>
      <p:pic>
        <p:nvPicPr>
          <p:cNvPr id="5" name="Shape 205"/>
          <p:cNvPicPr preferRelativeResize="0"/>
          <p:nvPr/>
        </p:nvPicPr>
        <p:blipFill rotWithShape="1">
          <a:blip r:embed="rId3">
            <a:alphaModFix/>
          </a:blip>
          <a:srcRect l="4286" t="12440" r="5714"/>
          <a:stretch/>
        </p:blipFill>
        <p:spPr>
          <a:xfrm>
            <a:off x="323528" y="1628800"/>
            <a:ext cx="4896544" cy="295232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5 - Εικόνα" descr="inter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916832"/>
            <a:ext cx="3492978" cy="23244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683568" y="1772816"/>
            <a:ext cx="7772400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Clr>
                <a:srgbClr val="313340"/>
              </a:buClr>
              <a:buSzPct val="25000"/>
            </a:pP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Ο κάθε χρήστης, </a:t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αποκτά </a:t>
            </a:r>
            <a:r>
              <a:rPr lang="el-GR" sz="4300" b="1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πρόσβαση</a:t>
            </a: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 στο Διαδίκτυο </a:t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για να χρησιμοποιήσει </a:t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τις </a:t>
            </a:r>
            <a:r>
              <a:rPr lang="el-GR" sz="4300" b="1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υπηρεσίες</a:t>
            </a: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 που προσφέρει</a:t>
            </a:r>
            <a:b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l-GR" sz="4300" b="1" dirty="0" smtClean="0">
                <a:solidFill>
                  <a:srgbClr val="313340"/>
                </a:solidFill>
                <a:latin typeface="Trebuchet MS"/>
                <a:ea typeface="Trebuchet MS"/>
                <a:cs typeface="Trebuchet MS"/>
                <a:sym typeface="Trebuchet MS"/>
              </a:rPr>
              <a:t>………… </a:t>
            </a:r>
            <a:endParaRPr lang="el-GR" sz="4300" b="1" i="0" u="none" strike="noStrike" cap="none" baseline="0" dirty="0">
              <a:solidFill>
                <a:srgbClr val="3133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323528" y="1268760"/>
            <a:ext cx="8229600" cy="5112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Calibri"/>
              <a:buChar char="•"/>
            </a:pP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Ηλεκτρονικό ταχυδρομείο 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(e-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l)</a:t>
            </a:r>
          </a:p>
          <a:p>
            <a:pPr marL="365760" marR="0" lvl="0" indent="-264160" algn="l" rtl="0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Calibri"/>
              <a:buChar char="•"/>
            </a:pP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Μεταφορά αρχείων 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ftp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Transer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Protocol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365760" marR="0" lvl="0" indent="-264160" algn="l" rtl="0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Calibri"/>
              <a:buChar char="•"/>
            </a:pP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Ομάδες ειδήσεων 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news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) μια ηλεκτρονική εκδοχή των πινάκων ανακοινώσεων</a:t>
            </a:r>
          </a:p>
          <a:p>
            <a:pPr marL="365760" marR="0" lvl="0" indent="-264160" algn="l" rtl="0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Calibri"/>
              <a:buChar char="•"/>
            </a:pP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Ανοικτή συνομιλία 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(IRC Internet 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Relay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 Chat)</a:t>
            </a:r>
          </a:p>
          <a:p>
            <a:pPr marL="365760" marR="0" lvl="0" indent="-264160" algn="l" rtl="0">
              <a:lnSpc>
                <a:spcPct val="15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Calibri"/>
              <a:buChar char="•"/>
            </a:pPr>
            <a:r>
              <a:rPr lang="el-GR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Προσπέλαση σε απομακρυσμένα συστήματα </a:t>
            </a:r>
            <a:r>
              <a:rPr lang="el-GR" sz="28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800" b="0" i="0" u="none" strike="noStrike" cap="none" baseline="0" dirty="0" err="1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telnet</a:t>
            </a:r>
            <a:r>
              <a:rPr lang="el-GR" sz="24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65760" marR="0" lvl="0" indent="-264160" algn="l" rtl="0">
              <a:lnSpc>
                <a:spcPct val="150000"/>
              </a:lnSpc>
              <a:spcBef>
                <a:spcPts val="120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lang="el-GR" sz="32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Αλλά αυτή που χρησιμοποιείται πιο πολύ</a:t>
            </a:r>
          </a:p>
          <a:p>
            <a:pPr marL="365760" marR="0" lvl="0" indent="-264160" algn="l" rtl="0">
              <a:spcBef>
                <a:spcPts val="120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lang="el-GR" sz="2400" b="0" i="0" u="none" strike="noStrike" cap="none" baseline="0" dirty="0">
                <a:solidFill>
                  <a:srgbClr val="31334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………………….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179511" y="404663"/>
            <a:ext cx="8229600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el-GR" sz="4000" b="1" i="0" u="none" strike="noStrike" cap="none" baseline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Υπηρεσίες Διαδικτύου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323528" y="76470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13340"/>
              </a:buClr>
              <a:buSzPct val="25000"/>
              <a:buFont typeface="Trebuchet MS"/>
              <a:buNone/>
            </a:pPr>
            <a:r>
              <a:rPr lang="el-GR" sz="6000" b="1" i="0" u="none" strike="noStrike" cap="none" baseline="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Παγκόσμιος Ιστός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l-GR"/>
              <a:t> 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" marR="0" lvl="0" indent="-7619" algn="l" rtl="0">
              <a:spcBef>
                <a:spcPts val="0"/>
              </a:spcBef>
              <a:buClr>
                <a:schemeClr val="accent3"/>
              </a:buClr>
              <a:buFont typeface="Georgia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060848"/>
            <a:ext cx="6480719" cy="415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86" t="12422" r="33316" b="8829"/>
          <a:stretch>
            <a:fillRect/>
          </a:stretch>
        </p:blipFill>
        <p:spPr bwMode="auto">
          <a:xfrm>
            <a:off x="323528" y="908720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23528" y="764704"/>
            <a:ext cx="6156176" cy="1300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l-GR" sz="36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Παγκόσμιος Ιστός  </a:t>
            </a:r>
            <a:r>
              <a:rPr lang="el-GR" sz="3600" b="1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l-GR" sz="3600" b="1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3600" b="1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 (</a:t>
            </a:r>
            <a:r>
              <a:rPr lang="el-GR" sz="3600" b="1" i="0" u="none" strike="noStrike" cap="none" baseline="0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lang="el-GR" sz="3600" b="1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3600" b="1" i="0" u="none" strike="noStrike" cap="none" baseline="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Wide</a:t>
            </a:r>
            <a:r>
              <a:rPr lang="el-GR" sz="3600" b="1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Web)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95536" y="2204864"/>
            <a:ext cx="8229600" cy="4392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r>
              <a:rPr lang="el-GR" sz="2600" b="1" i="0" u="none" strike="noStrike" cap="none" baseline="0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</a:p>
          <a:p>
            <a:pPr marL="274320" marR="0" lvl="0" indent="-274320" algn="just" rtl="0">
              <a:lnSpc>
                <a:spcPct val="90000"/>
              </a:lnSpc>
              <a:spcBef>
                <a:spcPts val="11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Αποτελεί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μια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τεράστια συλλογή πληροφοριών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αποθηκευμένων σε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διάφορες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μορφές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(κείμενο, εικόνα, ήχος, κινούμενη εικόνα </a:t>
            </a:r>
            <a:r>
              <a:rPr lang="el-GR" sz="2400" b="0" i="0" u="none" strike="noStrike" cap="none" baseline="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κ.λ.π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74320" indent="-27432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Διασυνδέει</a:t>
            </a:r>
            <a:r>
              <a:rPr lang="el-GR" sz="2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πληροφορίες</a:t>
            </a:r>
            <a:r>
              <a:rPr lang="el-GR" sz="2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αποθηκευμένες σε εκατομμύρια υπολογιστές του Διαδικτύου. </a:t>
            </a:r>
          </a:p>
          <a:p>
            <a:pPr marL="274320" marR="0" lvl="0" indent="-274320" algn="just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Παρέχει 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στους χρήστες ένα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γραφικό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εύκολο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στη χρήση περιβάλλον για την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αναζήτηση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ανεύρεση</a:t>
            </a:r>
            <a:r>
              <a:rPr lang="el-GR" sz="2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πληροφοριών στο Διαδίκτυο</a:t>
            </a:r>
            <a:r>
              <a:rPr lang="el-GR" sz="2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4 - Εικόνα" descr="w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620688"/>
            <a:ext cx="2447925" cy="1866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83568" y="191683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l-GR" sz="40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Πως οργανώνονται οι πληροφορίες στον ιστό??</a:t>
            </a:r>
            <a:endParaRPr lang="el-GR" sz="4000" b="1" i="0" u="none" strike="noStrike" cap="none" baseline="0" dirty="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στικό">
  <a:themeElements>
    <a:clrScheme name="Αστικό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Αστικό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431</Words>
  <Application>Microsoft Office PowerPoint</Application>
  <PresentationFormat>Προβολή στην οθόνη (4:3)</PresentationFormat>
  <Paragraphs>97</Paragraphs>
  <Slides>20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Trebuchet MS</vt:lpstr>
      <vt:lpstr>Calibri</vt:lpstr>
      <vt:lpstr>Georgia</vt:lpstr>
      <vt:lpstr>Libre Baskerville</vt:lpstr>
      <vt:lpstr>Source Sans Pro</vt:lpstr>
      <vt:lpstr>Αστικό</vt:lpstr>
      <vt:lpstr>ΔΙΑΔΙΚΤΥΟ  και  ΠΑΓΚΟΣΜΙΟΣ ΙΣΤΟΣ</vt:lpstr>
      <vt:lpstr>Δίκτυο υπολογιστών</vt:lpstr>
      <vt:lpstr>Διαδίκτυο - Internet</vt:lpstr>
      <vt:lpstr>Ο κάθε χρήστης,  αποκτά πρόσβαση στο Διαδίκτυο  για να χρησιμοποιήσει  τις υπηρεσίες που προσφέρει ………… </vt:lpstr>
      <vt:lpstr>Υπηρεσίες Διαδικτύου</vt:lpstr>
      <vt:lpstr>Παγκόσμιος Ιστός</vt:lpstr>
      <vt:lpstr>Διαφάνεια 7</vt:lpstr>
      <vt:lpstr>Παγκόσμιος Ιστός    WWW (World Wide Web)</vt:lpstr>
      <vt:lpstr>Πως οργανώνονται οι πληροφορίες στον ιστό??</vt:lpstr>
      <vt:lpstr>Ιστοσελίδες</vt:lpstr>
      <vt:lpstr>Ιστότοπος Τοποθεσία ιστού</vt:lpstr>
      <vt:lpstr>Το μάθημά μας  Σχεδιασμός και Ανάπτυξη Ιστοτόπων    Πως διαμορφώνονται όμως οι ιστοσελίδες των ιστοτόπων??</vt:lpstr>
      <vt:lpstr>HTML</vt:lpstr>
      <vt:lpstr> Πως ο κάθε χρήστης,  αποκτά πρόσβαση στις ιστοσελίδες που επιθυμεί??? ………… </vt:lpstr>
      <vt:lpstr>Απαιτείται   ….Λογισμικό</vt:lpstr>
      <vt:lpstr>Εξυπηρετητής Ιστού – Web server</vt:lpstr>
      <vt:lpstr>Φυλλομετρητές - Browsers</vt:lpstr>
      <vt:lpstr>Κάθε ιστοσελίδα αναγνωρίζεται από μια και μοναδική διεύθυνση που ονομάζεται URL  (Uniform Resource Locator – Διεύθυνση Ομοιόμορφου Εντοπισμού Πόρων)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ΔΙΑΔΙΚΤΥΟ</dc:title>
  <dc:creator>Ioanna</dc:creator>
  <cp:lastModifiedBy>user</cp:lastModifiedBy>
  <cp:revision>55</cp:revision>
  <dcterms:modified xsi:type="dcterms:W3CDTF">2016-09-24T06:27:02Z</dcterms:modified>
</cp:coreProperties>
</file>