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73" r:id="rId4"/>
    <p:sldId id="258" r:id="rId5"/>
    <p:sldId id="263" r:id="rId6"/>
    <p:sldId id="279" r:id="rId7"/>
    <p:sldId id="280" r:id="rId8"/>
    <p:sldId id="265" r:id="rId9"/>
    <p:sldId id="259" r:id="rId10"/>
    <p:sldId id="281" r:id="rId11"/>
    <p:sldId id="282" r:id="rId12"/>
    <p:sldId id="283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CCFFFF"/>
    <a:srgbClr val="CCCCFF"/>
    <a:srgbClr val="99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72" autoAdjust="0"/>
    <p:restoredTop sz="86441" autoAdjust="0"/>
  </p:normalViewPr>
  <p:slideViewPr>
    <p:cSldViewPr>
      <p:cViewPr varScale="1">
        <p:scale>
          <a:sx n="82" d="100"/>
          <a:sy n="82" d="100"/>
        </p:scale>
        <p:origin x="-1363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20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A4BC02-9399-42AB-91A5-E3A63A4DD263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E0533-74B7-40F9-A498-F2CBC1C9676B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E0533-74B7-40F9-A498-F2CBC1C9676B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- Ορθογώνιο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- Ορθογώνιο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- Στρογγυλεμένο ορθογώνιο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- Ορθογώνιο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8 - Θέση περιεχομένου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Θέση περιεχομένου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Ορθογώνιο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- Ορθογώνιο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- Στρογγυλεμένο ορθογώνιο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6EFBD4-F098-4A83-9A3D-1759F6BD94A1}" type="datetimeFigureOut">
              <a:rPr lang="el-GR" smtClean="0"/>
              <a:pPr/>
              <a:t>3/11/2019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6A087177-6AEB-480D-9DCE-08AB90A3076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214282" y="4071942"/>
            <a:ext cx="4757758" cy="1285884"/>
          </a:xfrm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el-GR" sz="2800" dirty="0">
                <a:solidFill>
                  <a:schemeClr val="accent1"/>
                </a:solidFill>
              </a:rPr>
              <a:t>Εργαστήριο</a:t>
            </a:r>
            <a:br>
              <a:rPr lang="el-GR" sz="2800" dirty="0">
                <a:solidFill>
                  <a:schemeClr val="accent1"/>
                </a:solidFill>
              </a:rPr>
            </a:br>
            <a:r>
              <a:rPr lang="el-GR" sz="2800" dirty="0">
                <a:solidFill>
                  <a:schemeClr val="accent1"/>
                </a:solidFill>
              </a:rPr>
              <a:t>Ηλεκτρικών Εγκαταστάσεων</a:t>
            </a:r>
          </a:p>
        </p:txBody>
      </p:sp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Επίδειξη &amp; Χρήση Συνηθισμένου Υλικού Εγκαταστάσεων Χαμηλής Τάσης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4 - Υπότιτλος"/>
          <p:cNvSpPr txBox="1">
            <a:spLocks/>
          </p:cNvSpPr>
          <p:nvPr/>
        </p:nvSpPr>
        <p:spPr>
          <a:xfrm>
            <a:off x="295244" y="428604"/>
            <a:ext cx="84201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l-GR" sz="2600" b="1" i="0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Τομέας Ηλεκτρολογίας-Ηλεκτρονικής ΕΠΑΛ Πάρου</a:t>
            </a:r>
          </a:p>
        </p:txBody>
      </p:sp>
      <p:sp>
        <p:nvSpPr>
          <p:cNvPr id="13" name="4 - Υπότιτλος"/>
          <p:cNvSpPr txBox="1">
            <a:spLocks/>
          </p:cNvSpPr>
          <p:nvPr/>
        </p:nvSpPr>
        <p:spPr>
          <a:xfrm>
            <a:off x="214282" y="5929330"/>
            <a:ext cx="3409960" cy="357190"/>
          </a:xfrm>
          <a:prstGeom prst="rect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l-GR" sz="2000" b="1" dirty="0"/>
              <a:t>6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2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Εργαστηριακή Άσκηση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493CDE-9DFA-443D-A8A0-8584050E880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3480" y="3645024"/>
            <a:ext cx="3421155" cy="2204112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10" name="9 - TextBox"/>
          <p:cNvSpPr txBox="1"/>
          <p:nvPr/>
        </p:nvSpPr>
        <p:spPr>
          <a:xfrm>
            <a:off x="179512" y="3276273"/>
            <a:ext cx="237626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chemeClr val="bg1"/>
                </a:solidFill>
              </a:rPr>
              <a:t>Α’ </a:t>
            </a:r>
            <a:r>
              <a:rPr lang="el-GR" sz="2400" b="1" dirty="0" smtClean="0">
                <a:solidFill>
                  <a:schemeClr val="bg1"/>
                </a:solidFill>
              </a:rPr>
              <a:t>Μέρος</a:t>
            </a:r>
            <a:endParaRPr lang="el-G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4" grpId="0"/>
      <p:bldP spid="12" grpId="0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14282" y="1484784"/>
            <a:ext cx="5543560" cy="149734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Αναγνώριση και Χρήση</a:t>
            </a:r>
            <a:br>
              <a:rPr lang="el-GR" dirty="0"/>
            </a:br>
            <a:r>
              <a:rPr lang="el-GR" dirty="0"/>
              <a:t>συνηθισμένου </a:t>
            </a:r>
            <a:br>
              <a:rPr lang="el-GR" dirty="0"/>
            </a:br>
            <a:r>
              <a:rPr lang="el-GR" dirty="0"/>
              <a:t>υλικού εγκαταστάσεων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280920" cy="201622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chemeClr val="accent1"/>
                </a:solidFill>
              </a:rPr>
              <a:t>Κόψτε με τον κόφτη σας </a:t>
            </a:r>
            <a:r>
              <a:rPr lang="en-US" sz="2400" dirty="0">
                <a:solidFill>
                  <a:schemeClr val="accent1"/>
                </a:solidFill>
              </a:rPr>
              <a:t/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ένα κομμάτι πλακέ καλωδίου οροφής 10 </a:t>
            </a:r>
            <a:r>
              <a:rPr lang="en-US" sz="2400" dirty="0">
                <a:solidFill>
                  <a:schemeClr val="accent1"/>
                </a:solidFill>
              </a:rPr>
              <a:t>cm.</a:t>
            </a:r>
            <a:r>
              <a:rPr lang="el-GR" sz="2400" dirty="0">
                <a:solidFill>
                  <a:schemeClr val="accent1"/>
                </a:solidFill>
              </a:rPr>
              <a:t/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Απογυμνώστε προσεκτικά τα άκρα των αγωγών </a:t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του εσωτερικού του καλωδίου </a:t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ΚΑΙ ΑΠΟ ΤΙΣ ΔΥΟ ΜΕΡΙΕΣ του πλακέ καλωδίου</a:t>
            </a:r>
            <a:endParaRPr lang="el-GR" sz="2400" i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E340A-4E42-4497-B6C0-A12893E6C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821" y="620688"/>
            <a:ext cx="3238500" cy="2361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CF926D3-7CD2-4C48-B19F-0B7469A4BC7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77159" y="3383224"/>
            <a:ext cx="1474716" cy="119790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4 - Υπότιτλος">
            <a:extLst>
              <a:ext uri="{FF2B5EF4-FFF2-40B4-BE49-F238E27FC236}">
                <a16:creationId xmlns:a16="http://schemas.microsoft.com/office/drawing/2014/main" xmlns="" id="{C2CB7781-F38B-4103-A927-D4537A5A88CD}"/>
              </a:ext>
            </a:extLst>
          </p:cNvPr>
          <p:cNvSpPr txBox="1">
            <a:spLocks/>
          </p:cNvSpPr>
          <p:nvPr/>
        </p:nvSpPr>
        <p:spPr>
          <a:xfrm>
            <a:off x="395401" y="5301208"/>
            <a:ext cx="8280920" cy="936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Κόψτε επίσης με τον κόφτη </a:t>
            </a:r>
            <a:br>
              <a:rPr lang="el-GR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δυο σειρές  </a:t>
            </a:r>
            <a:r>
              <a:rPr lang="el-GR" sz="2400" b="1" dirty="0" err="1">
                <a:solidFill>
                  <a:schemeClr val="bg1">
                    <a:lumMod val="50000"/>
                  </a:schemeClr>
                </a:solidFill>
              </a:rPr>
              <a:t>κλεμών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 3 θέσεων</a:t>
            </a:r>
            <a:endParaRPr lang="el-GR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1C30F51-0579-4B8A-A16F-52B8E637659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82006" y="5373216"/>
            <a:ext cx="1515166" cy="77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1057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14282" y="1484784"/>
            <a:ext cx="5543560" cy="149734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Αναγνώριση και Χρήση</a:t>
            </a:r>
            <a:br>
              <a:rPr lang="el-GR" dirty="0"/>
            </a:br>
            <a:r>
              <a:rPr lang="el-GR" dirty="0"/>
              <a:t>συνηθισμένου </a:t>
            </a:r>
            <a:br>
              <a:rPr lang="el-GR" dirty="0"/>
            </a:br>
            <a:r>
              <a:rPr lang="el-GR" dirty="0"/>
              <a:t>υλικού εγκαταστάσεων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95536" y="3559534"/>
            <a:ext cx="8280920" cy="116561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chemeClr val="accent1"/>
                </a:solidFill>
              </a:rPr>
              <a:t>Βιδώστε τις </a:t>
            </a:r>
            <a:r>
              <a:rPr lang="el-GR" sz="2400" dirty="0" err="1">
                <a:solidFill>
                  <a:schemeClr val="accent1"/>
                </a:solidFill>
              </a:rPr>
              <a:t>κλέμες</a:t>
            </a:r>
            <a:r>
              <a:rPr lang="el-GR" sz="2400" dirty="0">
                <a:solidFill>
                  <a:schemeClr val="accent1"/>
                </a:solidFill>
              </a:rPr>
              <a:t> που κόψατε στα απογυμνωμένα άκρα των αγωγών του πλακέ καλωδίου σας </a:t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ΚΑΙ ΑΠΟ ΤΙΣ ΔΥΟ ΜΕΡΙΕΣ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E340A-4E42-4497-B6C0-A12893E6C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821" y="620688"/>
            <a:ext cx="3238500" cy="2361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4" name="4 - Υπότιτλος">
            <a:extLst>
              <a:ext uri="{FF2B5EF4-FFF2-40B4-BE49-F238E27FC236}">
                <a16:creationId xmlns:a16="http://schemas.microsoft.com/office/drawing/2014/main" xmlns="" id="{C2CB7781-F38B-4103-A927-D4537A5A88CD}"/>
              </a:ext>
            </a:extLst>
          </p:cNvPr>
          <p:cNvSpPr txBox="1">
            <a:spLocks/>
          </p:cNvSpPr>
          <p:nvPr/>
        </p:nvSpPr>
        <p:spPr>
          <a:xfrm>
            <a:off x="395401" y="5229200"/>
            <a:ext cx="8280920" cy="93610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Κόψτε επίσης με τον κόφτη δυο αγωγούς 1.5 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mm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μήκους 10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cm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 και χρώματος </a:t>
            </a:r>
            <a:r>
              <a:rPr lang="el-GR" sz="2400" b="1" dirty="0" err="1">
                <a:solidFill>
                  <a:srgbClr val="0070C0"/>
                </a:solidFill>
              </a:rPr>
              <a:t>μπλέ</a:t>
            </a:r>
            <a:r>
              <a:rPr lang="el-GR" sz="2400" b="1" dirty="0">
                <a:solidFill>
                  <a:srgbClr val="0070C0"/>
                </a:solidFill>
              </a:rPr>
              <a:t> 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και </a:t>
            </a:r>
            <a:r>
              <a:rPr lang="el-GR" sz="2400" b="1" dirty="0">
                <a:solidFill>
                  <a:schemeClr val="accent4">
                    <a:lumMod val="75000"/>
                  </a:schemeClr>
                </a:solidFill>
              </a:rPr>
              <a:t>καφέ</a:t>
            </a:r>
            <a:endParaRPr lang="el-GR" sz="24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84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14282" y="1484784"/>
            <a:ext cx="5543560" cy="149734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Αναγνώριση και Χρήση</a:t>
            </a:r>
            <a:br>
              <a:rPr lang="el-GR" dirty="0"/>
            </a:br>
            <a:r>
              <a:rPr lang="el-GR" dirty="0"/>
              <a:t>συνηθισμένου </a:t>
            </a:r>
            <a:br>
              <a:rPr lang="el-GR" dirty="0"/>
            </a:br>
            <a:r>
              <a:rPr lang="el-GR" dirty="0"/>
              <a:t>υλικού εγκαταστάσεων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95401" y="5157192"/>
            <a:ext cx="8280920" cy="93610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Βιδώστε τα ελεύθερα άκρα των αγωγών στο ντουί που θα σας δοθεί, ακολουθώντας τις οδηγίες των καθηγητών σας </a:t>
            </a:r>
            <a:br>
              <a:rPr lang="el-GR" sz="2400" dirty="0">
                <a:solidFill>
                  <a:schemeClr val="bg1">
                    <a:lumMod val="50000"/>
                  </a:schemeClr>
                </a:solidFill>
              </a:rPr>
            </a:b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C2E340A-4E42-4497-B6C0-A12893E6C7A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7821" y="620688"/>
            <a:ext cx="3238500" cy="23614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4 - Υπότιτλος">
            <a:extLst>
              <a:ext uri="{FF2B5EF4-FFF2-40B4-BE49-F238E27FC236}">
                <a16:creationId xmlns:a16="http://schemas.microsoft.com/office/drawing/2014/main" xmlns="" id="{5543F09E-15A2-4A51-99FE-83E88E1B190C}"/>
              </a:ext>
            </a:extLst>
          </p:cNvPr>
          <p:cNvSpPr txBox="1">
            <a:spLocks/>
          </p:cNvSpPr>
          <p:nvPr/>
        </p:nvSpPr>
        <p:spPr>
          <a:xfrm>
            <a:off x="395536" y="3501008"/>
            <a:ext cx="8280920" cy="116561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dirty="0">
                <a:solidFill>
                  <a:schemeClr val="accent1"/>
                </a:solidFill>
              </a:rPr>
              <a:t>Απογυμνώστε τα άκρα των παραπάνω αγωγών ΚΑΙ ΑΠΟ ΤΙΣ 2 ΜΕΡΙΕΣ. Βιδώστε τη μια μεριά κάθε αγωγού στη </a:t>
            </a:r>
            <a:r>
              <a:rPr lang="el-GR" sz="2400" dirty="0" err="1">
                <a:solidFill>
                  <a:schemeClr val="accent1"/>
                </a:solidFill>
              </a:rPr>
              <a:t>κλέμα</a:t>
            </a:r>
            <a:r>
              <a:rPr lang="el-GR" sz="2400" dirty="0">
                <a:solidFill>
                  <a:schemeClr val="accent1"/>
                </a:solidFill>
              </a:rPr>
              <a:t> που συνδέεται το πλακέ καλώδιό σας στο σωστό χρώμα</a:t>
            </a:r>
          </a:p>
        </p:txBody>
      </p:sp>
    </p:spTree>
    <p:extLst>
      <p:ext uri="{BB962C8B-B14F-4D97-AF65-F5344CB8AC3E}">
        <p14:creationId xmlns:p14="http://schemas.microsoft.com/office/powerpoint/2010/main" xmlns="" val="299043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2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5400" dirty="0" err="1"/>
              <a:t>Κάψ</a:t>
            </a:r>
            <a:r>
              <a:rPr lang="el-GR" sz="5400" dirty="0"/>
              <a:t> </a:t>
            </a:r>
            <a:br>
              <a:rPr lang="el-GR" sz="5400" dirty="0"/>
            </a:br>
            <a:r>
              <a:rPr lang="el-GR" sz="2700" dirty="0"/>
              <a:t>(ή τερματικά καλωδίων)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3" name="4 - Υπότιτλος"/>
          <p:cNvSpPr txBox="1">
            <a:spLocks/>
          </p:cNvSpPr>
          <p:nvPr/>
        </p:nvSpPr>
        <p:spPr>
          <a:xfrm>
            <a:off x="260643" y="3284984"/>
            <a:ext cx="8559829" cy="8681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Χρησιμοποιούνται για τη σύνδεση αγωγών και καλωδίων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(ΜΕΣΑ ΣΤΑ ΚΟΥΤΙΑ ΔΙΑΚΛΑΔΩΣΗΣ)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A50F998-5C39-495D-A2E2-E1580476FAA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77" y="547937"/>
            <a:ext cx="2961679" cy="24288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CB6EB9A-F095-43CD-8A3F-2CE7E11904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3" y="4653136"/>
            <a:ext cx="2024973" cy="160712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B367F5-45C4-401C-9A99-24B6B77DF96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77646" y="4673005"/>
            <a:ext cx="2142826" cy="160712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92A96D0-150E-44C3-A602-A25BFD2B52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67889" y="4255588"/>
            <a:ext cx="3565087" cy="2402216"/>
          </a:xfrm>
          <a:prstGeom prst="rect">
            <a:avLst/>
          </a:prstGeom>
          <a:ln w="127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l-GR" sz="5400" dirty="0" err="1"/>
              <a:t>Κλέμες</a:t>
            </a:r>
            <a:r>
              <a:rPr lang="el-GR" sz="5400" dirty="0"/>
              <a:t/>
            </a:r>
            <a:br>
              <a:rPr lang="el-GR" sz="5400" dirty="0"/>
            </a:br>
            <a:r>
              <a:rPr lang="el-GR" sz="3200" dirty="0"/>
              <a:t>(ή Συνδετήρες)</a:t>
            </a:r>
            <a:endParaRPr lang="el-GR" sz="5400" dirty="0"/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5" name="4 - Υπότιτλος"/>
          <p:cNvSpPr txBox="1">
            <a:spLocks/>
          </p:cNvSpPr>
          <p:nvPr/>
        </p:nvSpPr>
        <p:spPr>
          <a:xfrm>
            <a:off x="395536" y="4653136"/>
            <a:ext cx="5128800" cy="18285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Πάνω τους (</a:t>
            </a:r>
            <a:r>
              <a:rPr kumimoji="0" lang="el-GR" sz="22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κλέμες</a:t>
            </a: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στερεώνονται </a:t>
            </a:r>
            <a:b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τα απογυμνωμένα άκρα των αγωγών </a:t>
            </a:r>
            <a:b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και ενώνονται αγώγιμα με βίδες </a:t>
            </a:r>
            <a:b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2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 εσωτερικό του πλαστικού (μονωμένου)</a:t>
            </a:r>
            <a:r>
              <a:rPr kumimoji="0" lang="el-GR" sz="2200" b="1" i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μέρους τους</a:t>
            </a:r>
            <a:endParaRPr kumimoji="0" lang="el-GR" sz="22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8DDBDD0-2FD7-42D7-AE17-CAE518510A9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3760" y="548680"/>
            <a:ext cx="3242696" cy="242889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0" name="4 - Υπότιτλος">
            <a:extLst>
              <a:ext uri="{FF2B5EF4-FFF2-40B4-BE49-F238E27FC236}">
                <a16:creationId xmlns:a16="http://schemas.microsoft.com/office/drawing/2014/main" xmlns="" id="{2793F29F-F22E-4232-B0E3-F72587662439}"/>
              </a:ext>
            </a:extLst>
          </p:cNvPr>
          <p:cNvSpPr txBox="1">
            <a:spLocks/>
          </p:cNvSpPr>
          <p:nvPr/>
        </p:nvSpPr>
        <p:spPr>
          <a:xfrm>
            <a:off x="389648" y="3441488"/>
            <a:ext cx="8286808" cy="88005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Χρησιμοποιούνται για τη σύνδεση αγωγών 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(ΕΚΤΟΣ ΚΟΥΤΙΩΝ ΔΙΑΚΛΑΔΩΣΗΣ)</a:t>
            </a:r>
            <a:endParaRPr kumimoji="0" lang="el-GR" sz="24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6E39BCC-3F87-4945-BE01-9927F7FB3A7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9481" y="4653136"/>
            <a:ext cx="2466975" cy="18478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l-GR" sz="5400" dirty="0" err="1"/>
              <a:t>Δεματικά</a:t>
            </a:r>
            <a:r>
              <a:rPr lang="el-GR" sz="5400" dirty="0"/>
              <a:t/>
            </a:r>
            <a:br>
              <a:rPr lang="el-GR" sz="5400" dirty="0"/>
            </a:br>
            <a:r>
              <a:rPr lang="el-GR" sz="3600" dirty="0"/>
              <a:t>(ή κολλάρα δεσίματος ή </a:t>
            </a:r>
            <a:r>
              <a:rPr lang="el-GR" sz="3600" dirty="0" err="1"/>
              <a:t>ταϊ</a:t>
            </a:r>
            <a:r>
              <a:rPr lang="el-GR" sz="3600" dirty="0"/>
              <a:t> ραπ)</a:t>
            </a:r>
            <a:endParaRPr lang="el-GR" sz="5400" dirty="0"/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4" name="4 - Υπότιτλος"/>
          <p:cNvSpPr>
            <a:spLocks noGrp="1"/>
          </p:cNvSpPr>
          <p:nvPr>
            <p:ph type="subTitle" idx="1"/>
          </p:nvPr>
        </p:nvSpPr>
        <p:spPr>
          <a:xfrm>
            <a:off x="285720" y="3501008"/>
            <a:ext cx="8654186" cy="428628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l-GR" sz="2400" b="1" dirty="0">
                <a:solidFill>
                  <a:schemeClr val="accent1"/>
                </a:solidFill>
              </a:rPr>
              <a:t>Χρησιμοποιούνται για το δέσιμο καλωδίων και αγωγών </a:t>
            </a:r>
            <a:endParaRPr lang="el-GR" sz="2400" b="1" i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3FC945B-18B0-4CE7-8D66-4932C356D44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59075" y="422110"/>
            <a:ext cx="2110169" cy="257176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D5026A-22F5-43DA-900C-26E13BF70C1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4118582"/>
            <a:ext cx="1847850" cy="246697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16F4D1-5BB0-45CB-B6EA-3596DE1026E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26075" y="4118582"/>
            <a:ext cx="2135658" cy="2444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AA27B02-5F5F-4866-B689-2CC9AC237F8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4118581"/>
            <a:ext cx="1847850" cy="244483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24F3CEC-8589-4CDA-98E7-172CC2B9BD6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04248" y="4077072"/>
            <a:ext cx="2135658" cy="250848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42862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l-GR" sz="5400" dirty="0"/>
              <a:t>Ντουί</a:t>
            </a:r>
            <a:br>
              <a:rPr lang="el-GR" sz="5400" dirty="0"/>
            </a:br>
            <a:r>
              <a:rPr lang="el-GR" sz="3600" dirty="0"/>
              <a:t>(ή </a:t>
            </a:r>
            <a:r>
              <a:rPr lang="el-GR" sz="3600" dirty="0" err="1"/>
              <a:t>λυχνιολαβές</a:t>
            </a:r>
            <a:r>
              <a:rPr lang="el-GR" sz="3600" dirty="0"/>
              <a:t>)</a:t>
            </a:r>
            <a:endParaRPr lang="el-GR" sz="5400" dirty="0"/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4 - Υπότιτλος"/>
          <p:cNvSpPr>
            <a:spLocks noGrp="1"/>
          </p:cNvSpPr>
          <p:nvPr>
            <p:ph type="subTitle" idx="1"/>
          </p:nvPr>
        </p:nvSpPr>
        <p:spPr>
          <a:xfrm>
            <a:off x="285720" y="3212976"/>
            <a:ext cx="6264696" cy="173370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l-GR" sz="2400" b="1" dirty="0">
                <a:solidFill>
                  <a:schemeClr val="accent1"/>
                </a:solidFill>
              </a:rPr>
              <a:t>Είναι εξαρτήματα των </a:t>
            </a:r>
            <a:r>
              <a:rPr lang="el-GR" sz="2400" b="1" dirty="0" err="1">
                <a:solidFill>
                  <a:schemeClr val="accent1"/>
                </a:solidFill>
              </a:rPr>
              <a:t>ηλ</a:t>
            </a:r>
            <a:r>
              <a:rPr lang="el-GR" sz="2400" b="1" dirty="0">
                <a:solidFill>
                  <a:schemeClr val="accent1"/>
                </a:solidFill>
              </a:rPr>
              <a:t>. κυκλωμάτων </a:t>
            </a:r>
            <a:br>
              <a:rPr lang="el-GR" sz="2400" b="1" dirty="0">
                <a:solidFill>
                  <a:schemeClr val="accent1"/>
                </a:solidFill>
              </a:rPr>
            </a:br>
            <a:r>
              <a:rPr lang="el-GR" sz="2400" b="1" dirty="0">
                <a:solidFill>
                  <a:schemeClr val="accent1"/>
                </a:solidFill>
              </a:rPr>
              <a:t>που χρησιμοποιούνται για τη στήριξη, </a:t>
            </a:r>
            <a:br>
              <a:rPr lang="el-GR" sz="2400" b="1" dirty="0">
                <a:solidFill>
                  <a:schemeClr val="accent1"/>
                </a:solidFill>
              </a:rPr>
            </a:br>
            <a:r>
              <a:rPr lang="el-GR" sz="2400" b="1" dirty="0">
                <a:solidFill>
                  <a:schemeClr val="accent1"/>
                </a:solidFill>
              </a:rPr>
              <a:t>την ασφαλή σύνδεση και αποσύνδεση </a:t>
            </a:r>
            <a:br>
              <a:rPr lang="el-GR" sz="2400" b="1" dirty="0">
                <a:solidFill>
                  <a:schemeClr val="accent1"/>
                </a:solidFill>
              </a:rPr>
            </a:br>
            <a:r>
              <a:rPr lang="el-GR" sz="2400" b="1" dirty="0">
                <a:solidFill>
                  <a:schemeClr val="accent1"/>
                </a:solidFill>
              </a:rPr>
              <a:t>των λαμπτήρων (λαμπών) με το </a:t>
            </a:r>
            <a:r>
              <a:rPr lang="el-GR" sz="2400" b="1" dirty="0" err="1">
                <a:solidFill>
                  <a:schemeClr val="accent1"/>
                </a:solidFill>
              </a:rPr>
              <a:t>ηλ</a:t>
            </a:r>
            <a:r>
              <a:rPr lang="el-GR" sz="2400" b="1" dirty="0">
                <a:solidFill>
                  <a:schemeClr val="accent1"/>
                </a:solidFill>
              </a:rPr>
              <a:t>. ρεύμα </a:t>
            </a:r>
            <a:endParaRPr lang="el-GR" sz="2400" b="1" i="1" dirty="0">
              <a:solidFill>
                <a:schemeClr val="accent1"/>
              </a:solidFill>
            </a:endParaRPr>
          </a:p>
        </p:txBody>
      </p:sp>
      <p:sp>
        <p:nvSpPr>
          <p:cNvPr id="16" name="4 - Υπότιτλος"/>
          <p:cNvSpPr txBox="1">
            <a:spLocks/>
          </p:cNvSpPr>
          <p:nvPr/>
        </p:nvSpPr>
        <p:spPr>
          <a:xfrm>
            <a:off x="285720" y="5140077"/>
            <a:ext cx="8246720" cy="13132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</a:pPr>
            <a:r>
              <a:rPr lang="el-GR" i="1" dirty="0"/>
              <a:t>Στη βάση τους υπάρχουν 2 επαφές, </a:t>
            </a:r>
            <a:br>
              <a:rPr lang="el-GR" i="1" dirty="0"/>
            </a:br>
            <a:r>
              <a:rPr lang="el-GR" i="1" dirty="0"/>
              <a:t>που συνδέονται η μία με τον αγωγό φάσης</a:t>
            </a:r>
            <a:r>
              <a:rPr lang="el-GR" b="1" i="1" dirty="0"/>
              <a:t> </a:t>
            </a:r>
            <a:r>
              <a:rPr lang="en-US" b="1" i="1" dirty="0"/>
              <a:t>L </a:t>
            </a:r>
            <a:r>
              <a:rPr lang="el-GR" i="1" dirty="0"/>
              <a:t>(και συνδέεται εσωτερικά με τη βάση) </a:t>
            </a:r>
            <a:br>
              <a:rPr lang="el-GR" i="1" dirty="0"/>
            </a:br>
            <a:r>
              <a:rPr lang="el-GR" i="1" dirty="0"/>
              <a:t>και η άλλη με τον ουδέτερο </a:t>
            </a:r>
            <a:r>
              <a:rPr lang="en-US" b="1" i="1" dirty="0"/>
              <a:t>N </a:t>
            </a:r>
            <a:r>
              <a:rPr lang="en-US" i="1" dirty="0"/>
              <a:t>(</a:t>
            </a:r>
            <a:r>
              <a:rPr lang="el-GR" i="1" dirty="0"/>
              <a:t>και συνδέεται εσωτερικά στο πλαϊνό τοίχωμα</a:t>
            </a:r>
            <a:br>
              <a:rPr lang="el-GR" i="1" dirty="0"/>
            </a:br>
            <a:r>
              <a:rPr lang="el-GR" i="1" dirty="0"/>
              <a:t>δηλαδή στο σπείρωμα του βιδώματος της λάμπας</a:t>
            </a:r>
            <a:endParaRPr kumimoji="0" lang="el-GR" b="1" i="1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E06C5F-4F08-4D68-AC47-2493331B9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259" y="349771"/>
            <a:ext cx="2647181" cy="26471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8708007-B5DA-4250-8224-E35AB355C7A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4923" y="3239159"/>
            <a:ext cx="1707517" cy="17075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42862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l-GR" sz="5400" dirty="0"/>
              <a:t>Ντουί</a:t>
            </a:r>
            <a:br>
              <a:rPr lang="el-GR" sz="5400" dirty="0"/>
            </a:br>
            <a:r>
              <a:rPr lang="el-GR" sz="3600" dirty="0"/>
              <a:t>(ή </a:t>
            </a:r>
            <a:r>
              <a:rPr lang="el-GR" sz="3600" dirty="0" err="1"/>
              <a:t>λυχνιολαβές</a:t>
            </a:r>
            <a:r>
              <a:rPr lang="el-GR" sz="3600" dirty="0"/>
              <a:t>)</a:t>
            </a:r>
            <a:endParaRPr lang="el-GR" sz="5400" dirty="0"/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4 - Υπότιτλος"/>
          <p:cNvSpPr>
            <a:spLocks noGrp="1"/>
          </p:cNvSpPr>
          <p:nvPr>
            <p:ph type="subTitle" idx="1"/>
          </p:nvPr>
        </p:nvSpPr>
        <p:spPr>
          <a:xfrm>
            <a:off x="755576" y="3212976"/>
            <a:ext cx="7358114" cy="122413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l-GR" sz="2400" b="1" u="sng" dirty="0">
                <a:solidFill>
                  <a:schemeClr val="bg1">
                    <a:lumMod val="50000"/>
                  </a:schemeClr>
                </a:solidFill>
              </a:rPr>
              <a:t>Διακρίνονται </a:t>
            </a: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l-GR" sz="2400" b="1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l-GR" sz="2400" b="1" dirty="0">
                <a:solidFill>
                  <a:schemeClr val="bg1">
                    <a:lumMod val="50000"/>
                  </a:schemeClr>
                </a:solidFill>
              </a:rPr>
              <a:t>ανάλογα με τον τρόπο σύνδεσής τους με τη λάμπα σε ΝΤΟΥΙ: </a:t>
            </a:r>
            <a:endParaRPr lang="el-GR" sz="2400" b="1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9E06C5F-4F08-4D68-AC47-2493331B91F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85259" y="349771"/>
            <a:ext cx="2647181" cy="264718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2" name="4 - Υπότιτλος">
            <a:extLst>
              <a:ext uri="{FF2B5EF4-FFF2-40B4-BE49-F238E27FC236}">
                <a16:creationId xmlns:a16="http://schemas.microsoft.com/office/drawing/2014/main" xmlns="" id="{60BDBDB9-0721-4362-B645-CCC65D3AFA4C}"/>
              </a:ext>
            </a:extLst>
          </p:cNvPr>
          <p:cNvSpPr txBox="1">
            <a:spLocks/>
          </p:cNvSpPr>
          <p:nvPr/>
        </p:nvSpPr>
        <p:spPr>
          <a:xfrm>
            <a:off x="334093" y="6093296"/>
            <a:ext cx="1368152" cy="477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1"/>
                </a:solidFill>
              </a:rPr>
              <a:t>ΒΙΔΩΤΑ </a:t>
            </a:r>
            <a:endParaRPr lang="el-GR" sz="2400" b="1" i="1" dirty="0">
              <a:solidFill>
                <a:schemeClr val="accent1"/>
              </a:solidFill>
            </a:endParaRPr>
          </a:p>
        </p:txBody>
      </p:sp>
      <p:sp>
        <p:nvSpPr>
          <p:cNvPr id="13" name="4 - Υπότιτλος">
            <a:extLst>
              <a:ext uri="{FF2B5EF4-FFF2-40B4-BE49-F238E27FC236}">
                <a16:creationId xmlns:a16="http://schemas.microsoft.com/office/drawing/2014/main" xmlns="" id="{6CA486F4-54F0-45D4-85B7-E161019AABDF}"/>
              </a:ext>
            </a:extLst>
          </p:cNvPr>
          <p:cNvSpPr txBox="1">
            <a:spLocks/>
          </p:cNvSpPr>
          <p:nvPr/>
        </p:nvSpPr>
        <p:spPr>
          <a:xfrm>
            <a:off x="2471553" y="6093296"/>
            <a:ext cx="1940227" cy="477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i="1" dirty="0">
                <a:solidFill>
                  <a:schemeClr val="accent1"/>
                </a:solidFill>
              </a:rPr>
              <a:t>ΜΠΑΓΙΟΝΕΤ</a:t>
            </a:r>
          </a:p>
        </p:txBody>
      </p:sp>
      <p:sp>
        <p:nvSpPr>
          <p:cNvPr id="14" name="4 - Υπότιτλος">
            <a:extLst>
              <a:ext uri="{FF2B5EF4-FFF2-40B4-BE49-F238E27FC236}">
                <a16:creationId xmlns:a16="http://schemas.microsoft.com/office/drawing/2014/main" xmlns="" id="{259F5A67-F9F3-4987-AAD7-5D3390C46C52}"/>
              </a:ext>
            </a:extLst>
          </p:cNvPr>
          <p:cNvSpPr txBox="1">
            <a:spLocks/>
          </p:cNvSpPr>
          <p:nvPr/>
        </p:nvSpPr>
        <p:spPr>
          <a:xfrm>
            <a:off x="4763070" y="6081516"/>
            <a:ext cx="4139952" cy="4778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1"/>
                </a:solidFill>
              </a:rPr>
              <a:t>ΛΑΜΠΤΗΡΩΝ ΦΘΟΡΙΣΜΟΥ </a:t>
            </a:r>
            <a:endParaRPr lang="el-GR" sz="2400" b="1" i="1" dirty="0">
              <a:solidFill>
                <a:schemeClr val="accent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4A1D5E-9734-406B-91B2-3C30A313DF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9762" y="4653136"/>
            <a:ext cx="1403808" cy="1403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9E6D79-EC35-4AEF-AD7E-65929E96D4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093" y="4808775"/>
            <a:ext cx="1224136" cy="12241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E6660DF-BAAF-4D12-B610-313830731FD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978" y="4742972"/>
            <a:ext cx="12241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147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  <p:bldP spid="12" grpId="0" build="p" animBg="1"/>
      <p:bldP spid="13" grpId="0" build="p" animBg="1"/>
      <p:bldP spid="1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428628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l-GR" sz="5400" dirty="0"/>
              <a:t>Πλακέ καλώδιο οροφής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6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6629" name="AutoShape 5" descr="Αποτέλεσμα εικόνας για εικονα ηλεκτρολογικος κόφτη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0" name="4 - Υπότιτλος"/>
          <p:cNvSpPr>
            <a:spLocks noGrp="1"/>
          </p:cNvSpPr>
          <p:nvPr>
            <p:ph type="subTitle" idx="1"/>
          </p:nvPr>
        </p:nvSpPr>
        <p:spPr>
          <a:xfrm>
            <a:off x="285720" y="3386027"/>
            <a:ext cx="6264696" cy="158417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el-GR" sz="2200" b="1" dirty="0"/>
              <a:t>Τα </a:t>
            </a:r>
            <a:r>
              <a:rPr lang="el-GR" sz="2200" b="1" dirty="0" err="1"/>
              <a:t>πεπλατυσµένα</a:t>
            </a:r>
            <a:r>
              <a:rPr lang="el-GR" sz="2200" b="1" dirty="0"/>
              <a:t> (πλακέ) οικιακά καλώδια εγκαθίστανται µ</a:t>
            </a:r>
            <a:r>
              <a:rPr lang="el-GR" sz="2200" b="1" dirty="0" err="1"/>
              <a:t>έσα</a:t>
            </a:r>
            <a:r>
              <a:rPr lang="el-GR" sz="2200" b="1" dirty="0"/>
              <a:t> ή κάτω από </a:t>
            </a:r>
            <a:r>
              <a:rPr lang="el-GR" sz="2200" b="1" dirty="0" err="1"/>
              <a:t>επίχρισµα</a:t>
            </a:r>
            <a:r>
              <a:rPr lang="el-GR" sz="2200" b="1" dirty="0"/>
              <a:t> (σοβάς) της οροφής, το οποίο πρέπει να τα καλύπτει σε όλο το µ</a:t>
            </a:r>
            <a:r>
              <a:rPr lang="el-GR" sz="2200" b="1" dirty="0" err="1"/>
              <a:t>ήκος</a:t>
            </a:r>
            <a:r>
              <a:rPr lang="el-GR" sz="2200" b="1" dirty="0"/>
              <a:t> τους.</a:t>
            </a:r>
            <a:endParaRPr lang="el-GR" sz="2200" b="1" i="1" dirty="0">
              <a:solidFill>
                <a:schemeClr val="accent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7645650-49DC-4604-A08A-6F90DDDAE3E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3386027"/>
            <a:ext cx="2126040" cy="165735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3FBD7C6-80A2-4EF8-B12D-F64C7231890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63688" y="5067560"/>
            <a:ext cx="1601800" cy="16018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988F65D-3176-41CC-84B9-1B73D93E754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8477" y="638982"/>
            <a:ext cx="2803963" cy="228596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82B27D2-6B46-46BC-A914-1AA9AA265AED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5067559"/>
            <a:ext cx="1601801" cy="160180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379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Και τώρα, η σειρά σας!!!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7170" name="AutoShape 2" descr="Αποτέλεσμα εικόνας για ΚΑΨ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7172" name="Picture 4" descr="Αποτέλεσμα εικόνας για ηλεκτρολόγ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645024"/>
            <a:ext cx="4824536" cy="250505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 descr="Αποτέλεσμα εικόνας για εργαλειοθηκη stanl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140968"/>
            <a:ext cx="2304256" cy="1944216"/>
          </a:xfrm>
          <a:prstGeom prst="rect">
            <a:avLst/>
          </a:prstGeom>
          <a:noFill/>
        </p:spPr>
      </p:pic>
      <p:sp>
        <p:nvSpPr>
          <p:cNvPr id="4" name="3 - Τίτλος"/>
          <p:cNvSpPr>
            <a:spLocks noGrp="1"/>
          </p:cNvSpPr>
          <p:nvPr>
            <p:ph type="ctrTitle"/>
          </p:nvPr>
        </p:nvSpPr>
        <p:spPr>
          <a:xfrm>
            <a:off x="214282" y="1484784"/>
            <a:ext cx="5543560" cy="1497348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/>
              <a:t>Αναγνώριση και Χρήση</a:t>
            </a:r>
            <a:br>
              <a:rPr lang="el-GR" dirty="0"/>
            </a:br>
            <a:r>
              <a:rPr lang="el-GR" dirty="0"/>
              <a:t>συνηθισμένου </a:t>
            </a:r>
            <a:br>
              <a:rPr lang="el-GR" dirty="0"/>
            </a:br>
            <a:r>
              <a:rPr lang="el-GR" dirty="0"/>
              <a:t>υλικού εγκαταστάσεων</a:t>
            </a:r>
          </a:p>
        </p:txBody>
      </p:sp>
      <p:sp>
        <p:nvSpPr>
          <p:cNvPr id="23554" name="AutoShape 2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58" name="AutoShape 6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3560" name="AutoShape 8" descr="Αποτέλεσμα εικόνας για εικονα ηλεκτρολογικα εργαλεια στην τσέπη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4 - Υπότιτλος"/>
          <p:cNvSpPr txBox="1">
            <a:spLocks/>
          </p:cNvSpPr>
          <p:nvPr/>
        </p:nvSpPr>
        <p:spPr>
          <a:xfrm>
            <a:off x="421756" y="5301208"/>
            <a:ext cx="6814540" cy="1305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el-G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Συγκεντρώστε στον πάγκο εργασίας σας τα κατάλληλα υλικά που θα σας δοθούν  στο εργαστήριο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l-GR" sz="24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Ακολουθείστε τις οδηγίες που θα σας δοθούν. </a:t>
            </a:r>
            <a:endParaRPr kumimoji="0" lang="el-GR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Υπότιτλος"/>
          <p:cNvSpPr>
            <a:spLocks noGrp="1"/>
          </p:cNvSpPr>
          <p:nvPr>
            <p:ph type="subTitle" idx="1"/>
          </p:nvPr>
        </p:nvSpPr>
        <p:spPr>
          <a:xfrm>
            <a:off x="395536" y="3140968"/>
            <a:ext cx="8280920" cy="201622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endParaRPr lang="el-GR" sz="2400" dirty="0">
              <a:solidFill>
                <a:schemeClr val="accent1"/>
              </a:solidFill>
            </a:endParaRPr>
          </a:p>
          <a:p>
            <a:pPr algn="l"/>
            <a:r>
              <a:rPr lang="el-GR" sz="2400" dirty="0">
                <a:solidFill>
                  <a:schemeClr val="accent1"/>
                </a:solidFill>
              </a:rPr>
              <a:t>Ανοίξτε τις εργαλειοθήκες σας </a:t>
            </a:r>
            <a:br>
              <a:rPr lang="el-GR" sz="2400" dirty="0">
                <a:solidFill>
                  <a:schemeClr val="accent1"/>
                </a:solidFill>
              </a:rPr>
            </a:br>
            <a:r>
              <a:rPr lang="el-GR" sz="2400" dirty="0">
                <a:solidFill>
                  <a:schemeClr val="accent1"/>
                </a:solidFill>
              </a:rPr>
              <a:t>και καταμετρήστε τα εργαλεία σας.</a:t>
            </a:r>
            <a:br>
              <a:rPr lang="el-GR" sz="2400" dirty="0">
                <a:solidFill>
                  <a:schemeClr val="accent1"/>
                </a:solidFill>
              </a:rPr>
            </a:br>
            <a:endParaRPr lang="el-GR" sz="2400" i="1" dirty="0">
              <a:solidFill>
                <a:schemeClr val="accent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9FFCDF3-DAE7-41C7-9757-F5EACF5A0A1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3" y="249739"/>
            <a:ext cx="2736304" cy="273630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24891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</TotalTime>
  <Words>221</Words>
  <Application>Microsoft Office PowerPoint</Application>
  <PresentationFormat>Προβολή στην οθόνη (4:3)</PresentationFormat>
  <Paragraphs>37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Δικαιοσύνη</vt:lpstr>
      <vt:lpstr>Επίδειξη &amp; Χρήση Συνηθισμένου Υλικού Εγκαταστάσεων Χαμηλής Τάσης</vt:lpstr>
      <vt:lpstr>Κάψ  (ή τερματικά καλωδίων)</vt:lpstr>
      <vt:lpstr>Κλέμες (ή Συνδετήρες)</vt:lpstr>
      <vt:lpstr>Δεματικά (ή κολλάρα δεσίματος ή ταϊ ραπ)</vt:lpstr>
      <vt:lpstr>Ντουί (ή λυχνιολαβές)</vt:lpstr>
      <vt:lpstr>Ντουί (ή λυχνιολαβές)</vt:lpstr>
      <vt:lpstr>Πλακέ καλώδιο οροφής</vt:lpstr>
      <vt:lpstr>Και τώρα, η σειρά σας!!!</vt:lpstr>
      <vt:lpstr>Αναγνώριση και Χρήση συνηθισμένου  υλικού εγκαταστάσεων</vt:lpstr>
      <vt:lpstr>Αναγνώριση και Χρήση συνηθισμένου  υλικού εγκαταστάσεων</vt:lpstr>
      <vt:lpstr>Αναγνώριση και Χρήση συνηθισμένου  υλικού εγκαταστάσεων</vt:lpstr>
      <vt:lpstr>Αναγνώριση και Χρήση συνηθισμένου  υλικού εγκαταστάσεων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fotis</dc:creator>
  <cp:lastModifiedBy>ΦΩΤΗΣ ΠΑΝΑΓΙΩΤΟΠΟΥΛΟΣ</cp:lastModifiedBy>
  <cp:revision>97</cp:revision>
  <dcterms:created xsi:type="dcterms:W3CDTF">2019-09-15T19:20:48Z</dcterms:created>
  <dcterms:modified xsi:type="dcterms:W3CDTF">2019-11-03T18:06:21Z</dcterms:modified>
</cp:coreProperties>
</file>