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69" r:id="rId2"/>
    <p:sldId id="316" r:id="rId3"/>
    <p:sldId id="256" r:id="rId4"/>
    <p:sldId id="257" r:id="rId5"/>
    <p:sldId id="258" r:id="rId6"/>
    <p:sldId id="259" r:id="rId7"/>
    <p:sldId id="260" r:id="rId8"/>
    <p:sldId id="270" r:id="rId9"/>
    <p:sldId id="271" r:id="rId10"/>
    <p:sldId id="267" r:id="rId11"/>
    <p:sldId id="261" r:id="rId12"/>
    <p:sldId id="268" r:id="rId13"/>
    <p:sldId id="317" r:id="rId14"/>
    <p:sldId id="265" r:id="rId15"/>
    <p:sldId id="263" r:id="rId16"/>
    <p:sldId id="264" r:id="rId17"/>
    <p:sldId id="273" r:id="rId18"/>
    <p:sldId id="274" r:id="rId19"/>
    <p:sldId id="275" r:id="rId20"/>
    <p:sldId id="314" r:id="rId21"/>
    <p:sldId id="315" r:id="rId22"/>
    <p:sldId id="308" r:id="rId23"/>
    <p:sldId id="311" r:id="rId24"/>
    <p:sldId id="276" r:id="rId25"/>
    <p:sldId id="305" r:id="rId26"/>
    <p:sldId id="318" r:id="rId27"/>
    <p:sldId id="306" r:id="rId28"/>
    <p:sldId id="277" r:id="rId29"/>
    <p:sldId id="307" r:id="rId30"/>
    <p:sldId id="278" r:id="rId31"/>
    <p:sldId id="312" r:id="rId32"/>
    <p:sldId id="279" r:id="rId33"/>
    <p:sldId id="309" r:id="rId34"/>
    <p:sldId id="280" r:id="rId35"/>
    <p:sldId id="281" r:id="rId36"/>
    <p:sldId id="283" r:id="rId37"/>
    <p:sldId id="319" r:id="rId38"/>
    <p:sldId id="284" r:id="rId39"/>
    <p:sldId id="310" r:id="rId40"/>
    <p:sldId id="285" r:id="rId41"/>
    <p:sldId id="313" r:id="rId42"/>
    <p:sldId id="287" r:id="rId43"/>
    <p:sldId id="286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BE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76" autoAdjust="0"/>
  </p:normalViewPr>
  <p:slideViewPr>
    <p:cSldViewPr>
      <p:cViewPr varScale="1">
        <p:scale>
          <a:sx n="61" d="100"/>
          <a:sy n="61" d="100"/>
        </p:scale>
        <p:origin x="-2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1C0E24B-8337-2817-568B-E66D7F8D2D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 altLang="el-G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355C19B-6D08-54B8-1953-B9783EB5AB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 altLang="el-G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EF347340-645B-FAEC-F874-CC315754D47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CD2FF388-D287-7F4D-0311-830EE80095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03B2B6C-CF66-CAC4-0336-A6BE6BD131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 altLang="el-G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E1B0801E-0037-E636-4086-552CA0E58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02F059-6756-472E-9EE1-D6081035395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A3FDB4-AC9F-9F50-1BAC-5453D7244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C84CE-8124-4F26-A90F-EA9EF59FBFB5}" type="slidenum">
              <a:rPr lang="el-GR" altLang="el-GR"/>
              <a:pPr/>
              <a:t>7</a:t>
            </a:fld>
            <a:endParaRPr lang="el-GR" altLang="el-G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BD4BAE2-7926-FBCC-2058-BA34D8DAA3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725425C-6D1A-3441-6B8B-FF4530ADC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000"/>
              <a:t>Κλάση:</a:t>
            </a:r>
            <a:r>
              <a:rPr lang="el-GR" altLang="el-GR"/>
              <a:t> Το μέγιστο σχετικό σφάλμα στο τέλος της κλίμακας του οργάνου  G%=((max/Χπ - Χμ/)/Χτελ.κλιμ.)*100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4F2CBB-D88A-32D1-DDBB-AF391FEED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342F1DE-C3CD-2AB7-436F-3E29615DD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ED3E87-544B-55CD-084C-5E1A179D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2FEF71-943A-E0EF-B9F0-3F33F5A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C7CE9C-742B-7B5D-C28E-2F768C9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35B2-7744-4D0D-B123-BFBB595200A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3110977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A26F17-49D6-7F8E-1C65-8D711220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5E8710E-E23C-EA6D-D247-130E1F804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C8665B-B5E6-1D3F-38EB-3FF20453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99D43F-DDA7-622A-F4F0-EA357ACF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EDB732-2784-58FC-60F7-7DCDFC25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BC79C-9C25-4FF3-9A33-1B3620A277D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26972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B9120E6-0F7B-5F54-CB62-67264EF9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4F185CD-D293-4BAC-1447-2361B8DB0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97F1D6-0C04-F2F9-40DD-F1BD439B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CAB1CC-5230-D989-1CA1-796A6A61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D8949B-6D6D-AA9B-609F-AFA2766A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C856C-D095-4D27-9A12-CEE8F769C45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56150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D31DE905-0A66-30A2-8E58-324DF1A1462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C8879BC-762B-DEB1-901B-8D878A20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E1BDCB8-8780-5FF0-1306-2BCD1C03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4EE89DB-6AE8-098F-01CD-96683FE8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2D7080-D390-4FEF-92FF-ACCC0AAC356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4706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00219C-33C3-9185-AD32-3C3FE61D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EBE8AF-6590-CF12-7E40-94E7B3C4B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7EFF147-2CBD-D678-8E30-175F92128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EEC325-D3B8-ED56-AAE9-C7A5E60B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D12F2DA-3ECF-7C41-819F-336ABE44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920F7F5-F350-42FB-1457-DDD0E5F8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89B83C-B326-4D80-84EB-EBA3FD9302B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09916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8A687D-FFD5-92BE-6FB7-2013F760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5B9824-6912-02E6-3CA2-DCE7F01F95E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0089A99-85AA-38A9-3C48-87AAE13AA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27BE13E-5FE5-8771-58F6-18697848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006607-2FB8-6D99-AE71-4B897F0C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B90BFC-0AE2-4403-81A4-AECDA3AF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C22AA6-1328-45B8-B926-6936C077408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736226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DE3906-8ECB-D8C8-0E62-13E361C9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5DC271-519C-1088-078A-EBB49BC472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B419F73-9D42-2E6C-5433-913FBA75A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C334F55-843E-0A25-E74A-82B3D955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F34893-5EDD-BBCE-EE07-CB4DE9B7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867926-3D26-EF74-8B24-34199F1A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A66FEA-0E4D-4F3A-B16F-DFD2C6204C4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1553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5DF593-DA83-624C-2E8B-4CEE2BA5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E9E9D9-E9C1-A633-C826-2CC11AEA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41633E-152F-D056-99E2-21F65AEC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B22E85-C6B5-0E9B-4955-CDD34697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DD7FEB-32D0-07F0-EB77-F78F5F24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52479-4713-47CE-A313-CBB5B9C0F2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066424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8C6F61-0371-A1EB-DEC0-036AB38B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2426BD1-A85F-A275-C40C-EE106199D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88A1240-191C-F24B-2E78-1BE020A0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69E89B-E9B0-0570-FF4C-57633D3C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A6B7779-ACD9-F088-8324-DCECA279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204A3-39FC-4ACD-91BC-532A44841B5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92492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7CC5E9-234A-2598-52FA-1A76EFC7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43D555-7686-C33B-88CD-15DA11C8C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6AE572B-7BA2-F4D4-32A3-4E52AAD8E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F0A3F4-FE97-AF1D-3723-2E773EA0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A037A4A-25E1-D726-BA97-DBCD7547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D4DB35-F4DB-A38F-C44C-95F37E53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9F0AD-34A6-4F9F-89B1-09DC26BB439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4968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789343-16A0-47EC-3EE6-B3D4BBD8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C579E65-0981-517C-2440-3BE42C934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42182C-E7AB-EFA9-234B-6C7002AC1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642E4BE-DBA5-E384-B4E6-35AC4489E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158752-A714-28AD-2D76-E2FB0DE7F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FA591AD-0DEB-6B81-A8E9-D4ECC0EC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692E393-5632-94BE-DE59-A02A48CF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DE6406-4AAE-6E8F-1568-C932AE89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5BD7D-6FB5-483B-9030-A6079468948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84044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181E74-DC31-1438-7F74-713850CB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1F745F1-6E71-EB68-7EA6-06AA4692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DF3DEC-47B0-F755-B8B4-08D9FC97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1631083-C1C2-5092-4B82-62A39498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0E21D-58CB-4D74-A9F1-D8A2EA7699B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898128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A930588-BCC6-85D0-A4C7-5DD34D89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0732AA7-E9FC-F38E-A408-292FB5C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C85685-D7E8-15A7-877A-ED0AEAFD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5C287-2E01-4B50-A84E-0C8789D82F7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37135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0319FA-3523-3EFF-8010-8E9B5A73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DA7648-7424-89F6-665D-C9E6FD6E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3E25398-241B-8876-BC20-C0ACF7DA5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A12660-4791-1C88-AAF9-C9E274B6F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16ECAC-82BA-C6F2-10AF-8EB2473A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5AAE25-90B0-895F-2CC3-D92A527C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61147-4CBC-4989-95DB-FF206F0EDFA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687232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44D955-618C-D4F8-2C99-41B5500E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1009430-90ED-1CE3-F4AD-A990C5903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76DD868-F384-3724-A068-37276C7B0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9D27AD-4096-2F49-A92C-2962357B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C12DE9-9997-29E7-1EF2-F490203B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077E397-44C7-F13A-507E-C3C6CF22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507F-FB06-46CF-86D9-F2483A5B341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099081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5058F9-5009-40C9-2A74-E4744B572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12087D-C419-6D5D-D055-5E66FEF7E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520D45-24C4-DE4B-7DC4-91C0481B85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C16831-9F41-384E-3119-3B5684F028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518658-6791-DBEA-D3E8-477A8540AA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201AE1-8B96-44E8-8556-359EBB3D913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DB3B9EBD-0A7C-604E-0E7E-4E14058B7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r>
              <a:rPr lang="el-GR" altLang="el-GR" sz="6000">
                <a:solidFill>
                  <a:srgbClr val="FF3300"/>
                </a:solidFill>
              </a:rPr>
              <a:t>Όργανα και συσκευές μετρήσεων και ελέγχου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>
            <a:extLst>
              <a:ext uri="{FF2B5EF4-FFF2-40B4-BE49-F238E27FC236}">
                <a16:creationId xmlns:a16="http://schemas.microsoft.com/office/drawing/2014/main" id="{CFCAF676-B7BE-63D4-4B83-4F1A976385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2" t="3346" r="49196" b="82533"/>
          <a:stretch>
            <a:fillRect/>
          </a:stretch>
        </p:blipFill>
        <p:spPr>
          <a:xfrm>
            <a:off x="250825" y="274638"/>
            <a:ext cx="8642350" cy="6394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FA5941-F952-5E60-E9F2-74634447B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altLang="el-GR" sz="3200" b="1">
                <a:solidFill>
                  <a:srgbClr val="FF3300"/>
                </a:solidFill>
              </a:rPr>
              <a:t>Μέτρα προστασίας οργάνων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AD8E852-18F2-5D48-81A2-6F490A714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540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400" b="1"/>
              <a:t>Επιλογή σωστού τύπου οργάνου και κατάλληλης κλίμακας</a:t>
            </a:r>
          </a:p>
          <a:p>
            <a:pPr>
              <a:lnSpc>
                <a:spcPct val="80000"/>
              </a:lnSpc>
            </a:pPr>
            <a:endParaRPr lang="el-GR" altLang="el-GR" sz="2400" b="1"/>
          </a:p>
          <a:p>
            <a:pPr>
              <a:lnSpc>
                <a:spcPct val="80000"/>
              </a:lnSpc>
            </a:pPr>
            <a:r>
              <a:rPr lang="el-GR" altLang="el-GR" sz="2400" b="1"/>
              <a:t>Δεν μετράμε μεγέθη μεγαλύτερα της κλίμακας</a:t>
            </a:r>
          </a:p>
          <a:p>
            <a:pPr>
              <a:lnSpc>
                <a:spcPct val="80000"/>
              </a:lnSpc>
            </a:pPr>
            <a:endParaRPr lang="el-GR" altLang="el-GR" sz="2400" b="1"/>
          </a:p>
          <a:p>
            <a:pPr>
              <a:lnSpc>
                <a:spcPct val="80000"/>
              </a:lnSpc>
            </a:pPr>
            <a:r>
              <a:rPr lang="el-GR" altLang="el-GR" sz="2400" b="1"/>
              <a:t>Προστασία με τηκτές ασφάλειες</a:t>
            </a:r>
          </a:p>
          <a:p>
            <a:pPr>
              <a:lnSpc>
                <a:spcPct val="80000"/>
              </a:lnSpc>
            </a:pPr>
            <a:endParaRPr lang="el-GR" altLang="el-GR" sz="2400" b="1"/>
          </a:p>
          <a:p>
            <a:pPr>
              <a:lnSpc>
                <a:spcPct val="80000"/>
              </a:lnSpc>
            </a:pPr>
            <a:r>
              <a:rPr lang="el-GR" altLang="el-GR" sz="2400" b="1"/>
              <a:t>Διακοπή της τάσης πριν την σύνδεση του οργάνου</a:t>
            </a:r>
          </a:p>
          <a:p>
            <a:pPr>
              <a:lnSpc>
                <a:spcPct val="80000"/>
              </a:lnSpc>
            </a:pPr>
            <a:endParaRPr lang="el-GR" altLang="el-GR" sz="2400" b="1"/>
          </a:p>
          <a:p>
            <a:pPr>
              <a:lnSpc>
                <a:spcPct val="80000"/>
              </a:lnSpc>
            </a:pPr>
            <a:r>
              <a:rPr lang="el-GR" altLang="el-GR" sz="2400" b="1"/>
              <a:t>Να αποφεύγεται η τυχαία βραχυκύκλωση των ακροδεκτών μέτρησης</a:t>
            </a:r>
          </a:p>
          <a:p>
            <a:pPr>
              <a:lnSpc>
                <a:spcPct val="80000"/>
              </a:lnSpc>
            </a:pPr>
            <a:endParaRPr lang="el-GR" altLang="el-GR" sz="2400" b="1"/>
          </a:p>
          <a:p>
            <a:pPr>
              <a:lnSpc>
                <a:spcPct val="80000"/>
              </a:lnSpc>
            </a:pPr>
            <a:r>
              <a:rPr lang="el-GR" altLang="el-GR" sz="2400" b="1"/>
              <a:t>Να προστατεύονται από εξωτερικές επιδράσεις όπως: Ξένα ηλεκτρικά και μαγνητικά πεδία, θερμοκρασία, πίεση, ταλαντώσεις και στατικό ηλεκτρισμό</a:t>
            </a:r>
          </a:p>
          <a:p>
            <a:pPr>
              <a:lnSpc>
                <a:spcPct val="80000"/>
              </a:lnSpc>
            </a:pPr>
            <a:endParaRPr lang="el-GR" altLang="el-GR" sz="2400" b="1"/>
          </a:p>
          <a:p>
            <a:pPr>
              <a:lnSpc>
                <a:spcPct val="80000"/>
              </a:lnSpc>
            </a:pPr>
            <a:endParaRPr lang="el-GR" altLang="el-GR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4F800CF6-B1AA-31ED-86A5-472A3845A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r>
              <a:rPr lang="el-GR" altLang="el-GR" sz="11700">
                <a:solidFill>
                  <a:srgbClr val="FF3300"/>
                </a:solidFill>
              </a:rPr>
              <a:t>Πολύμετρο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50C63CEF-9255-F2FE-E1E9-C835FA158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>
                <a:solidFill>
                  <a:srgbClr val="FF3300"/>
                </a:solidFill>
              </a:rPr>
              <a:t>Μετρήσεις με πολύμετρο</a:t>
            </a:r>
          </a:p>
          <a:p>
            <a:pPr algn="ctr">
              <a:lnSpc>
                <a:spcPct val="90000"/>
              </a:lnSpc>
            </a:pPr>
            <a:endParaRPr lang="el-GR" altLang="el-GR" sz="2400" b="1"/>
          </a:p>
          <a:p>
            <a:pPr>
              <a:lnSpc>
                <a:spcPct val="90000"/>
              </a:lnSpc>
            </a:pPr>
            <a:r>
              <a:rPr lang="el-GR" altLang="el-GR" sz="2400" b="1"/>
              <a:t>η μέτρηση συνεχούς </a:t>
            </a:r>
            <a:r>
              <a:rPr lang="en-US" altLang="el-GR" sz="2400" b="1"/>
              <a:t>(DC</a:t>
            </a:r>
            <a:r>
              <a:rPr lang="el-GR" altLang="el-GR" sz="2400" b="1"/>
              <a:t>)</a:t>
            </a:r>
            <a:endParaRPr lang="en-US" altLang="el-GR" sz="2400" b="1"/>
          </a:p>
          <a:p>
            <a:pPr>
              <a:lnSpc>
                <a:spcPct val="90000"/>
              </a:lnSpc>
            </a:pPr>
            <a:endParaRPr lang="el-GR" altLang="el-GR" sz="2400" b="1"/>
          </a:p>
          <a:p>
            <a:pPr>
              <a:lnSpc>
                <a:spcPct val="90000"/>
              </a:lnSpc>
            </a:pPr>
            <a:r>
              <a:rPr lang="el-GR" altLang="el-GR" sz="2400" b="1"/>
              <a:t>εναλλασσόμενης (Α</a:t>
            </a:r>
            <a:r>
              <a:rPr lang="en-US" altLang="el-GR" sz="2400" b="1"/>
              <a:t>C</a:t>
            </a:r>
            <a:r>
              <a:rPr lang="el-GR" altLang="el-GR" sz="2400" b="1"/>
              <a:t>) τάσης</a:t>
            </a:r>
            <a:endParaRPr lang="en-US" altLang="el-GR" sz="2400" b="1"/>
          </a:p>
          <a:p>
            <a:pPr>
              <a:lnSpc>
                <a:spcPct val="90000"/>
              </a:lnSpc>
            </a:pPr>
            <a:endParaRPr lang="el-GR" altLang="el-GR" sz="2400" b="1"/>
          </a:p>
          <a:p>
            <a:pPr>
              <a:lnSpc>
                <a:spcPct val="90000"/>
              </a:lnSpc>
            </a:pPr>
            <a:r>
              <a:rPr lang="el-GR" altLang="el-GR" sz="2400" b="1"/>
              <a:t>μέτρηση συνεχούς και εναλλασσόμενου ρεύματος </a:t>
            </a:r>
            <a:endParaRPr lang="en-US" altLang="el-GR" sz="2400" b="1"/>
          </a:p>
          <a:p>
            <a:pPr>
              <a:lnSpc>
                <a:spcPct val="90000"/>
              </a:lnSpc>
            </a:pPr>
            <a:endParaRPr lang="el-GR" altLang="el-GR" sz="2400" b="1"/>
          </a:p>
          <a:p>
            <a:pPr>
              <a:lnSpc>
                <a:spcPct val="90000"/>
              </a:lnSpc>
            </a:pPr>
            <a:r>
              <a:rPr lang="el-GR" altLang="el-GR" sz="2400" b="1"/>
              <a:t>ωμική αντίσταση</a:t>
            </a:r>
            <a:endParaRPr lang="en-US" altLang="el-GR" sz="2400" b="1"/>
          </a:p>
          <a:p>
            <a:pPr>
              <a:lnSpc>
                <a:spcPct val="90000"/>
              </a:lnSpc>
            </a:pPr>
            <a:endParaRPr lang="el-GR" altLang="el-GR" sz="2400" b="1"/>
          </a:p>
          <a:p>
            <a:pPr>
              <a:lnSpc>
                <a:spcPct val="90000"/>
              </a:lnSpc>
            </a:pPr>
            <a:r>
              <a:rPr lang="el-GR" altLang="el-GR" sz="2400" b="1"/>
              <a:t>έλεγχος διόδου</a:t>
            </a:r>
            <a:endParaRPr lang="en-US" altLang="el-GR" sz="2400" b="1"/>
          </a:p>
          <a:p>
            <a:pPr>
              <a:lnSpc>
                <a:spcPct val="90000"/>
              </a:lnSpc>
            </a:pPr>
            <a:endParaRPr lang="el-GR" altLang="el-GR" sz="2400" b="1"/>
          </a:p>
          <a:p>
            <a:pPr>
              <a:lnSpc>
                <a:spcPct val="90000"/>
              </a:lnSpc>
            </a:pPr>
            <a:r>
              <a:rPr lang="el-GR" altLang="el-GR" sz="2400" b="1"/>
              <a:t>ηχητικός έλεγχος συνέχειας ενός αγωγού.</a:t>
            </a:r>
            <a:endParaRPr lang="en-US" altLang="el-GR" sz="2400" b="1"/>
          </a:p>
          <a:p>
            <a:pPr>
              <a:lnSpc>
                <a:spcPct val="90000"/>
              </a:lnSpc>
            </a:pPr>
            <a:endParaRPr lang="el-GR" altLang="el-GR" sz="2400" b="1"/>
          </a:p>
          <a:p>
            <a:pPr>
              <a:lnSpc>
                <a:spcPct val="90000"/>
              </a:lnSpc>
            </a:pPr>
            <a:r>
              <a:rPr lang="el-GR" altLang="el-GR" sz="2400" b="1"/>
              <a:t>θερμοκρασία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D2017F-1AF5-EFEA-425E-1374EAFE9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>
                <a:solidFill>
                  <a:srgbClr val="FF3300"/>
                </a:solidFill>
              </a:rPr>
              <a:t>Αναλογικό και ψηφιακό πολύμετρο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1D9A5F55-C7A2-367D-1418-559C4F98581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8980" r="18288" b="64204"/>
          <a:stretch>
            <a:fillRect/>
          </a:stretch>
        </p:blipFill>
        <p:spPr>
          <a:xfrm>
            <a:off x="250825" y="1268413"/>
            <a:ext cx="8642350" cy="540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5778F41E-D4C4-5A2A-8D7F-2D95E92998C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t="46527" r="17538" b="24843"/>
          <a:stretch>
            <a:fillRect/>
          </a:stretch>
        </p:blipFill>
        <p:spPr>
          <a:xfrm>
            <a:off x="250825" y="1600200"/>
            <a:ext cx="8642350" cy="4708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E05E254B-DCD9-8CEF-9C34-3FAF732F4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l-GR" sz="6000">
                <a:solidFill>
                  <a:srgbClr val="FF3300"/>
                </a:solidFill>
              </a:rPr>
              <a:t>Αναλογικό πολύμετρο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14BDCF6-26E2-3513-1B92-29984F8D3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6000">
                <a:solidFill>
                  <a:srgbClr val="FF3300"/>
                </a:solidFill>
              </a:rPr>
              <a:t>Ψηφιακό πολύμετρο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3A697038-93C1-780D-D9C0-56050740E93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57500" r="26781" b="27074"/>
          <a:stretch>
            <a:fillRect/>
          </a:stretch>
        </p:blipFill>
        <p:spPr>
          <a:xfrm>
            <a:off x="250825" y="1628775"/>
            <a:ext cx="8642350" cy="290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D6F60F18-FD3E-AD56-4F18-905E7D30C4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08500"/>
            <a:ext cx="8229600" cy="2160588"/>
          </a:xfrm>
        </p:spPr>
        <p:txBody>
          <a:bodyPr/>
          <a:lstStyle/>
          <a:p>
            <a:r>
              <a:rPr lang="en-US" altLang="el-GR" sz="2800"/>
              <a:t>D</a:t>
            </a:r>
            <a:r>
              <a:rPr lang="el-GR" altLang="el-GR" sz="2800"/>
              <a:t> : Συγκριτής τάσεων</a:t>
            </a:r>
            <a:endParaRPr lang="en-US" altLang="el-GR" sz="2800"/>
          </a:p>
          <a:p>
            <a:r>
              <a:rPr lang="en-US" altLang="el-GR" sz="2800"/>
              <a:t>F</a:t>
            </a:r>
            <a:r>
              <a:rPr lang="el-GR" altLang="el-GR" sz="2800"/>
              <a:t> : Γεννήτρια τετραγωνικών παλμών</a:t>
            </a:r>
            <a:endParaRPr lang="en-US" altLang="el-GR" sz="2800"/>
          </a:p>
          <a:p>
            <a:r>
              <a:rPr lang="en-US" altLang="el-GR" sz="2800"/>
              <a:t>T</a:t>
            </a:r>
            <a:r>
              <a:rPr lang="el-GR" altLang="el-GR" sz="2800"/>
              <a:t> : Τρανζίστορ</a:t>
            </a:r>
            <a:endParaRPr lang="en-US" altLang="el-GR" sz="2800"/>
          </a:p>
          <a:p>
            <a:r>
              <a:rPr lang="en-US" altLang="el-GR" sz="2800"/>
              <a:t>Z</a:t>
            </a:r>
            <a:r>
              <a:rPr lang="el-GR" altLang="el-GR" sz="2800"/>
              <a:t> : Αθροιστής - Καταχωρητής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7B304AE0-DCE1-AE13-9BBD-51161EB1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0" t="3801" r="29814" b="80983"/>
          <a:stretch>
            <a:fillRect/>
          </a:stretch>
        </p:blipFill>
        <p:spPr bwMode="auto">
          <a:xfrm>
            <a:off x="250825" y="549275"/>
            <a:ext cx="8642350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130F682-3BBC-5DAE-9B3D-844ED73F1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594225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Όργανα μέτρησης θερμοκρασίας και πίεσης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0DDD3BE9-4AB1-705A-9308-EFE684415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233862"/>
          </a:xfrm>
        </p:spPr>
        <p:txBody>
          <a:bodyPr/>
          <a:lstStyle/>
          <a:p>
            <a:r>
              <a:rPr lang="el-GR" altLang="el-GR" sz="7200">
                <a:solidFill>
                  <a:srgbClr val="FF3300"/>
                </a:solidFill>
              </a:rPr>
              <a:t>Όργανα μέτρησης θερμοκρασίας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AABB4ED4-AEBB-A14F-BD4C-6D7FF2CD1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l-GR" altLang="el-GR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4000" b="1"/>
              <a:t>δεν υπάρχει</a:t>
            </a:r>
          </a:p>
          <a:p>
            <a:pPr>
              <a:lnSpc>
                <a:spcPct val="90000"/>
              </a:lnSpc>
            </a:pPr>
            <a:endParaRPr lang="el-GR" altLang="el-GR" sz="4000" b="1"/>
          </a:p>
          <a:p>
            <a:pPr>
              <a:lnSpc>
                <a:spcPct val="90000"/>
              </a:lnSpc>
            </a:pPr>
            <a:endParaRPr lang="el-GR" altLang="el-GR" sz="40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4000" b="1"/>
              <a:t>έλεγχος </a:t>
            </a:r>
          </a:p>
          <a:p>
            <a:pPr>
              <a:lnSpc>
                <a:spcPct val="90000"/>
              </a:lnSpc>
            </a:pPr>
            <a:endParaRPr lang="el-GR" altLang="el-GR" sz="4000" b="1"/>
          </a:p>
          <a:p>
            <a:pPr>
              <a:lnSpc>
                <a:spcPct val="90000"/>
              </a:lnSpc>
            </a:pPr>
            <a:endParaRPr lang="el-GR" altLang="el-GR" sz="40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4000" b="1"/>
              <a:t>χωρίς μέτρηση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DB926A01-996D-18F6-16B6-A550D4F9C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23907" name="AutoShape 3">
            <a:extLst>
              <a:ext uri="{FF2B5EF4-FFF2-40B4-BE49-F238E27FC236}">
                <a16:creationId xmlns:a16="http://schemas.microsoft.com/office/drawing/2014/main" id="{EF71E2D1-6301-4271-B0E1-DF8FB88414FF}"/>
              </a:ext>
            </a:extLst>
          </p:cNvPr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σ</a:t>
            </a:r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044671D4-7739-4C38-381E-3BD6A846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8"/>
            <a:ext cx="889317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6AEADEA-3CD3-048D-2EAE-A70378399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16E8915E-A1E1-C0C6-7875-01672DD89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σ</a:t>
            </a:r>
          </a:p>
        </p:txBody>
      </p:sp>
      <p:pic>
        <p:nvPicPr>
          <p:cNvPr id="124932" name="Picture 4">
            <a:extLst>
              <a:ext uri="{FF2B5EF4-FFF2-40B4-BE49-F238E27FC236}">
                <a16:creationId xmlns:a16="http://schemas.microsoft.com/office/drawing/2014/main" id="{BDAE6984-825D-7F67-B9AC-DC8563F6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893175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67DF8998-2B2C-2711-BAD7-C8E68E7E9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el-GR" altLang="el-GR" u="sng"/>
              <a:t>Η μέτρηση της θερμοκρασίας</a:t>
            </a:r>
            <a:r>
              <a:rPr lang="el-GR" altLang="el-GR"/>
              <a:t> μπορεί να δώσει πολύτιμες πληροφορίες, η σωστή ερμηνεία των οποίων, μπορεί να οδηγήσει σε </a:t>
            </a:r>
            <a:r>
              <a:rPr lang="el-GR" altLang="el-GR">
                <a:solidFill>
                  <a:srgbClr val="FF3300"/>
                </a:solidFill>
              </a:rPr>
              <a:t>διάγνωση </a:t>
            </a:r>
            <a:r>
              <a:rPr lang="el-GR" altLang="el-GR"/>
              <a:t>σημαντικών βλαβών του αυτοκινήτου.</a:t>
            </a:r>
          </a:p>
          <a:p>
            <a:endParaRPr lang="el-GR" altLang="el-GR"/>
          </a:p>
          <a:p>
            <a:r>
              <a:rPr lang="el-GR" altLang="el-GR"/>
              <a:t>Σε κάθε περίπτωση η γνώση των φυσιολογικών τιμών της θερμοκρασίας είναι απαραίτητη.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FB658F9E-0439-32D4-1BFC-B9A7FB17A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Είδη θερμομέτρων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26BC7AD-2CFF-495C-9167-9E605FD94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lang="el-GR" altLang="el-GR" sz="4000"/>
              <a:t>Θερμόμετρα διαστολής</a:t>
            </a:r>
          </a:p>
          <a:p>
            <a:endParaRPr lang="el-GR" altLang="el-GR" sz="4000"/>
          </a:p>
          <a:p>
            <a:r>
              <a:rPr lang="el-GR" altLang="el-GR" sz="4000"/>
              <a:t>Ψηφιακά θερμόμετρα</a:t>
            </a:r>
          </a:p>
          <a:p>
            <a:endParaRPr lang="el-GR" altLang="el-GR" sz="4000"/>
          </a:p>
          <a:p>
            <a:r>
              <a:rPr lang="el-GR" altLang="el-GR" sz="4000"/>
              <a:t>Θερμόμετρα υπερύθρων ακτίνων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688548E-F05E-4369-6B9E-5DADE3838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>
                <a:solidFill>
                  <a:srgbClr val="FF3300"/>
                </a:solidFill>
              </a:rPr>
              <a:t>Θερμόμετρα διαστολής</a:t>
            </a:r>
            <a:br>
              <a:rPr lang="el-GR" altLang="el-GR" sz="4000"/>
            </a:br>
            <a:r>
              <a:rPr lang="el-GR" altLang="el-GR" sz="4000"/>
              <a:t>(διμεταλλικά και αύξησης όγκου)</a:t>
            </a:r>
          </a:p>
        </p:txBody>
      </p:sp>
      <p:pic>
        <p:nvPicPr>
          <p:cNvPr id="37896" name="Picture 8">
            <a:extLst>
              <a:ext uri="{FF2B5EF4-FFF2-40B4-BE49-F238E27FC236}">
                <a16:creationId xmlns:a16="http://schemas.microsoft.com/office/drawing/2014/main" id="{7F3C6356-91CA-DB11-E789-71884429277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8" t="53267" r="46288" b="33273"/>
          <a:stretch>
            <a:fillRect/>
          </a:stretch>
        </p:blipFill>
        <p:spPr>
          <a:xfrm>
            <a:off x="4572000" y="2349500"/>
            <a:ext cx="3240088" cy="395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id="{2049C896-4C06-0A72-5CA8-904961AFC3C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48091" r="72607" b="33273"/>
          <a:stretch>
            <a:fillRect/>
          </a:stretch>
        </p:blipFill>
        <p:spPr>
          <a:xfrm>
            <a:off x="971550" y="1989138"/>
            <a:ext cx="1439863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89C63D0-93ED-7117-9D80-C6CB6E1DD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Διμεταλλικά</a:t>
            </a:r>
            <a:r>
              <a:rPr lang="el-GR" altLang="el-GR" sz="6000">
                <a:solidFill>
                  <a:srgbClr val="FF3300"/>
                </a:solidFill>
              </a:rPr>
              <a:t> </a:t>
            </a:r>
            <a:r>
              <a:rPr lang="el-GR" altLang="el-GR" sz="5400">
                <a:solidFill>
                  <a:srgbClr val="FF3300"/>
                </a:solidFill>
              </a:rPr>
              <a:t>θερμόμετρα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CA6C703-0078-45CD-3D88-7CC5F7ECC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endParaRPr lang="el-GR" altLang="el-GR" sz="3600"/>
          </a:p>
          <a:p>
            <a:r>
              <a:rPr lang="el-GR" altLang="el-GR" sz="3600"/>
              <a:t>Είναι ανθεκτικά</a:t>
            </a:r>
          </a:p>
          <a:p>
            <a:endParaRPr lang="el-GR" altLang="el-GR" sz="3600"/>
          </a:p>
          <a:p>
            <a:r>
              <a:rPr lang="el-GR" altLang="el-GR" sz="3600"/>
              <a:t>Περιοχή μέτρησης: -40 έως 550 </a:t>
            </a:r>
            <a:r>
              <a:rPr lang="el-GR" altLang="el-GR" sz="3600" baseline="30000"/>
              <a:t>ο</a:t>
            </a:r>
            <a:r>
              <a:rPr lang="en-US" altLang="el-GR" sz="3600"/>
              <a:t>c</a:t>
            </a:r>
          </a:p>
          <a:p>
            <a:endParaRPr lang="el-GR" altLang="el-GR" sz="3600" u="sng"/>
          </a:p>
          <a:p>
            <a:r>
              <a:rPr lang="el-GR" altLang="el-GR" sz="3600" u="sng"/>
              <a:t>Μειονέκτημα</a:t>
            </a:r>
            <a:r>
              <a:rPr lang="el-GR" altLang="el-GR" sz="3600"/>
              <a:t>: Μεγάλος χρόνος απόκρισης</a:t>
            </a:r>
            <a:endParaRPr lang="en-US" altLang="el-GR" sz="3600"/>
          </a:p>
          <a:p>
            <a:pPr>
              <a:buFontTx/>
              <a:buNone/>
            </a:pPr>
            <a:endParaRPr lang="el-GR" altLang="el-GR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>
            <a:extLst>
              <a:ext uri="{FF2B5EF4-FFF2-40B4-BE49-F238E27FC236}">
                <a16:creationId xmlns:a16="http://schemas.microsoft.com/office/drawing/2014/main" id="{B1381C3B-C9C7-64E5-1875-73324CC4F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l-GR" altLang="el-GR" sz="400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 sz="4000">
                <a:solidFill>
                  <a:srgbClr val="FF3300"/>
                </a:solidFill>
              </a:rPr>
              <a:t>θερμόμετρα με διαστολή αερίων</a:t>
            </a:r>
            <a:r>
              <a:rPr lang="el-GR" altLang="el-GR" sz="4000" b="1"/>
              <a:t> </a:t>
            </a:r>
          </a:p>
          <a:p>
            <a:pPr lvl="1">
              <a:lnSpc>
                <a:spcPct val="90000"/>
              </a:lnSpc>
            </a:pPr>
            <a:endParaRPr lang="el-GR" altLang="el-GR" sz="4000"/>
          </a:p>
          <a:p>
            <a:pPr lvl="1">
              <a:lnSpc>
                <a:spcPct val="90000"/>
              </a:lnSpc>
            </a:pPr>
            <a:r>
              <a:rPr lang="el-GR" altLang="el-GR" sz="3600"/>
              <a:t>είναι εύχρηστα</a:t>
            </a:r>
          </a:p>
          <a:p>
            <a:pPr lvl="1">
              <a:lnSpc>
                <a:spcPct val="90000"/>
              </a:lnSpc>
            </a:pPr>
            <a:endParaRPr lang="el-GR" altLang="el-GR" sz="3600"/>
          </a:p>
          <a:p>
            <a:pPr lvl="1">
              <a:lnSpc>
                <a:spcPct val="90000"/>
              </a:lnSpc>
            </a:pPr>
            <a:r>
              <a:rPr lang="el-GR" altLang="el-GR" sz="3600"/>
              <a:t>έχουν μεγάλη ανάλυση κλίμακας </a:t>
            </a:r>
          </a:p>
          <a:p>
            <a:pPr lvl="1">
              <a:lnSpc>
                <a:spcPct val="90000"/>
              </a:lnSpc>
            </a:pPr>
            <a:endParaRPr lang="el-GR" altLang="el-GR" sz="3600"/>
          </a:p>
          <a:p>
            <a:pPr lvl="1">
              <a:lnSpc>
                <a:spcPct val="90000"/>
              </a:lnSpc>
            </a:pPr>
            <a:r>
              <a:rPr lang="el-GR" altLang="el-GR" sz="3600"/>
              <a:t>η ένδειξη τους βρίσκεται μακριά από το σημείο μέτρησης.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1F06A3C-4F4B-91D2-5F7C-AF5161FA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Ψηφιακά θερμόμετρα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3208F41-D844-06D8-B802-0526ED2F2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l-GR" altLang="el-GR" sz="2800"/>
              <a:t>μεταλλικής αντίστασης και θερμίστορ (ημιαγωγοί ) </a:t>
            </a:r>
            <a:endParaRPr lang="el-GR" altLang="el-GR" sz="3600"/>
          </a:p>
          <a:p>
            <a:endParaRPr lang="el-GR" altLang="el-GR"/>
          </a:p>
          <a:p>
            <a:r>
              <a:rPr lang="el-GR" altLang="el-GR"/>
              <a:t>Είναι ανθεκτικά</a:t>
            </a:r>
          </a:p>
          <a:p>
            <a:endParaRPr lang="el-GR" altLang="el-GR"/>
          </a:p>
          <a:p>
            <a:r>
              <a:rPr lang="el-GR" altLang="el-GR"/>
              <a:t>Έχουν αρκετά γρήγορη απόκριση</a:t>
            </a:r>
          </a:p>
          <a:p>
            <a:endParaRPr lang="el-GR" altLang="el-GR"/>
          </a:p>
          <a:p>
            <a:r>
              <a:rPr lang="el-GR" altLang="el-GR"/>
              <a:t>Περιοχή μέτρησης: -40 έως 800 </a:t>
            </a:r>
            <a:r>
              <a:rPr lang="el-GR" altLang="el-GR" baseline="30000"/>
              <a:t>0</a:t>
            </a:r>
            <a:r>
              <a:rPr lang="en-US" altLang="el-GR"/>
              <a:t>C</a:t>
            </a:r>
            <a:endParaRPr lang="el-GR" altLang="el-GR"/>
          </a:p>
          <a:p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>
            <a:extLst>
              <a:ext uri="{FF2B5EF4-FFF2-40B4-BE49-F238E27FC236}">
                <a16:creationId xmlns:a16="http://schemas.microsoft.com/office/drawing/2014/main" id="{147C3A9C-4180-FB7E-87B2-D0B75C2D0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6000">
                <a:solidFill>
                  <a:srgbClr val="FF3300"/>
                </a:solidFill>
              </a:rPr>
              <a:t>Ψηφιακά θερμόμετρα</a:t>
            </a: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55E29741-C248-9962-B3B0-E50A7AFF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27478" b="76636"/>
          <a:stretch>
            <a:fillRect/>
          </a:stretch>
        </p:blipFill>
        <p:spPr bwMode="auto">
          <a:xfrm>
            <a:off x="611188" y="1628775"/>
            <a:ext cx="7921625" cy="48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04887EE-F8A7-256F-B83A-B35FB46A9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29600" cy="1228725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Θερμόμετρα υπερύθρων ακτίνων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22F2E5FD-B7E1-F4E5-9EF3-2ACFD8F7B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endParaRPr lang="el-GR" altLang="el-GR"/>
          </a:p>
          <a:p>
            <a:r>
              <a:rPr lang="el-GR" altLang="el-GR"/>
              <a:t>Πολύ μεγάλη ταχύτητα μέτρησης (1 </a:t>
            </a:r>
            <a:r>
              <a:rPr lang="en-US" altLang="el-GR"/>
              <a:t>sec)</a:t>
            </a:r>
            <a:endParaRPr lang="el-GR" altLang="el-GR"/>
          </a:p>
          <a:p>
            <a:endParaRPr lang="el-GR" altLang="el-GR"/>
          </a:p>
          <a:p>
            <a:r>
              <a:rPr lang="el-GR" altLang="el-GR"/>
              <a:t>Μεγάλη ακρίβεια</a:t>
            </a:r>
          </a:p>
          <a:p>
            <a:endParaRPr lang="el-GR" altLang="el-GR"/>
          </a:p>
          <a:p>
            <a:r>
              <a:rPr lang="el-GR" altLang="el-GR"/>
              <a:t>Δεν απαιτούν επαφή</a:t>
            </a:r>
          </a:p>
          <a:p>
            <a:endParaRPr lang="el-GR" altLang="el-GR"/>
          </a:p>
          <a:p>
            <a:r>
              <a:rPr lang="el-GR" altLang="el-GR"/>
              <a:t>Περιοχή μέτρησης: -20 έως 1000 </a:t>
            </a:r>
            <a:r>
              <a:rPr lang="el-GR" altLang="el-GR" baseline="30000"/>
              <a:t>0</a:t>
            </a:r>
            <a:r>
              <a:rPr lang="en-US" altLang="el-GR"/>
              <a:t>C</a:t>
            </a:r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AEA60A5C-A3F5-898D-5DD2-BAE9F767D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1714500"/>
          </a:xfrm>
        </p:spPr>
        <p:txBody>
          <a:bodyPr/>
          <a:lstStyle/>
          <a:p>
            <a:r>
              <a:rPr lang="el-GR" altLang="el-GR">
                <a:solidFill>
                  <a:srgbClr val="FF3300"/>
                </a:solidFill>
              </a:rPr>
              <a:t>Όργανα και συσκευές μέτρησης γενικής χρήσης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37FAD06-8DA9-79D7-4546-FAD1C7639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332038"/>
            <a:ext cx="8229600" cy="3976687"/>
          </a:xfrm>
        </p:spPr>
        <p:txBody>
          <a:bodyPr/>
          <a:lstStyle/>
          <a:p>
            <a:r>
              <a:rPr lang="el-GR" altLang="el-GR" sz="4800"/>
              <a:t>Το πολύμετρο</a:t>
            </a:r>
          </a:p>
          <a:p>
            <a:r>
              <a:rPr lang="el-GR" altLang="el-GR" sz="4800"/>
              <a:t>Το θερμόμετρο</a:t>
            </a:r>
          </a:p>
          <a:p>
            <a:r>
              <a:rPr lang="el-GR" altLang="el-GR" sz="4800"/>
              <a:t>Το πιεσόμετρο</a:t>
            </a:r>
          </a:p>
          <a:p>
            <a:r>
              <a:rPr lang="el-GR" altLang="el-GR" sz="4800"/>
              <a:t>Ο παλμογράφος</a:t>
            </a:r>
          </a:p>
          <a:p>
            <a:endParaRPr lang="el-GR" altLang="el-GR" sz="4800"/>
          </a:p>
          <a:p>
            <a:endParaRPr lang="el-GR" altLang="el-GR" sz="4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432B35C8-E476-ABEC-71AC-197FF25FE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>
                <a:solidFill>
                  <a:srgbClr val="FF3300"/>
                </a:solidFill>
              </a:rPr>
              <a:t>Θερμόμετρο υπερύθρων ακτίνων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FCEB2402-8227-C782-E203-472C2817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9" t="10739" r="18904" b="68036"/>
          <a:stretch>
            <a:fillRect/>
          </a:stretch>
        </p:blipFill>
        <p:spPr bwMode="auto">
          <a:xfrm>
            <a:off x="1331913" y="1268413"/>
            <a:ext cx="6119812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4EA71BC9-3C17-C591-4113-BD0377940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el-GR" altLang="el-GR" sz="4800">
                <a:solidFill>
                  <a:srgbClr val="FF3300"/>
                </a:solidFill>
              </a:rPr>
              <a:t>Διάγνωση βλαβών με τη βοήθεια της θερμοκρασίας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5434BD6-9195-0C4C-735D-7D9C9159B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lang="el-GR" altLang="el-GR" sz="3600"/>
              <a:t>Μειωμένη θερμοκρασία κυλίνδρου</a:t>
            </a:r>
          </a:p>
          <a:p>
            <a:r>
              <a:rPr lang="el-GR" altLang="el-GR" sz="3600"/>
              <a:t>Αυξημένη θερμοκρασία τροχού</a:t>
            </a:r>
          </a:p>
          <a:p>
            <a:r>
              <a:rPr lang="el-GR" altLang="el-GR" sz="3600"/>
              <a:t>Ανισομερής κατανομή της θερμοκρασίας στο ψυγείο</a:t>
            </a:r>
          </a:p>
          <a:p>
            <a:r>
              <a:rPr lang="el-GR" altLang="el-GR" sz="3600"/>
              <a:t>Χαμηλή θερμοκρασία ψυγείου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18DE13AA-0316-C79A-DC13-3C7092A19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233862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Όργανα μέτρησης πίεσης και υποπίεσης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>
            <a:extLst>
              <a:ext uri="{FF2B5EF4-FFF2-40B4-BE49-F238E27FC236}">
                <a16:creationId xmlns:a16="http://schemas.microsoft.com/office/drawing/2014/main" id="{87255D19-4BE8-ED81-52F6-696301E86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el-GR" altLang="el-GR" sz="4400" u="sng"/>
              <a:t>Η μέτρηση της πίεσης</a:t>
            </a:r>
            <a:r>
              <a:rPr lang="el-GR" altLang="el-GR" sz="4400"/>
              <a:t> μπορεί να δώσει πολύτιμες πληροφορίες, η σωστή ερμηνεία των οποίων, μπορεί να οδηγήσει σε </a:t>
            </a:r>
            <a:r>
              <a:rPr lang="el-GR" altLang="el-GR" sz="4400">
                <a:solidFill>
                  <a:srgbClr val="FF3300"/>
                </a:solidFill>
              </a:rPr>
              <a:t>διάγνωση </a:t>
            </a:r>
            <a:r>
              <a:rPr lang="el-GR" altLang="el-GR" sz="4400"/>
              <a:t>σημαντικών βλαβών του αυτοκινήτου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555CA08-97E3-D62C-AA74-E44C4EC0C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6600">
                <a:solidFill>
                  <a:srgbClr val="FF3300"/>
                </a:solidFill>
              </a:rPr>
              <a:t>Πίεση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E9CBE1-6205-9AC5-C9D2-0855F691C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6799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l-GR" sz="4400"/>
              <a:t>P=F/A</a:t>
            </a:r>
          </a:p>
          <a:p>
            <a:pPr algn="ctr">
              <a:buFontTx/>
              <a:buNone/>
            </a:pPr>
            <a:r>
              <a:rPr lang="el-GR" altLang="el-GR" sz="4000"/>
              <a:t>Μονάδες πίεσης</a:t>
            </a:r>
          </a:p>
          <a:p>
            <a:pPr>
              <a:buFontTx/>
              <a:buNone/>
            </a:pPr>
            <a:r>
              <a:rPr lang="en-US" altLang="el-GR" sz="2800"/>
              <a:t>Atm=1,013 Bar = 1,033 atm = 14,7 psi =760 torr</a:t>
            </a:r>
          </a:p>
          <a:p>
            <a:pPr>
              <a:buFontTx/>
              <a:buNone/>
            </a:pPr>
            <a:r>
              <a:rPr lang="en-US" altLang="el-GR" sz="2800"/>
              <a:t>Bar =100 KPa = 14,5 psi</a:t>
            </a:r>
            <a:endParaRPr lang="el-GR" altLang="el-GR" sz="2800"/>
          </a:p>
          <a:p>
            <a:r>
              <a:rPr lang="el-GR" altLang="el-GR" sz="3600"/>
              <a:t>Ατμοσφαιρική πίεση</a:t>
            </a:r>
          </a:p>
          <a:p>
            <a:r>
              <a:rPr lang="el-GR" altLang="el-GR" sz="3600"/>
              <a:t>Απόλυτη πίεση</a:t>
            </a:r>
          </a:p>
          <a:p>
            <a:r>
              <a:rPr lang="el-GR" altLang="el-GR" sz="3600"/>
              <a:t>Υποπίεση</a:t>
            </a:r>
            <a:endParaRPr lang="en-US" altLang="el-GR" sz="3600"/>
          </a:p>
          <a:p>
            <a:pPr>
              <a:buFontTx/>
              <a:buNone/>
            </a:pPr>
            <a:endParaRPr lang="el-GR" altLang="el-GR" sz="400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>
            <a:extLst>
              <a:ext uri="{FF2B5EF4-FFF2-40B4-BE49-F238E27FC236}">
                <a16:creationId xmlns:a16="http://schemas.microsoft.com/office/drawing/2014/main" id="{1B680CFB-4204-3047-8230-EF733B2B8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r>
              <a:rPr lang="el-GR" altLang="el-GR" sz="8000">
                <a:solidFill>
                  <a:srgbClr val="FF3300"/>
                </a:solidFill>
              </a:rPr>
              <a:t>Πιεσόμετρα και υποπιεσόμετρα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403E49AE-F5A8-2AB7-141F-D67B2D91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2052" r="13478" b="72398"/>
          <a:stretch>
            <a:fillRect/>
          </a:stretch>
        </p:blipFill>
        <p:spPr bwMode="auto">
          <a:xfrm>
            <a:off x="250825" y="1628775"/>
            <a:ext cx="86423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C78F0923-2D39-BF32-946A-1DF92DFCF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altLang="el-GR">
                <a:solidFill>
                  <a:srgbClr val="FF3300"/>
                </a:solidFill>
              </a:rPr>
              <a:t>Πιεσόμετρα και υποπιεσόμετρα παραμόρφωσης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44AF1179-67E1-457A-DDA3-3AD5F397D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A5DF035-404F-98A5-813A-564AF7757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σ</a:t>
            </a:r>
          </a:p>
        </p:txBody>
      </p:sp>
      <p:pic>
        <p:nvPicPr>
          <p:cNvPr id="129028" name="Picture 4">
            <a:extLst>
              <a:ext uri="{FF2B5EF4-FFF2-40B4-BE49-F238E27FC236}">
                <a16:creationId xmlns:a16="http://schemas.microsoft.com/office/drawing/2014/main" id="{C9838148-BF33-81D4-934B-76C594D8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238"/>
            <a:ext cx="864235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E3C8F30-3F89-51E2-A683-7592F442F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>
                <a:solidFill>
                  <a:srgbClr val="FF3300"/>
                </a:solidFill>
              </a:rPr>
              <a:t>Πιεσόμετρα πιεζοαντίστασης</a:t>
            </a:r>
          </a:p>
        </p:txBody>
      </p:sp>
      <p:pic>
        <p:nvPicPr>
          <p:cNvPr id="56327" name="Picture 7">
            <a:extLst>
              <a:ext uri="{FF2B5EF4-FFF2-40B4-BE49-F238E27FC236}">
                <a16:creationId xmlns:a16="http://schemas.microsoft.com/office/drawing/2014/main" id="{27D3522B-25BB-3BFA-F205-DAE41AD315D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1" r="50116" b="82997"/>
          <a:stretch>
            <a:fillRect/>
          </a:stretch>
        </p:blipFill>
        <p:spPr>
          <a:xfrm>
            <a:off x="593725" y="1600200"/>
            <a:ext cx="37655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8" name="Picture 8">
            <a:extLst>
              <a:ext uri="{FF2B5EF4-FFF2-40B4-BE49-F238E27FC236}">
                <a16:creationId xmlns:a16="http://schemas.microsoft.com/office/drawing/2014/main" id="{C35D905A-2FEB-0937-FAB4-5F8F5DBC51B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9" t="2542" r="15082" b="82220"/>
          <a:stretch>
            <a:fillRect/>
          </a:stretch>
        </p:blipFill>
        <p:spPr>
          <a:xfrm>
            <a:off x="4572000" y="1989138"/>
            <a:ext cx="4321175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37B38E9-98AA-880B-499A-03CA79BC9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el-GR" altLang="el-GR" sz="4800">
                <a:solidFill>
                  <a:srgbClr val="FF3300"/>
                </a:solidFill>
              </a:rPr>
              <a:t>Παραδείγματα διάγνωσης βλαβών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BF8F6C0-5995-8C52-5E72-701933875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r>
              <a:rPr lang="el-GR" altLang="el-GR" sz="4000"/>
              <a:t>Μειωμένη πίεση κυλίνδρου</a:t>
            </a:r>
          </a:p>
          <a:p>
            <a:r>
              <a:rPr lang="el-GR" altLang="el-GR" sz="4000"/>
              <a:t>Αυξημένη πίεση κυλίνδρου</a:t>
            </a:r>
          </a:p>
          <a:p>
            <a:r>
              <a:rPr lang="el-GR" altLang="el-GR" sz="4000"/>
              <a:t>Μειωμένη πίεση λαδιού κινητήρα</a:t>
            </a:r>
          </a:p>
          <a:p>
            <a:r>
              <a:rPr lang="el-GR" altLang="el-GR" sz="4000"/>
              <a:t>Μειωμένη πίεση καυσίμου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04D9103-48A6-C68D-C0BD-454CF5C3A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el-GR" altLang="el-GR" sz="4000">
                <a:solidFill>
                  <a:srgbClr val="FF3300"/>
                </a:solidFill>
              </a:rPr>
              <a:t>Όργανα και συσκευές μέτρησης ειδικής χρήσης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58B8009-B371-1F6C-B8B4-26EAA0356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589963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/>
              <a:t>Ο αναλυτής καυσαερίων</a:t>
            </a:r>
          </a:p>
          <a:p>
            <a:pPr>
              <a:lnSpc>
                <a:spcPct val="90000"/>
              </a:lnSpc>
            </a:pPr>
            <a:r>
              <a:rPr lang="el-GR" altLang="el-GR"/>
              <a:t>Το στροβοσκοπικό φως χρονισμού</a:t>
            </a:r>
          </a:p>
          <a:p>
            <a:pPr>
              <a:lnSpc>
                <a:spcPct val="90000"/>
              </a:lnSpc>
            </a:pPr>
            <a:r>
              <a:rPr lang="el-GR" altLang="el-GR"/>
              <a:t>Ο μετρητής λόγου (λ)</a:t>
            </a:r>
          </a:p>
          <a:p>
            <a:pPr>
              <a:lnSpc>
                <a:spcPct val="90000"/>
              </a:lnSpc>
            </a:pPr>
            <a:r>
              <a:rPr lang="el-GR" altLang="el-GR"/>
              <a:t>Ειδικά όργανα ελέγχου λειτουργίας εξαρτημάτων</a:t>
            </a:r>
          </a:p>
          <a:p>
            <a:pPr>
              <a:lnSpc>
                <a:spcPct val="90000"/>
              </a:lnSpc>
            </a:pPr>
            <a:r>
              <a:rPr lang="el-GR" altLang="el-GR"/>
              <a:t>Τα συγκροτήματα μέτρησης ροπής κινητήρα, ευθυγράμμισης και ζυγοστάθμισης τροχών, ελέγχου φρένων, αμορτισέρ και οργάνων ταμπλό, ελέγχου και ρύθμισης φώτων προβο­λέων κλπ </a:t>
            </a:r>
          </a:p>
          <a:p>
            <a:pPr>
              <a:lnSpc>
                <a:spcPct val="90000"/>
              </a:lnSpc>
            </a:pPr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6960C541-93C8-28B7-811A-7513B7518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8000">
                <a:solidFill>
                  <a:srgbClr val="FF3300"/>
                </a:solidFill>
              </a:rPr>
              <a:t>Παλμογράφος</a:t>
            </a: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06FBC608-6E4F-A157-726A-DB6CC9BC644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1" t="3813" r="13553" b="67296"/>
          <a:stretch>
            <a:fillRect/>
          </a:stretch>
        </p:blipFill>
        <p:spPr>
          <a:xfrm>
            <a:off x="611188" y="1989138"/>
            <a:ext cx="8281987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>
            <a:extLst>
              <a:ext uri="{FF2B5EF4-FFF2-40B4-BE49-F238E27FC236}">
                <a16:creationId xmlns:a16="http://schemas.microsoft.com/office/drawing/2014/main" id="{44B37373-02B6-179C-6A92-03A7EEF6E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1143000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Ο παλμογράφος </a:t>
            </a: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0D5E27EE-861E-0E57-DCEA-C5844B46E4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321175" cy="4525963"/>
          </a:xfrm>
        </p:spPr>
        <p:txBody>
          <a:bodyPr/>
          <a:lstStyle/>
          <a:p>
            <a:r>
              <a:rPr lang="el-GR" altLang="el-GR"/>
              <a:t>Μας δίνει την δυνατότητα να παρακολουθήσουμε τη μεταβολή ενός μεγέθους σε συνάρτηση με το χρόνο</a:t>
            </a:r>
          </a:p>
        </p:txBody>
      </p:sp>
      <p:pic>
        <p:nvPicPr>
          <p:cNvPr id="120839" name="Picture 7">
            <a:extLst>
              <a:ext uri="{FF2B5EF4-FFF2-40B4-BE49-F238E27FC236}">
                <a16:creationId xmlns:a16="http://schemas.microsoft.com/office/drawing/2014/main" id="{8C7925B9-EDCB-7B09-6191-862E8A5207C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t="5754" r="60249" b="77637"/>
          <a:stretch>
            <a:fillRect/>
          </a:stretch>
        </p:blipFill>
        <p:spPr>
          <a:xfrm>
            <a:off x="4572000" y="1628775"/>
            <a:ext cx="4321175" cy="4497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722A4CA-EFDE-3EA7-9C3C-5D7F90194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>
                <a:solidFill>
                  <a:srgbClr val="FF3300"/>
                </a:solidFill>
              </a:rPr>
              <a:t>Ιδιότητες της νέας γενιάς παλμογράφων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B5F04C5-D575-FDBE-6A1F-9DB8B4A15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l-GR" altLang="el-GR"/>
              <a:t>Δυνατότητα μέτρησης τάσης μέχρι 80 </a:t>
            </a:r>
            <a:r>
              <a:rPr lang="en-US" altLang="el-GR"/>
              <a:t>KV</a:t>
            </a:r>
          </a:p>
          <a:p>
            <a:pPr marL="609600" indent="-609600">
              <a:buFontTx/>
              <a:buAutoNum type="arabicPeriod"/>
            </a:pPr>
            <a:r>
              <a:rPr lang="el-GR" altLang="el-GR"/>
              <a:t>Δυνατότητα γρήγορης και άμεσης αλλαγής της ευαισθησίας χρόνου</a:t>
            </a:r>
          </a:p>
          <a:p>
            <a:pPr marL="609600" indent="-609600">
              <a:buFontTx/>
              <a:buAutoNum type="arabicPeriod"/>
            </a:pPr>
            <a:r>
              <a:rPr lang="el-GR" altLang="el-GR"/>
              <a:t>Δυνατότητα συγχρονισμού για εμφάνιση κυματομορφών αισθητήρων</a:t>
            </a:r>
          </a:p>
          <a:p>
            <a:pPr marL="609600" indent="-609600">
              <a:buFontTx/>
              <a:buAutoNum type="arabicPeriod"/>
            </a:pPr>
            <a:r>
              <a:rPr lang="el-GR" altLang="el-GR"/>
              <a:t>Δυνατότητα ταυτόχρονης παρακολούθησης πολλών κυλίνδρων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D15E55E-F627-7585-A191-75BE06F28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>
                <a:solidFill>
                  <a:srgbClr val="FF3300"/>
                </a:solidFill>
              </a:rPr>
              <a:t>Δομή και λειτουργία του παλμογράφου</a:t>
            </a: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F21C5546-7D59-10FF-48C6-C05EFBD20F3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t="3787" r="28229" b="77950"/>
          <a:stretch>
            <a:fillRect/>
          </a:stretch>
        </p:blipFill>
        <p:spPr>
          <a:xfrm>
            <a:off x="611188" y="1989138"/>
            <a:ext cx="79216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17DA7A10-79B6-5B9F-DA71-73D0615E7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el-GR" altLang="el-GR" sz="3600">
                <a:solidFill>
                  <a:srgbClr val="FF3300"/>
                </a:solidFill>
              </a:rPr>
              <a:t>Ευαισθησία τάσης Εν</a:t>
            </a:r>
            <a:r>
              <a:rPr lang="el-GR" altLang="el-GR" sz="3600"/>
              <a:t> είναι η τάση που απαιτείται για να αποκλίνει η δέσμη των ηλεκτρονίων κατακόρυφα κατά μια υποδιαίρεση </a:t>
            </a:r>
            <a:r>
              <a:rPr lang="en-US" altLang="el-GR" sz="3600"/>
              <a:t>DIV</a:t>
            </a:r>
          </a:p>
          <a:p>
            <a:pPr>
              <a:buFontTx/>
              <a:buNone/>
            </a:pPr>
            <a:endParaRPr lang="en-US" altLang="el-GR" sz="3600"/>
          </a:p>
          <a:p>
            <a:r>
              <a:rPr lang="el-GR" altLang="el-GR" sz="3600">
                <a:solidFill>
                  <a:srgbClr val="FF3300"/>
                </a:solidFill>
              </a:rPr>
              <a:t>Ευαισθησία χρόνου </a:t>
            </a:r>
            <a:r>
              <a:rPr lang="en-US" altLang="el-GR" sz="3600">
                <a:solidFill>
                  <a:srgbClr val="FF3300"/>
                </a:solidFill>
              </a:rPr>
              <a:t>Et</a:t>
            </a:r>
            <a:r>
              <a:rPr lang="el-GR" altLang="el-GR" sz="3600"/>
              <a:t> είναι ο χρόνος που απαιτείται για να αποκλίνει η δέσμη των ηλεκτρονίων οριζόντια κατά μια υποδιαίρεση </a:t>
            </a:r>
            <a:r>
              <a:rPr lang="en-US" altLang="el-GR" sz="3600"/>
              <a:t>DIV</a:t>
            </a:r>
            <a:endParaRPr lang="el-GR" altLang="el-GR" sz="360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>
            <a:extLst>
              <a:ext uri="{FF2B5EF4-FFF2-40B4-BE49-F238E27FC236}">
                <a16:creationId xmlns:a16="http://schemas.microsoft.com/office/drawing/2014/main" id="{7626528E-3B2D-2FA4-473A-A8CEB9FBE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3300"/>
                </a:solidFill>
              </a:rPr>
              <a:t>Κυματομορφή σε παλμογράφο</a:t>
            </a:r>
          </a:p>
        </p:txBody>
      </p:sp>
      <p:pic>
        <p:nvPicPr>
          <p:cNvPr id="68614" name="Picture 6">
            <a:extLst>
              <a:ext uri="{FF2B5EF4-FFF2-40B4-BE49-F238E27FC236}">
                <a16:creationId xmlns:a16="http://schemas.microsoft.com/office/drawing/2014/main" id="{DFFAC36F-8461-BC9B-8C9C-CD66B270855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8" t="5754" r="26884" b="77637"/>
          <a:stretch>
            <a:fillRect/>
          </a:stretch>
        </p:blipFill>
        <p:spPr>
          <a:xfrm>
            <a:off x="250825" y="1989138"/>
            <a:ext cx="8642350" cy="413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748DC70D-7B15-B783-127D-779024A8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el-GR" altLang="el-GR" sz="3600">
                <a:solidFill>
                  <a:srgbClr val="FF3300"/>
                </a:solidFill>
              </a:rPr>
              <a:t>Τυπικές τιμές ευαισθησιών τάσης</a:t>
            </a:r>
            <a:r>
              <a:rPr lang="en-US" altLang="el-GR" sz="3600">
                <a:solidFill>
                  <a:srgbClr val="FF3300"/>
                </a:solidFill>
              </a:rPr>
              <a:t> Ev</a:t>
            </a:r>
            <a:endParaRPr lang="el-GR" altLang="el-GR" sz="360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en-US" altLang="el-GR" sz="3600"/>
              <a:t>   </a:t>
            </a:r>
            <a:r>
              <a:rPr lang="el-GR" altLang="el-GR" sz="3600"/>
              <a:t>Για συνεχή τάση </a:t>
            </a:r>
            <a:r>
              <a:rPr lang="en-US" altLang="el-GR" sz="3600"/>
              <a:t>DC</a:t>
            </a:r>
            <a:endParaRPr lang="el-GR" altLang="el-GR" sz="3600"/>
          </a:p>
          <a:p>
            <a:pPr>
              <a:buFontTx/>
              <a:buNone/>
            </a:pPr>
            <a:r>
              <a:rPr lang="en-US" altLang="el-GR" sz="3600"/>
              <a:t>          </a:t>
            </a:r>
            <a:r>
              <a:rPr lang="el-GR" altLang="el-GR" sz="3600"/>
              <a:t>10  5  2  1  0,5  0,2 </a:t>
            </a:r>
            <a:r>
              <a:rPr lang="en-US" altLang="el-GR" sz="3600"/>
              <a:t>V/DIV</a:t>
            </a:r>
          </a:p>
          <a:p>
            <a:pPr>
              <a:buFontTx/>
              <a:buNone/>
            </a:pPr>
            <a:r>
              <a:rPr lang="en-US" altLang="el-GR" sz="3600"/>
              <a:t>   </a:t>
            </a:r>
            <a:r>
              <a:rPr lang="el-GR" altLang="el-GR" sz="3600"/>
              <a:t>Για σήματα αισθητήρων </a:t>
            </a:r>
            <a:r>
              <a:rPr lang="en-US" altLang="el-GR" sz="3600"/>
              <a:t>AC</a:t>
            </a:r>
            <a:endParaRPr lang="el-GR" altLang="el-GR" sz="3600"/>
          </a:p>
          <a:p>
            <a:pPr>
              <a:buFontTx/>
              <a:buNone/>
            </a:pPr>
            <a:r>
              <a:rPr lang="en-US" altLang="el-GR" sz="3600"/>
              <a:t>     </a:t>
            </a:r>
            <a:r>
              <a:rPr lang="el-GR" altLang="el-GR" sz="3600"/>
              <a:t>1  0,5  0,2  0,1  0,05  0,02 </a:t>
            </a:r>
            <a:r>
              <a:rPr lang="en-US" altLang="el-GR" sz="3600"/>
              <a:t>V/DIV</a:t>
            </a:r>
          </a:p>
          <a:p>
            <a:pPr>
              <a:buFontTx/>
              <a:buNone/>
            </a:pPr>
            <a:endParaRPr lang="el-GR" altLang="el-GR" sz="3600"/>
          </a:p>
          <a:p>
            <a:r>
              <a:rPr lang="el-GR" altLang="el-GR" sz="3600">
                <a:solidFill>
                  <a:srgbClr val="FF3300"/>
                </a:solidFill>
              </a:rPr>
              <a:t>Τυπικές τιμές ευαισθησιών χρόνου </a:t>
            </a:r>
            <a:r>
              <a:rPr lang="en-US" altLang="el-GR" sz="3600">
                <a:solidFill>
                  <a:srgbClr val="FF3300"/>
                </a:solidFill>
              </a:rPr>
              <a:t>Et</a:t>
            </a:r>
          </a:p>
          <a:p>
            <a:pPr>
              <a:buFontTx/>
              <a:buNone/>
            </a:pPr>
            <a:r>
              <a:rPr lang="en-US" altLang="el-GR" sz="3600"/>
              <a:t>        </a:t>
            </a:r>
            <a:r>
              <a:rPr lang="el-GR" altLang="el-GR" sz="3600"/>
              <a:t>0,5  1  2  5  10  20  50 </a:t>
            </a:r>
            <a:r>
              <a:rPr lang="en-US" altLang="el-GR" sz="3600"/>
              <a:t>ms/DIV</a:t>
            </a:r>
            <a:endParaRPr lang="el-GR" altLang="el-GR" sz="3600"/>
          </a:p>
          <a:p>
            <a:endParaRPr lang="el-GR" altLang="el-GR" sz="360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60AF33D-9298-328C-5CE2-3D17B1D3C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Διάγνωση βλαβών με παλμογράφο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F7AFFEB-75BD-4936-B40A-3D848FE62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r>
              <a:rPr lang="el-GR" altLang="el-GR" sz="4000"/>
              <a:t>Η διάγνωση γίνεται με τη μέθοδο της </a:t>
            </a:r>
            <a:r>
              <a:rPr lang="el-GR" altLang="el-GR" sz="4000">
                <a:solidFill>
                  <a:srgbClr val="FF3300"/>
                </a:solidFill>
              </a:rPr>
              <a:t>σύγκρισης</a:t>
            </a:r>
            <a:r>
              <a:rPr lang="el-GR" altLang="el-GR" sz="4000"/>
              <a:t>. Οι κυματομορφές των μετρήσεων συγκρίνονται με τις ιδανικές του κατασκευαστή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1D91D5FC-45C7-8E34-5134-9B439E59A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el-GR" altLang="el-GR">
                <a:solidFill>
                  <a:srgbClr val="FF3300"/>
                </a:solidFill>
              </a:rPr>
              <a:t>Κυματομορφή δευτερεύοντος πηνίου ηλεκτρονικής ανάφλεξης</a:t>
            </a:r>
          </a:p>
        </p:txBody>
      </p:sp>
      <p:pic>
        <p:nvPicPr>
          <p:cNvPr id="72711" name="Picture 7">
            <a:extLst>
              <a:ext uri="{FF2B5EF4-FFF2-40B4-BE49-F238E27FC236}">
                <a16:creationId xmlns:a16="http://schemas.microsoft.com/office/drawing/2014/main" id="{4774C859-4CDC-A3F1-84C3-616E4064CBC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1662" r="43631" b="71498"/>
          <a:stretch>
            <a:fillRect/>
          </a:stretch>
        </p:blipFill>
        <p:spPr>
          <a:xfrm>
            <a:off x="971550" y="1989138"/>
            <a:ext cx="7200900" cy="458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AE1663A-DDE6-F88F-2F04-991C412EF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>
                <a:solidFill>
                  <a:srgbClr val="FF3300"/>
                </a:solidFill>
              </a:rPr>
              <a:t>Κυματομορφή του εναλλακτήρα φόρτισης</a:t>
            </a:r>
          </a:p>
        </p:txBody>
      </p:sp>
      <p:pic>
        <p:nvPicPr>
          <p:cNvPr id="75783" name="Picture 7">
            <a:extLst>
              <a:ext uri="{FF2B5EF4-FFF2-40B4-BE49-F238E27FC236}">
                <a16:creationId xmlns:a16="http://schemas.microsoft.com/office/drawing/2014/main" id="{5C70796B-3B18-F4CC-5577-E2A74A9FF2C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5850" r="47650" b="77112"/>
          <a:stretch>
            <a:fillRect/>
          </a:stretch>
        </p:blipFill>
        <p:spPr>
          <a:xfrm>
            <a:off x="250825" y="1628775"/>
            <a:ext cx="43211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4" name="Picture 8">
            <a:extLst>
              <a:ext uri="{FF2B5EF4-FFF2-40B4-BE49-F238E27FC236}">
                <a16:creationId xmlns:a16="http://schemas.microsoft.com/office/drawing/2014/main" id="{320AFD45-5D50-8498-86E2-0B4997041FD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53090" r="49719" b="28784"/>
          <a:stretch>
            <a:fillRect/>
          </a:stretch>
        </p:blipFill>
        <p:spPr>
          <a:xfrm>
            <a:off x="4572000" y="1628775"/>
            <a:ext cx="43211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25CCA8-E049-84ED-731D-C89E272F6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altLang="el-GR" sz="4000">
                <a:solidFill>
                  <a:srgbClr val="FF3300"/>
                </a:solidFill>
              </a:rPr>
              <a:t>Κατηγορίες οργάνων μέτρησης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CD76A3B-7CB5-A1E9-3136-57830F25D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r>
              <a:rPr lang="el-GR" altLang="el-GR" sz="2800"/>
              <a:t>Αναλογικά – Ψηφιακά</a:t>
            </a:r>
          </a:p>
          <a:p>
            <a:r>
              <a:rPr lang="el-GR" altLang="el-GR" sz="2800"/>
              <a:t>Επαφής – Μη επαφής</a:t>
            </a:r>
          </a:p>
          <a:p>
            <a:r>
              <a:rPr lang="el-GR" altLang="el-GR" sz="2800"/>
              <a:t>Ενδεικτικά – Καταγραφικά</a:t>
            </a:r>
          </a:p>
          <a:p>
            <a:r>
              <a:rPr lang="el-GR" altLang="el-GR" sz="2800"/>
              <a:t>Ενεργά – Παθητικά</a:t>
            </a:r>
          </a:p>
          <a:p>
            <a:endParaRPr lang="el-GR" altLang="el-GR" sz="4000"/>
          </a:p>
          <a:p>
            <a:r>
              <a:rPr lang="el-GR" altLang="el-GR" sz="2800"/>
              <a:t>προς την αρχή λειτουργίας τους </a:t>
            </a:r>
          </a:p>
          <a:p>
            <a:pPr lvl="1"/>
            <a:endParaRPr lang="el-GR" altLang="el-GR" sz="2400"/>
          </a:p>
          <a:p>
            <a:pPr lvl="1"/>
            <a:r>
              <a:rPr lang="el-GR" altLang="el-GR" sz="2400"/>
              <a:t>ηλεκτρομαγνητικά, επαγωγικά, μηχανικά, θερμικά, ηλεκτροχημικά, φωτεινά και όργανα άλλων ειδικών κατηγοριών π.χ παλμογράφοι.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1A803DD-F5BE-1755-FA92-BD1092A45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3300"/>
                </a:solidFill>
              </a:rPr>
              <a:t>Κυματομορφή αισθητήρα </a:t>
            </a:r>
            <a:r>
              <a:rPr lang="en-US" altLang="el-GR">
                <a:solidFill>
                  <a:srgbClr val="FF3300"/>
                </a:solidFill>
              </a:rPr>
              <a:t>ABS</a:t>
            </a:r>
            <a:endParaRPr lang="el-GR" altLang="el-GR">
              <a:solidFill>
                <a:srgbClr val="FF3300"/>
              </a:solidFill>
            </a:endParaRP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1812A1FE-4A21-1217-8AF1-257B97CD9EB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8836" r="41808" b="70630"/>
          <a:stretch>
            <a:fillRect/>
          </a:stretch>
        </p:blipFill>
        <p:spPr>
          <a:xfrm>
            <a:off x="1331913" y="1628775"/>
            <a:ext cx="6119812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>
            <a:extLst>
              <a:ext uri="{FF2B5EF4-FFF2-40B4-BE49-F238E27FC236}">
                <a16:creationId xmlns:a16="http://schemas.microsoft.com/office/drawing/2014/main" id="{63F6B6BF-7F99-8298-57F5-677EBAB2A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Ειδικοί τύποι οργάνων και συσκευών μέτρησης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CA91946-91E8-2520-C3AB-FB13B8665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>
                <a:solidFill>
                  <a:srgbClr val="FF3300"/>
                </a:solidFill>
              </a:rPr>
              <a:t>Στροβοσκοπική λυχνία χρονισμού</a:t>
            </a:r>
          </a:p>
        </p:txBody>
      </p:sp>
      <p:pic>
        <p:nvPicPr>
          <p:cNvPr id="83974" name="Picture 6">
            <a:extLst>
              <a:ext uri="{FF2B5EF4-FFF2-40B4-BE49-F238E27FC236}">
                <a16:creationId xmlns:a16="http://schemas.microsoft.com/office/drawing/2014/main" id="{D6D37AFD-0041-ADC0-93E8-3F873484966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7211" r="49992" b="54083"/>
          <a:stretch>
            <a:fillRect/>
          </a:stretch>
        </p:blipFill>
        <p:spPr>
          <a:xfrm>
            <a:off x="971550" y="1628775"/>
            <a:ext cx="7200900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B177CF5-6208-7015-B050-78073045A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6000">
                <a:solidFill>
                  <a:srgbClr val="FF3300"/>
                </a:solidFill>
              </a:rPr>
              <a:t>Ελεγκτής μπαταρίας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FD16C520-E46F-E6B4-0E34-DAF7F54A09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altLang="el-GR" sz="5400"/>
              <a:t>Ελέγχει</a:t>
            </a:r>
          </a:p>
          <a:p>
            <a:r>
              <a:rPr lang="el-GR" altLang="el-GR" sz="3600"/>
              <a:t>Τη χωρητικότητα</a:t>
            </a:r>
          </a:p>
          <a:p>
            <a:r>
              <a:rPr lang="el-GR" altLang="el-GR" sz="3600"/>
              <a:t>Την αντοχή της</a:t>
            </a:r>
          </a:p>
          <a:p>
            <a:r>
              <a:rPr lang="el-GR" altLang="el-GR" sz="3600"/>
              <a:t>Το βαθμό φόρτισής της</a:t>
            </a:r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F04808D1-E7C4-29DA-2590-CB133186C94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1" t="1988" r="14745" b="76715"/>
          <a:stretch>
            <a:fillRect/>
          </a:stretch>
        </p:blipFill>
        <p:spPr>
          <a:xfrm>
            <a:off x="4572000" y="1600200"/>
            <a:ext cx="43211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2A433F6-6E38-C721-1373-E167FCB9E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Λογικός ανιχνευτής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54B743E1-CF82-11CA-3F2C-B89FA61F05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altLang="el-GR"/>
              <a:t>Ανιχνεύει με πολύ μεγάλη ασφάλεια σήματα παλμών</a:t>
            </a:r>
            <a:r>
              <a:rPr lang="en-US" altLang="el-GR"/>
              <a:t>   </a:t>
            </a:r>
            <a:r>
              <a:rPr lang="el-GR" altLang="el-GR"/>
              <a:t> 0 - 5 ή 0 - 14 </a:t>
            </a:r>
            <a:r>
              <a:rPr lang="en-US" altLang="el-GR"/>
              <a:t>Volts</a:t>
            </a:r>
            <a:endParaRPr lang="el-GR" altLang="el-GR"/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FB38EE75-29B9-4CFE-910E-7DFBEC404AB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6" t="56773" r="12833" b="26961"/>
          <a:stretch>
            <a:fillRect/>
          </a:stretch>
        </p:blipFill>
        <p:spPr>
          <a:xfrm>
            <a:off x="4572000" y="1628775"/>
            <a:ext cx="43211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57AD8CA4-1873-6487-47B8-2B49EB8A4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6000">
                <a:solidFill>
                  <a:srgbClr val="FF3300"/>
                </a:solidFill>
              </a:rPr>
              <a:t>Αναλυτής βλαβών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672DC68D-1915-CB5A-894F-F5517FFAD6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altLang="el-GR"/>
              <a:t>Μπορεί να κάνει όλους τους διαγνωστικούς ελέγχους και να εντοπίσει σφάλματα στα ηλεκτρικά και ηλεκτρονικά κυκλώματα</a:t>
            </a:r>
          </a:p>
        </p:txBody>
      </p:sp>
      <p:pic>
        <p:nvPicPr>
          <p:cNvPr id="91143" name="Picture 7">
            <a:extLst>
              <a:ext uri="{FF2B5EF4-FFF2-40B4-BE49-F238E27FC236}">
                <a16:creationId xmlns:a16="http://schemas.microsoft.com/office/drawing/2014/main" id="{21A07A3A-6951-B969-8365-DDAEBA62180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t="7335" r="44267" b="62721"/>
          <a:stretch>
            <a:fillRect/>
          </a:stretch>
        </p:blipFill>
        <p:spPr>
          <a:xfrm>
            <a:off x="4211638" y="1628775"/>
            <a:ext cx="4681537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>
            <a:extLst>
              <a:ext uri="{FF2B5EF4-FFF2-40B4-BE49-F238E27FC236}">
                <a16:creationId xmlns:a16="http://schemas.microsoft.com/office/drawing/2014/main" id="{071CB5B2-D5F3-5962-BFC2-B6CF0EB3D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Μετρητής λόγου (λ)</a:t>
            </a:r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0CA39876-C4DA-601B-A814-948E213562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r>
              <a:rPr lang="el-GR" altLang="el-GR"/>
              <a:t>Μετρά την αναλογία αέρα και καυσίμου (Φτωχό ή πλούσιο μείγμα)</a:t>
            </a:r>
          </a:p>
        </p:txBody>
      </p:sp>
      <p:pic>
        <p:nvPicPr>
          <p:cNvPr id="93188" name="Picture 4">
            <a:extLst>
              <a:ext uri="{FF2B5EF4-FFF2-40B4-BE49-F238E27FC236}">
                <a16:creationId xmlns:a16="http://schemas.microsoft.com/office/drawing/2014/main" id="{5EEC9EC7-6CD5-F043-4961-D5CAE3C52F9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3" t="63475" r="45636" b="26418"/>
          <a:stretch>
            <a:fillRect/>
          </a:stretch>
        </p:blipFill>
        <p:spPr>
          <a:xfrm>
            <a:off x="971550" y="3068638"/>
            <a:ext cx="7200900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CF118A6D-9615-E868-F8B6-A46545A72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6000">
                <a:solidFill>
                  <a:srgbClr val="FF3300"/>
                </a:solidFill>
              </a:rPr>
              <a:t>Αντλία υποπίεσης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D19A4B87-590A-DEE4-6BB8-D465656C2A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3600"/>
              <a:t>Δημιουργεί υποπίεση και ταυτόχρονα την μετράει</a:t>
            </a:r>
          </a:p>
        </p:txBody>
      </p:sp>
      <p:pic>
        <p:nvPicPr>
          <p:cNvPr id="96262" name="Picture 6">
            <a:extLst>
              <a:ext uri="{FF2B5EF4-FFF2-40B4-BE49-F238E27FC236}">
                <a16:creationId xmlns:a16="http://schemas.microsoft.com/office/drawing/2014/main" id="{E42D7638-7EB2-5C0A-81CC-8F1CAC08E15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9" t="31085" r="12540" b="53552"/>
          <a:stretch>
            <a:fillRect/>
          </a:stretch>
        </p:blipFill>
        <p:spPr>
          <a:xfrm>
            <a:off x="1331913" y="2708275"/>
            <a:ext cx="5761037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BCAB1CF5-AC4E-D8E8-4B4E-B0FBC9B1C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800">
                <a:solidFill>
                  <a:srgbClr val="FF3300"/>
                </a:solidFill>
              </a:rPr>
              <a:t>Σύστημα ευθυγράμμισης τροχών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78CEB798-5AEB-AB1F-E89C-F1AED9C7B2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altLang="el-GR"/>
              <a:t>Ελέγχει και ρυθμίζει τις γωνίες των τροχών ως προς τους άξονες του αυτοκινήτου</a:t>
            </a:r>
          </a:p>
        </p:txBody>
      </p:sp>
      <p:pic>
        <p:nvPicPr>
          <p:cNvPr id="98311" name="Picture 7">
            <a:extLst>
              <a:ext uri="{FF2B5EF4-FFF2-40B4-BE49-F238E27FC236}">
                <a16:creationId xmlns:a16="http://schemas.microsoft.com/office/drawing/2014/main" id="{D981E935-3584-F53D-9642-3DC8EC7E0D1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t="15187" r="55896" b="58270"/>
          <a:stretch>
            <a:fillRect/>
          </a:stretch>
        </p:blipFill>
        <p:spPr>
          <a:xfrm>
            <a:off x="4572000" y="1628775"/>
            <a:ext cx="4321175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>
            <a:extLst>
              <a:ext uri="{FF2B5EF4-FFF2-40B4-BE49-F238E27FC236}">
                <a16:creationId xmlns:a16="http://schemas.microsoft.com/office/drawing/2014/main" id="{2D03D624-C6D4-D5FE-ACDF-27C9EB301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Ελεγκτής – ρυθμιστής φώτων προβολέων</a:t>
            </a:r>
          </a:p>
        </p:txBody>
      </p:sp>
      <p:pic>
        <p:nvPicPr>
          <p:cNvPr id="100358" name="Picture 6">
            <a:extLst>
              <a:ext uri="{FF2B5EF4-FFF2-40B4-BE49-F238E27FC236}">
                <a16:creationId xmlns:a16="http://schemas.microsoft.com/office/drawing/2014/main" id="{23DBEF17-98BB-1C9F-E1D5-929835FDD9F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3638" r="19756" b="73264"/>
          <a:stretch>
            <a:fillRect/>
          </a:stretch>
        </p:blipFill>
        <p:spPr>
          <a:xfrm>
            <a:off x="1331913" y="1989138"/>
            <a:ext cx="5761037" cy="455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FACAA4-8D9E-E6AA-0DEE-8707D2A38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l"/>
            <a:r>
              <a:rPr lang="el-GR" altLang="el-GR" sz="3600">
                <a:solidFill>
                  <a:srgbClr val="FF3300"/>
                </a:solidFill>
              </a:rPr>
              <a:t>Απόλυτο σφάλμα</a:t>
            </a:r>
            <a:r>
              <a:rPr lang="el-GR" altLang="el-GR" sz="3600"/>
              <a:t> της μέτρησης είναι η απόκλιση μεταξύ της πραγματικής και της μετρούμενης τιμής  </a:t>
            </a:r>
            <a:r>
              <a:rPr lang="el-GR" altLang="el-GR" sz="3600">
                <a:solidFill>
                  <a:srgbClr val="FF3300"/>
                </a:solidFill>
              </a:rPr>
              <a:t>Ι Χπ – Χμ Ι</a:t>
            </a:r>
            <a:r>
              <a:rPr lang="el-GR" altLang="el-GR" sz="3600"/>
              <a:t> </a:t>
            </a:r>
          </a:p>
        </p:txBody>
      </p:sp>
      <p:sp>
        <p:nvSpPr>
          <p:cNvPr id="6222" name="Text Box 78">
            <a:extLst>
              <a:ext uri="{FF2B5EF4-FFF2-40B4-BE49-F238E27FC236}">
                <a16:creationId xmlns:a16="http://schemas.microsoft.com/office/drawing/2014/main" id="{70CAC9CD-4ABD-0E44-14E7-2A29D90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5085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1800"/>
          </a:p>
        </p:txBody>
      </p:sp>
      <p:sp>
        <p:nvSpPr>
          <p:cNvPr id="6223" name="Text Box 79">
            <a:extLst>
              <a:ext uri="{FF2B5EF4-FFF2-40B4-BE49-F238E27FC236}">
                <a16:creationId xmlns:a16="http://schemas.microsoft.com/office/drawing/2014/main" id="{EBF2C7E4-9960-2284-F0AE-C82B0676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5085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1800"/>
          </a:p>
        </p:txBody>
      </p:sp>
      <p:sp>
        <p:nvSpPr>
          <p:cNvPr id="6225" name="Text Box 81">
            <a:extLst>
              <a:ext uri="{FF2B5EF4-FFF2-40B4-BE49-F238E27FC236}">
                <a16:creationId xmlns:a16="http://schemas.microsoft.com/office/drawing/2014/main" id="{9CE190ED-12D1-AF55-75EB-5A006A46E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7082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1800"/>
          </a:p>
        </p:txBody>
      </p:sp>
      <p:sp>
        <p:nvSpPr>
          <p:cNvPr id="6228" name="Rectangle 84">
            <a:extLst>
              <a:ext uri="{FF2B5EF4-FFF2-40B4-BE49-F238E27FC236}">
                <a16:creationId xmlns:a16="http://schemas.microsoft.com/office/drawing/2014/main" id="{7C501B18-ACBA-7572-2381-2DF3C3D3F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789363"/>
            <a:ext cx="8229600" cy="2336800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sz="4000">
                <a:solidFill>
                  <a:srgbClr val="FF3300"/>
                </a:solidFill>
              </a:rPr>
              <a:t>Σχετικό σφάλμα μέτρησης</a:t>
            </a:r>
          </a:p>
          <a:p>
            <a:pPr>
              <a:buFontTx/>
              <a:buNone/>
            </a:pPr>
            <a:endParaRPr lang="el-GR" altLang="el-GR" sz="4000"/>
          </a:p>
          <a:p>
            <a:pPr algn="ctr">
              <a:buFontTx/>
              <a:buNone/>
            </a:pPr>
            <a:r>
              <a:rPr lang="el-GR" altLang="el-GR" sz="3600"/>
              <a:t>δ%=(</a:t>
            </a:r>
            <a:r>
              <a:rPr lang="el-GR" altLang="el-GR" sz="3600">
                <a:solidFill>
                  <a:srgbClr val="FF3300"/>
                </a:solidFill>
              </a:rPr>
              <a:t>Ι Χπ – Χμ Ι</a:t>
            </a:r>
            <a:r>
              <a:rPr lang="el-GR" altLang="el-GR" sz="3600"/>
              <a:t> / Χπ)*100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680909A-9E18-2C25-6E98-631552D62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>
                <a:solidFill>
                  <a:srgbClr val="FF3300"/>
                </a:solidFill>
              </a:rPr>
              <a:t>Συσκευή εξόδου σημάτων (</a:t>
            </a:r>
            <a:r>
              <a:rPr lang="en-US" altLang="el-GR">
                <a:solidFill>
                  <a:srgbClr val="FF3300"/>
                </a:solidFill>
              </a:rPr>
              <a:t>BREAKOUT BOX)</a:t>
            </a:r>
            <a:endParaRPr lang="el-GR" altLang="el-GR">
              <a:solidFill>
                <a:srgbClr val="FF3300"/>
              </a:solidFill>
            </a:endParaRP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8EE21DE5-0E4C-0BC2-DD35-6E59D1C301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r>
              <a:rPr lang="el-GR" altLang="el-GR" sz="2800"/>
              <a:t>Δημιουργεί παράλληλες επαφές διακλάδωσης που διασφαλίζουν και τη λειτουργία των αισθητήρων και την σύνδεση οργάνου μέτρησης</a:t>
            </a:r>
          </a:p>
        </p:txBody>
      </p:sp>
      <p:pic>
        <p:nvPicPr>
          <p:cNvPr id="102407" name="Picture 7">
            <a:extLst>
              <a:ext uri="{FF2B5EF4-FFF2-40B4-BE49-F238E27FC236}">
                <a16:creationId xmlns:a16="http://schemas.microsoft.com/office/drawing/2014/main" id="{B731BC2E-F58E-25C5-A31C-E3D48FCB78D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t="57907" r="55183" b="25804"/>
          <a:stretch>
            <a:fillRect/>
          </a:stretch>
        </p:blipFill>
        <p:spPr>
          <a:xfrm>
            <a:off x="1331913" y="3068638"/>
            <a:ext cx="6480175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9244E0E-144B-42EA-693D-9057710EF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l-GR" altLang="el-GR" sz="5400">
                <a:solidFill>
                  <a:srgbClr val="FF3300"/>
                </a:solidFill>
              </a:rPr>
              <a:t>Ιδιότητες οργάνων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1C6499-7C8D-7CCF-0F7E-93144695F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l-GR" altLang="el-GR" u="sng">
                <a:solidFill>
                  <a:srgbClr val="00CC66"/>
                </a:solidFill>
              </a:rPr>
              <a:t>Η κλάση του οργάνου </a:t>
            </a:r>
            <a:r>
              <a:rPr lang="en-US" altLang="el-GR" u="sng">
                <a:solidFill>
                  <a:srgbClr val="00CC66"/>
                </a:solidFill>
              </a:rPr>
              <a:t>G%</a:t>
            </a:r>
            <a:endParaRPr lang="el-GR" altLang="el-GR" u="sng">
              <a:solidFill>
                <a:srgbClr val="00CC66"/>
              </a:solidFill>
            </a:endParaRPr>
          </a:p>
          <a:p>
            <a:pPr lvl="1"/>
            <a:endParaRPr lang="el-GR" altLang="el-GR"/>
          </a:p>
          <a:p>
            <a:pPr lvl="1"/>
            <a:r>
              <a:rPr lang="el-GR" altLang="el-GR"/>
              <a:t>Είναι το μεγαλύτερο σχετικό σφάλμα που μπορεί να παρουσιάσει το όργανο στο τέλος της κλίμακάς του</a:t>
            </a:r>
          </a:p>
          <a:p>
            <a:pPr>
              <a:buFontTx/>
              <a:buNone/>
            </a:pPr>
            <a:endParaRPr lang="en-US" altLang="el-GR"/>
          </a:p>
          <a:p>
            <a:pPr>
              <a:buFontTx/>
              <a:buNone/>
            </a:pPr>
            <a:r>
              <a:rPr lang="el-GR" altLang="el-GR"/>
              <a:t>   </a:t>
            </a:r>
            <a:r>
              <a:rPr lang="el-GR" altLang="el-GR" u="sng"/>
              <a:t>Κλάσεις οργάνων μέτρησης </a:t>
            </a:r>
            <a:r>
              <a:rPr lang="en-US" altLang="el-GR" u="sng"/>
              <a:t>G%</a:t>
            </a:r>
            <a:r>
              <a:rPr lang="el-GR" altLang="el-GR"/>
              <a:t>: </a:t>
            </a:r>
          </a:p>
          <a:p>
            <a:pPr>
              <a:buFontTx/>
              <a:buNone/>
            </a:pPr>
            <a:r>
              <a:rPr lang="el-GR" altLang="el-GR"/>
              <a:t>              </a:t>
            </a:r>
            <a:endParaRPr lang="en-US" altLang="el-GR"/>
          </a:p>
          <a:p>
            <a:pPr>
              <a:buFontTx/>
              <a:buNone/>
            </a:pPr>
            <a:r>
              <a:rPr lang="el-GR" altLang="el-GR"/>
              <a:t>  </a:t>
            </a:r>
            <a:r>
              <a:rPr lang="el-GR" altLang="el-GR" sz="2800"/>
              <a:t>(0,05  0,1  0,2  0,3  0,5  1  1,5  2,5  5)</a:t>
            </a:r>
            <a:r>
              <a:rPr lang="en-US" altLang="el-GR" sz="2800"/>
              <a:t>%</a:t>
            </a:r>
            <a:endParaRPr lang="el-GR" altLang="el-GR" sz="2800"/>
          </a:p>
          <a:p>
            <a:endParaRPr lang="el-GR" altLang="el-GR" sz="2800"/>
          </a:p>
          <a:p>
            <a:endParaRPr lang="el-GR" alt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CECC6346-5196-2EDA-A96E-D79E40328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3600"/>
              <a:t> </a:t>
            </a:r>
            <a:r>
              <a:rPr lang="el-GR" altLang="el-GR" sz="3600" u="sng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 sz="3600"/>
              <a:t>   </a:t>
            </a:r>
            <a:r>
              <a:rPr lang="el-GR" altLang="el-GR" sz="3600" u="sng">
                <a:solidFill>
                  <a:srgbClr val="00CC66"/>
                </a:solidFill>
              </a:rPr>
              <a:t>Ακρίβεια</a:t>
            </a:r>
            <a:r>
              <a:rPr lang="el-GR" altLang="el-GR" sz="3600"/>
              <a:t> είναι το αντίστροφο του</a:t>
            </a:r>
            <a:r>
              <a:rPr lang="el-GR" altLang="el-GR" sz="3600" u="sng"/>
              <a:t> </a:t>
            </a:r>
            <a:r>
              <a:rPr lang="el-GR" altLang="el-GR" sz="3600"/>
              <a:t>σχετικού σφάλματος Α=1/δ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 sz="3600"/>
              <a:t>   Μεγάλη ακρίβεια = Μικρό σχετικό σφάλμα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 sz="3600"/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 sz="3600">
                <a:solidFill>
                  <a:srgbClr val="00CC66"/>
                </a:solidFill>
              </a:rPr>
              <a:t>   </a:t>
            </a:r>
            <a:r>
              <a:rPr lang="el-GR" altLang="el-GR" sz="3600" u="sng">
                <a:solidFill>
                  <a:srgbClr val="00CC66"/>
                </a:solidFill>
              </a:rPr>
              <a:t>Επαναληψιμότητα</a:t>
            </a:r>
            <a:r>
              <a:rPr lang="el-GR" altLang="el-GR" sz="3600"/>
              <a:t> είναι η ικανότητα του οργάνου να δείχνει περίπου την ίδια τιμή, όσες φορές κι αν μετρήσουμε το μέγεθος</a:t>
            </a:r>
            <a:endParaRPr lang="el-GR" altLang="el-GR" sz="3600" u="sng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12B0D38D-339A-5E1B-8AAC-3ED35E3D2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119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u="sng">
                <a:solidFill>
                  <a:srgbClr val="00CC66"/>
                </a:solidFill>
              </a:rPr>
              <a:t>Η ευαισθησία του οργάνου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l-GR"/>
              <a:t>  </a:t>
            </a:r>
            <a:endParaRPr lang="el-GR" altLang="el-GR"/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/>
              <a:t>	</a:t>
            </a:r>
            <a:r>
              <a:rPr lang="en-US" altLang="el-GR"/>
              <a:t> </a:t>
            </a:r>
            <a:r>
              <a:rPr lang="el-GR" altLang="el-GR"/>
              <a:t>Ευαισθησία λέγεται το πηλίκο της μεταβολής της εξόδου προς μια μικρή μεταβολή της εισόδου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l-GR"/>
              <a:t>                 S=dY/dX</a:t>
            </a:r>
            <a:endParaRPr lang="el-GR" altLang="el-GR" u="sng"/>
          </a:p>
          <a:p>
            <a:pPr>
              <a:lnSpc>
                <a:spcPct val="90000"/>
              </a:lnSpc>
            </a:pPr>
            <a:endParaRPr lang="el-GR" altLang="el-GR" u="sng">
              <a:solidFill>
                <a:srgbClr val="00CC66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l-GR" u="sng">
                <a:solidFill>
                  <a:srgbClr val="00CC66"/>
                </a:solidFill>
              </a:rPr>
              <a:t>Ο βαθμός ανάλυσης της κλίμακας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/>
              <a:t>	 Είναι η κατασκευαστική δυνατότητα διαχωρισμού των ενδείξεων της κλίμακας σε μικρότερες υποδιαιρέσεις</a:t>
            </a:r>
          </a:p>
          <a:p>
            <a:pPr>
              <a:lnSpc>
                <a:spcPct val="90000"/>
              </a:lnSpc>
            </a:pPr>
            <a:endParaRPr lang="el-GR" altLang="el-GR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870</Words>
  <Application>Microsoft Office PowerPoint</Application>
  <PresentationFormat>Προβολή στην οθόνη (4:3)</PresentationFormat>
  <Paragraphs>208</Paragraphs>
  <Slides>60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1" baseType="lpstr">
      <vt:lpstr>Προεπιλεγμένη σχεδίαση</vt:lpstr>
      <vt:lpstr>Όργανα και συσκευές μετρήσεων και ελέγχου</vt:lpstr>
      <vt:lpstr>Παρουσίαση του PowerPoint</vt:lpstr>
      <vt:lpstr>Όργανα και συσκευές μέτρησης γενικής χρήσης</vt:lpstr>
      <vt:lpstr>Όργανα και συσκευές μέτρησης ειδικής χρήσης</vt:lpstr>
      <vt:lpstr>Κατηγορίες οργάνων μέτρησης</vt:lpstr>
      <vt:lpstr>Απόλυτο σφάλμα της μέτρησης είναι η απόκλιση μεταξύ της πραγματικής και της μετρούμενης τιμής  Ι Χπ – Χμ Ι </vt:lpstr>
      <vt:lpstr>Ιδιότητες οργάνων</vt:lpstr>
      <vt:lpstr>Παρουσίαση του PowerPoint</vt:lpstr>
      <vt:lpstr>Παρουσίαση του PowerPoint</vt:lpstr>
      <vt:lpstr>Παρουσίαση του PowerPoint</vt:lpstr>
      <vt:lpstr>Μέτρα προστασίας οργάνων</vt:lpstr>
      <vt:lpstr>Πολύμετρο</vt:lpstr>
      <vt:lpstr>Παρουσίαση του PowerPoint</vt:lpstr>
      <vt:lpstr>Αναλογικό και ψηφιακό πολύμετρο</vt:lpstr>
      <vt:lpstr>Αναλογικό πολύμετρο</vt:lpstr>
      <vt:lpstr>Ψηφιακό πολύμετρο</vt:lpstr>
      <vt:lpstr>Παρουσίαση του PowerPoint</vt:lpstr>
      <vt:lpstr>Όργανα μέτρησης θερμοκρασίας και πίεσης</vt:lpstr>
      <vt:lpstr>Όργανα μέτρησης θερμοκρασίας</vt:lpstr>
      <vt:lpstr>Παρουσίαση του PowerPoint</vt:lpstr>
      <vt:lpstr>Παρουσίαση του PowerPoint</vt:lpstr>
      <vt:lpstr>Παρουσίαση του PowerPoint</vt:lpstr>
      <vt:lpstr>Είδη θερμομέτρων</vt:lpstr>
      <vt:lpstr>Θερμόμετρα διαστολής (διμεταλλικά και αύξησης όγκου)</vt:lpstr>
      <vt:lpstr>Διμεταλλικά θερμόμετρα</vt:lpstr>
      <vt:lpstr>Παρουσίαση του PowerPoint</vt:lpstr>
      <vt:lpstr>Ψηφιακά θερμόμετρα</vt:lpstr>
      <vt:lpstr>Ψηφιακά θερμόμετρα</vt:lpstr>
      <vt:lpstr>Θερμόμετρα υπερύθρων ακτίνων</vt:lpstr>
      <vt:lpstr>Θερμόμετρο υπερύθρων ακτίνων</vt:lpstr>
      <vt:lpstr>Διάγνωση βλαβών με τη βοήθεια της θερμοκρασίας</vt:lpstr>
      <vt:lpstr>Όργανα μέτρησης πίεσης και υποπίεσης</vt:lpstr>
      <vt:lpstr>Παρουσίαση του PowerPoint</vt:lpstr>
      <vt:lpstr>Πίεση</vt:lpstr>
      <vt:lpstr>Πιεσόμετρα και υποπιεσόμετρα</vt:lpstr>
      <vt:lpstr>Πιεσόμετρα και υποπιεσόμετρα παραμόρφωσης</vt:lpstr>
      <vt:lpstr>Παρουσίαση του PowerPoint</vt:lpstr>
      <vt:lpstr>Πιεσόμετρα πιεζοαντίστασης</vt:lpstr>
      <vt:lpstr>Παραδείγματα διάγνωσης βλαβών</vt:lpstr>
      <vt:lpstr>Παλμογράφος</vt:lpstr>
      <vt:lpstr>Ο παλμογράφος </vt:lpstr>
      <vt:lpstr>Ιδιότητες της νέας γενιάς παλμογράφων</vt:lpstr>
      <vt:lpstr>Δομή και λειτουργία του παλμογράφου</vt:lpstr>
      <vt:lpstr>Παρουσίαση του PowerPoint</vt:lpstr>
      <vt:lpstr>Κυματομορφή σε παλμογράφο</vt:lpstr>
      <vt:lpstr>Παρουσίαση του PowerPoint</vt:lpstr>
      <vt:lpstr>Διάγνωση βλαβών με παλμογράφο</vt:lpstr>
      <vt:lpstr>Κυματομορφή δευτερεύοντος πηνίου ηλεκτρονικής ανάφλεξης</vt:lpstr>
      <vt:lpstr>Κυματομορφή του εναλλακτήρα φόρτισης</vt:lpstr>
      <vt:lpstr>Κυματομορφή αισθητήρα ABS</vt:lpstr>
      <vt:lpstr>Ειδικοί τύποι οργάνων και συσκευών μέτρησης</vt:lpstr>
      <vt:lpstr>Στροβοσκοπική λυχνία χρονισμού</vt:lpstr>
      <vt:lpstr>Ελεγκτής μπαταρίας</vt:lpstr>
      <vt:lpstr>Λογικός ανιχνευτής</vt:lpstr>
      <vt:lpstr>Αναλυτής βλαβών</vt:lpstr>
      <vt:lpstr>Μετρητής λόγου (λ)</vt:lpstr>
      <vt:lpstr>Αντλία υποπίεσης</vt:lpstr>
      <vt:lpstr>Σύστημα ευθυγράμμισης τροχών</vt:lpstr>
      <vt:lpstr>Ελεγκτής – ρυθμιστής φώτων προβολέων</vt:lpstr>
      <vt:lpstr>Συσκευή εξόδου σημάτων (BREAKOUT BOX)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Όργανα και συσκευές μέτρησης γενικής χρήσης </dc:title>
  <dc:creator>babis</dc:creator>
  <cp:lastModifiedBy>user</cp:lastModifiedBy>
  <cp:revision>80</cp:revision>
  <dcterms:created xsi:type="dcterms:W3CDTF">2004-09-27T11:59:32Z</dcterms:created>
  <dcterms:modified xsi:type="dcterms:W3CDTF">2023-09-18T17:47:32Z</dcterms:modified>
</cp:coreProperties>
</file>