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07" d="100"/>
          <a:sy n="107"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207925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81352A-9775-4523-89AC-D6A13AC14312}"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26808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73292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25266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1366870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1736132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126375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142448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322929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316916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70522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81352A-9775-4523-89AC-D6A13AC14312}"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358313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81352A-9775-4523-89AC-D6A13AC14312}"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56826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220515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213298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C81352A-9775-4523-89AC-D6A13AC14312}" type="datetimeFigureOut">
              <a:rPr lang="en-US" smtClean="0"/>
              <a:t>3/21/2023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47677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81352A-9775-4523-89AC-D6A13AC14312}"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03B3D-DB29-4213-8B9C-0331378D145D}" type="slidenum">
              <a:rPr lang="en-US" smtClean="0"/>
              <a:t>‹#›</a:t>
            </a:fld>
            <a:endParaRPr lang="en-US"/>
          </a:p>
        </p:txBody>
      </p:sp>
    </p:spTree>
    <p:extLst>
      <p:ext uri="{BB962C8B-B14F-4D97-AF65-F5344CB8AC3E}">
        <p14:creationId xmlns:p14="http://schemas.microsoft.com/office/powerpoint/2010/main" val="66567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81352A-9775-4523-89AC-D6A13AC14312}" type="datetimeFigureOut">
              <a:rPr lang="en-US" smtClean="0"/>
              <a:t>3/21/2023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9303B3D-DB29-4213-8B9C-0331378D145D}" type="slidenum">
              <a:rPr lang="en-US" smtClean="0"/>
              <a:t>‹#›</a:t>
            </a:fld>
            <a:endParaRPr lang="en-US"/>
          </a:p>
        </p:txBody>
      </p:sp>
    </p:spTree>
    <p:extLst>
      <p:ext uri="{BB962C8B-B14F-4D97-AF65-F5344CB8AC3E}">
        <p14:creationId xmlns:p14="http://schemas.microsoft.com/office/powerpoint/2010/main" val="6947735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7E07-6690-055A-7552-EFAAE25A8298}"/>
              </a:ext>
            </a:extLst>
          </p:cNvPr>
          <p:cNvSpPr>
            <a:spLocks noGrp="1"/>
          </p:cNvSpPr>
          <p:nvPr>
            <p:ph type="ctrTitle"/>
          </p:nvPr>
        </p:nvSpPr>
        <p:spPr/>
        <p:txBody>
          <a:bodyPr/>
          <a:lstStyle/>
          <a:p>
            <a:r>
              <a:rPr lang="en-US" dirty="0"/>
              <a:t>Format</a:t>
            </a:r>
          </a:p>
        </p:txBody>
      </p:sp>
      <p:sp>
        <p:nvSpPr>
          <p:cNvPr id="3" name="Subtitle 2">
            <a:extLst>
              <a:ext uri="{FF2B5EF4-FFF2-40B4-BE49-F238E27FC236}">
                <a16:creationId xmlns:a16="http://schemas.microsoft.com/office/drawing/2014/main" id="{3722847C-ECFE-A244-71F3-5AEF8CAFE7DA}"/>
              </a:ext>
            </a:extLst>
          </p:cNvPr>
          <p:cNvSpPr>
            <a:spLocks noGrp="1"/>
          </p:cNvSpPr>
          <p:nvPr>
            <p:ph type="subTitle" idx="1"/>
          </p:nvPr>
        </p:nvSpPr>
        <p:spPr/>
        <p:txBody>
          <a:bodyPr/>
          <a:lstStyle/>
          <a:p>
            <a:r>
              <a:rPr lang="el-GR" dirty="0"/>
              <a:t>Λεπτομερησ οδηγος</a:t>
            </a:r>
            <a:endParaRPr lang="en-US" dirty="0"/>
          </a:p>
        </p:txBody>
      </p:sp>
    </p:spTree>
    <p:extLst>
      <p:ext uri="{BB962C8B-B14F-4D97-AF65-F5344CB8AC3E}">
        <p14:creationId xmlns:p14="http://schemas.microsoft.com/office/powerpoint/2010/main" val="111985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940AE-E27C-922F-6D74-EF5158AA182D}"/>
              </a:ext>
            </a:extLst>
          </p:cNvPr>
          <p:cNvSpPr>
            <a:spLocks noGrp="1"/>
          </p:cNvSpPr>
          <p:nvPr>
            <p:ph type="title"/>
          </p:nvPr>
        </p:nvSpPr>
        <p:spPr/>
        <p:txBody>
          <a:bodyPr/>
          <a:lstStyle/>
          <a:p>
            <a:r>
              <a:rPr lang="en-US" dirty="0"/>
              <a:t>Media Creation Tool</a:t>
            </a:r>
          </a:p>
        </p:txBody>
      </p:sp>
      <p:sp>
        <p:nvSpPr>
          <p:cNvPr id="3" name="Content Placeholder 2">
            <a:extLst>
              <a:ext uri="{FF2B5EF4-FFF2-40B4-BE49-F238E27FC236}">
                <a16:creationId xmlns:a16="http://schemas.microsoft.com/office/drawing/2014/main" id="{7FDA996F-DC6C-13A7-452A-D11FABCDDD16}"/>
              </a:ext>
            </a:extLst>
          </p:cNvPr>
          <p:cNvSpPr>
            <a:spLocks noGrp="1"/>
          </p:cNvSpPr>
          <p:nvPr>
            <p:ph idx="1"/>
          </p:nvPr>
        </p:nvSpPr>
        <p:spPr/>
        <p:txBody>
          <a:bodyPr/>
          <a:lstStyle/>
          <a:p>
            <a:r>
              <a:rPr lang="el-GR" dirty="0"/>
              <a:t>Όταν κατέβει το πρόγραμμα το πατάμε να γίνει εγκατάσταση, αποδεχόμαστε όρους κλπ.</a:t>
            </a:r>
          </a:p>
          <a:p>
            <a:r>
              <a:rPr lang="el-GR" dirty="0"/>
              <a:t>Όταν ανοίξει επιλέγουμε αυτό: </a:t>
            </a:r>
            <a:endParaRPr lang="en-US" dirty="0"/>
          </a:p>
        </p:txBody>
      </p:sp>
      <p:pic>
        <p:nvPicPr>
          <p:cNvPr id="5" name="Picture 4">
            <a:extLst>
              <a:ext uri="{FF2B5EF4-FFF2-40B4-BE49-F238E27FC236}">
                <a16:creationId xmlns:a16="http://schemas.microsoft.com/office/drawing/2014/main" id="{9CB1010B-2385-5CD0-0B82-D81CDD181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585" y="2501152"/>
            <a:ext cx="4796664" cy="4195482"/>
          </a:xfrm>
          <a:prstGeom prst="rect">
            <a:avLst/>
          </a:prstGeom>
        </p:spPr>
      </p:pic>
    </p:spTree>
    <p:extLst>
      <p:ext uri="{BB962C8B-B14F-4D97-AF65-F5344CB8AC3E}">
        <p14:creationId xmlns:p14="http://schemas.microsoft.com/office/powerpoint/2010/main" val="81489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E31A-1811-A002-5303-6766F6352A12}"/>
              </a:ext>
            </a:extLst>
          </p:cNvPr>
          <p:cNvSpPr>
            <a:spLocks noGrp="1"/>
          </p:cNvSpPr>
          <p:nvPr>
            <p:ph type="title"/>
          </p:nvPr>
        </p:nvSpPr>
        <p:spPr/>
        <p:txBody>
          <a:bodyPr/>
          <a:lstStyle/>
          <a:p>
            <a:r>
              <a:rPr lang="en-US" dirty="0"/>
              <a:t>Media Creation Tool</a:t>
            </a:r>
          </a:p>
        </p:txBody>
      </p:sp>
      <p:sp>
        <p:nvSpPr>
          <p:cNvPr id="3" name="Content Placeholder 2">
            <a:extLst>
              <a:ext uri="{FF2B5EF4-FFF2-40B4-BE49-F238E27FC236}">
                <a16:creationId xmlns:a16="http://schemas.microsoft.com/office/drawing/2014/main" id="{25F4A95C-6F46-3A84-4E94-822230EF63AA}"/>
              </a:ext>
            </a:extLst>
          </p:cNvPr>
          <p:cNvSpPr>
            <a:spLocks noGrp="1"/>
          </p:cNvSpPr>
          <p:nvPr>
            <p:ph idx="1"/>
          </p:nvPr>
        </p:nvSpPr>
        <p:spPr/>
        <p:txBody>
          <a:bodyPr/>
          <a:lstStyle/>
          <a:p>
            <a:r>
              <a:rPr lang="el-GR" dirty="0"/>
              <a:t>Στο επόμενο παράθυρο αποεπιλέγουμε το κουτάκι “Χρήση των προτεινόμενων επιλογών για αυτόν τον υπολογιστή”, δίνοντας μας έτσι κάποιες επιλογές. Δεν είναι απαραίτητο, απλά αν θέλουμε να αλλάξουμε κάτι πρέπει να πατήσουμε το εξής κουτάκι: </a:t>
            </a:r>
            <a:endParaRPr lang="en-US" dirty="0"/>
          </a:p>
        </p:txBody>
      </p:sp>
    </p:spTree>
    <p:extLst>
      <p:ext uri="{BB962C8B-B14F-4D97-AF65-F5344CB8AC3E}">
        <p14:creationId xmlns:p14="http://schemas.microsoft.com/office/powerpoint/2010/main" val="234491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190C-14DC-7D28-788A-9B4C6AA3B22E}"/>
              </a:ext>
            </a:extLst>
          </p:cNvPr>
          <p:cNvSpPr>
            <a:spLocks noGrp="1"/>
          </p:cNvSpPr>
          <p:nvPr>
            <p:ph type="title"/>
          </p:nvPr>
        </p:nvSpPr>
        <p:spPr/>
        <p:txBody>
          <a:bodyPr/>
          <a:lstStyle/>
          <a:p>
            <a:r>
              <a:rPr lang="en-US" dirty="0"/>
              <a:t>Media Creation Tool</a:t>
            </a:r>
          </a:p>
        </p:txBody>
      </p:sp>
      <p:pic>
        <p:nvPicPr>
          <p:cNvPr id="5" name="Content Placeholder 4">
            <a:extLst>
              <a:ext uri="{FF2B5EF4-FFF2-40B4-BE49-F238E27FC236}">
                <a16:creationId xmlns:a16="http://schemas.microsoft.com/office/drawing/2014/main" id="{BC88944A-2C72-DC74-6E09-DCFD7A1132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315" y="1402189"/>
            <a:ext cx="5515414" cy="4846211"/>
          </a:xfrm>
        </p:spPr>
      </p:pic>
    </p:spTree>
    <p:extLst>
      <p:ext uri="{BB962C8B-B14F-4D97-AF65-F5344CB8AC3E}">
        <p14:creationId xmlns:p14="http://schemas.microsoft.com/office/powerpoint/2010/main" val="380843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28E6-78B0-0D5F-C478-FEA79C57A0AF}"/>
              </a:ext>
            </a:extLst>
          </p:cNvPr>
          <p:cNvSpPr>
            <a:spLocks noGrp="1"/>
          </p:cNvSpPr>
          <p:nvPr>
            <p:ph type="title"/>
          </p:nvPr>
        </p:nvSpPr>
        <p:spPr/>
        <p:txBody>
          <a:bodyPr/>
          <a:lstStyle/>
          <a:p>
            <a:r>
              <a:rPr lang="en-US" dirty="0"/>
              <a:t>Media Creation Tool</a:t>
            </a:r>
          </a:p>
        </p:txBody>
      </p:sp>
      <p:sp>
        <p:nvSpPr>
          <p:cNvPr id="3" name="Content Placeholder 2">
            <a:extLst>
              <a:ext uri="{FF2B5EF4-FFF2-40B4-BE49-F238E27FC236}">
                <a16:creationId xmlns:a16="http://schemas.microsoft.com/office/drawing/2014/main" id="{E52EA806-E3C0-96FC-A75F-266AE64B64BB}"/>
              </a:ext>
            </a:extLst>
          </p:cNvPr>
          <p:cNvSpPr>
            <a:spLocks noGrp="1"/>
          </p:cNvSpPr>
          <p:nvPr>
            <p:ph idx="1"/>
          </p:nvPr>
        </p:nvSpPr>
        <p:spPr/>
        <p:txBody>
          <a:bodyPr/>
          <a:lstStyle/>
          <a:p>
            <a:r>
              <a:rPr lang="el-GR" dirty="0"/>
              <a:t>Η γλώσσα που θα επιλέξουμε δεν έχει καμία σημασία. Μπορούμε να την αλλάξουμε εύκολα μετά την εγκατάσταση.</a:t>
            </a:r>
            <a:r>
              <a:rPr lang="en-US" dirty="0"/>
              <a:t> </a:t>
            </a:r>
            <a:r>
              <a:rPr lang="el-GR" dirty="0"/>
              <a:t>Βάζουμε λοιπόν Ελληνικά, Αγγλικά, ή ό,τι προτιμάμε. Έκδοση αφήνουμε το Windows 10 – δεν έχει άλλωστε άλλες επιλογές – και αρχιτεκτονική 64-bit. Πατάμε ξανά “Επόμενο”.</a:t>
            </a:r>
            <a:endParaRPr lang="en-US" dirty="0"/>
          </a:p>
        </p:txBody>
      </p:sp>
    </p:spTree>
    <p:extLst>
      <p:ext uri="{BB962C8B-B14F-4D97-AF65-F5344CB8AC3E}">
        <p14:creationId xmlns:p14="http://schemas.microsoft.com/office/powerpoint/2010/main" val="1320972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6C46-9885-2DC2-F66C-381158A069BD}"/>
              </a:ext>
            </a:extLst>
          </p:cNvPr>
          <p:cNvSpPr>
            <a:spLocks noGrp="1"/>
          </p:cNvSpPr>
          <p:nvPr>
            <p:ph type="title"/>
          </p:nvPr>
        </p:nvSpPr>
        <p:spPr/>
        <p:txBody>
          <a:bodyPr/>
          <a:lstStyle/>
          <a:p>
            <a:r>
              <a:rPr lang="el-GR" dirty="0"/>
              <a:t>Δημιουργία </a:t>
            </a:r>
            <a:r>
              <a:rPr lang="en-US" dirty="0"/>
              <a:t>bootable USB</a:t>
            </a:r>
          </a:p>
        </p:txBody>
      </p:sp>
      <p:sp>
        <p:nvSpPr>
          <p:cNvPr id="3" name="Content Placeholder 2">
            <a:extLst>
              <a:ext uri="{FF2B5EF4-FFF2-40B4-BE49-F238E27FC236}">
                <a16:creationId xmlns:a16="http://schemas.microsoft.com/office/drawing/2014/main" id="{C240A2F9-BFDD-296A-60DC-249ABF9B989D}"/>
              </a:ext>
            </a:extLst>
          </p:cNvPr>
          <p:cNvSpPr>
            <a:spLocks noGrp="1"/>
          </p:cNvSpPr>
          <p:nvPr>
            <p:ph idx="1"/>
          </p:nvPr>
        </p:nvSpPr>
        <p:spPr/>
        <p:txBody>
          <a:bodyPr>
            <a:normAutofit/>
          </a:bodyPr>
          <a:lstStyle/>
          <a:p>
            <a:r>
              <a:rPr lang="el-GR" dirty="0"/>
              <a:t>Έπειτα, θα πρέπει να επιλέξουμε αν θέλουμε να γράψουμε τα Windows απευθείας σε φλασάκι, ή αν προτιμάμε να κατεβάσουμε το ISO τοπικά στον υπολογιστή μας.</a:t>
            </a:r>
            <a:endParaRPr lang="en-US" dirty="0"/>
          </a:p>
          <a:p>
            <a:r>
              <a:rPr lang="el-GR" dirty="0"/>
              <a:t>Η διαφορά είναι ότι στη δεύτερη περίπτωση μπορούμε να χρησιμοποιήσουμε το ISO και για άλλες χρήσεις, πέρα από τη δημιουργία bootable USB. Ένα παράδειγμα είναι οι εικονικές μηχανές.</a:t>
            </a:r>
          </a:p>
          <a:p>
            <a:r>
              <a:rPr lang="el-GR" dirty="0"/>
              <a:t>Αν μας ενδιαφέρει απλώς η εγκατάσταση Windows 10 στον νέο μας υπολογιστή, μπορούμε να επιλέξουμε απευθείας την εγγραφή σε φλασάκι.</a:t>
            </a:r>
          </a:p>
          <a:p>
            <a:r>
              <a:rPr lang="el-GR" dirty="0"/>
              <a:t>Το μόνο που θα χρειαστούμε είναι κάποιο φλασάκι USB των 8GB και πάνω. Το συνδέουμε στον υπολογιστή μας και πατάμε “Επόμενο”.</a:t>
            </a:r>
            <a:endParaRPr lang="en-US" dirty="0"/>
          </a:p>
        </p:txBody>
      </p:sp>
    </p:spTree>
    <p:extLst>
      <p:ext uri="{BB962C8B-B14F-4D97-AF65-F5344CB8AC3E}">
        <p14:creationId xmlns:p14="http://schemas.microsoft.com/office/powerpoint/2010/main" val="257906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0477-7D65-98D9-8B7D-D50331C8E2F3}"/>
              </a:ext>
            </a:extLst>
          </p:cNvPr>
          <p:cNvSpPr>
            <a:spLocks noGrp="1"/>
          </p:cNvSpPr>
          <p:nvPr>
            <p:ph type="title"/>
          </p:nvPr>
        </p:nvSpPr>
        <p:spPr/>
        <p:txBody>
          <a:bodyPr/>
          <a:lstStyle/>
          <a:p>
            <a:r>
              <a:rPr lang="el-GR" dirty="0"/>
              <a:t>Δημιουργία </a:t>
            </a:r>
            <a:r>
              <a:rPr lang="en-US" dirty="0"/>
              <a:t>bootable USB</a:t>
            </a:r>
          </a:p>
        </p:txBody>
      </p:sp>
      <p:pic>
        <p:nvPicPr>
          <p:cNvPr id="5" name="Content Placeholder 4">
            <a:extLst>
              <a:ext uri="{FF2B5EF4-FFF2-40B4-BE49-F238E27FC236}">
                <a16:creationId xmlns:a16="http://schemas.microsoft.com/office/drawing/2014/main" id="{ABE0EE7D-963C-0C58-DA2D-C4836C808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315" y="1335741"/>
            <a:ext cx="5591038" cy="4912659"/>
          </a:xfrm>
        </p:spPr>
      </p:pic>
    </p:spTree>
    <p:extLst>
      <p:ext uri="{BB962C8B-B14F-4D97-AF65-F5344CB8AC3E}">
        <p14:creationId xmlns:p14="http://schemas.microsoft.com/office/powerpoint/2010/main" val="182229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CAC8-E6FA-061A-B63C-CD9016A4EECC}"/>
              </a:ext>
            </a:extLst>
          </p:cNvPr>
          <p:cNvSpPr>
            <a:spLocks noGrp="1"/>
          </p:cNvSpPr>
          <p:nvPr>
            <p:ph type="title"/>
          </p:nvPr>
        </p:nvSpPr>
        <p:spPr/>
        <p:txBody>
          <a:bodyPr/>
          <a:lstStyle/>
          <a:p>
            <a:r>
              <a:rPr lang="el-GR" dirty="0"/>
              <a:t>Δημιουργία </a:t>
            </a:r>
            <a:r>
              <a:rPr lang="en-US" dirty="0"/>
              <a:t>bootable USB</a:t>
            </a:r>
          </a:p>
        </p:txBody>
      </p:sp>
      <p:sp>
        <p:nvSpPr>
          <p:cNvPr id="3" name="Content Placeholder 2">
            <a:extLst>
              <a:ext uri="{FF2B5EF4-FFF2-40B4-BE49-F238E27FC236}">
                <a16:creationId xmlns:a16="http://schemas.microsoft.com/office/drawing/2014/main" id="{E8E02F52-A468-D549-1D8E-98BFB116D330}"/>
              </a:ext>
            </a:extLst>
          </p:cNvPr>
          <p:cNvSpPr>
            <a:spLocks noGrp="1"/>
          </p:cNvSpPr>
          <p:nvPr>
            <p:ph idx="1"/>
          </p:nvPr>
        </p:nvSpPr>
        <p:spPr/>
        <p:txBody>
          <a:bodyPr/>
          <a:lstStyle/>
          <a:p>
            <a:r>
              <a:rPr lang="el-GR" dirty="0"/>
              <a:t>Προσοχή! Θα σβηστούν όλα τα δεδομένα που έχουμε μέσα στο φλασάκι. Σιγουρευόμαστε ότι δεν περιέχει δεδομένα που χρειαζόμαστε.</a:t>
            </a:r>
            <a:r>
              <a:rPr lang="en-US" dirty="0"/>
              <a:t> </a:t>
            </a:r>
            <a:r>
              <a:rPr lang="el-GR" dirty="0"/>
              <a:t>Επιλέγουμε, λοιπόν, απ’ τη λίστα το σωστό φλασάκι, και πατάμε ξανά “Επόμενο” για μία τελευταία φορά.</a:t>
            </a:r>
            <a:endParaRPr lang="en-US" dirty="0"/>
          </a:p>
        </p:txBody>
      </p:sp>
    </p:spTree>
    <p:extLst>
      <p:ext uri="{BB962C8B-B14F-4D97-AF65-F5344CB8AC3E}">
        <p14:creationId xmlns:p14="http://schemas.microsoft.com/office/powerpoint/2010/main" val="425881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0E94-683F-D040-44B9-563F6E711EDE}"/>
              </a:ext>
            </a:extLst>
          </p:cNvPr>
          <p:cNvSpPr>
            <a:spLocks noGrp="1"/>
          </p:cNvSpPr>
          <p:nvPr>
            <p:ph type="title"/>
          </p:nvPr>
        </p:nvSpPr>
        <p:spPr/>
        <p:txBody>
          <a:bodyPr/>
          <a:lstStyle/>
          <a:p>
            <a:r>
              <a:rPr lang="el-GR" dirty="0"/>
              <a:t>Δημιουργία </a:t>
            </a:r>
            <a:r>
              <a:rPr lang="en-US" dirty="0"/>
              <a:t>bootable USB</a:t>
            </a:r>
          </a:p>
        </p:txBody>
      </p:sp>
      <p:pic>
        <p:nvPicPr>
          <p:cNvPr id="5" name="Content Placeholder 4">
            <a:extLst>
              <a:ext uri="{FF2B5EF4-FFF2-40B4-BE49-F238E27FC236}">
                <a16:creationId xmlns:a16="http://schemas.microsoft.com/office/drawing/2014/main" id="{0328F492-96EC-060D-F6BA-4C5C4ADD9E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314" y="1192306"/>
            <a:ext cx="5754279" cy="5056094"/>
          </a:xfrm>
        </p:spPr>
      </p:pic>
    </p:spTree>
    <p:extLst>
      <p:ext uri="{BB962C8B-B14F-4D97-AF65-F5344CB8AC3E}">
        <p14:creationId xmlns:p14="http://schemas.microsoft.com/office/powerpoint/2010/main" val="161596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4B33-79C1-DB2D-10CE-0B2BD649C779}"/>
              </a:ext>
            </a:extLst>
          </p:cNvPr>
          <p:cNvSpPr>
            <a:spLocks noGrp="1"/>
          </p:cNvSpPr>
          <p:nvPr>
            <p:ph type="title"/>
          </p:nvPr>
        </p:nvSpPr>
        <p:spPr/>
        <p:txBody>
          <a:bodyPr/>
          <a:lstStyle/>
          <a:p>
            <a:r>
              <a:rPr lang="en-US" dirty="0"/>
              <a:t>Boot </a:t>
            </a:r>
            <a:r>
              <a:rPr lang="el-GR" dirty="0"/>
              <a:t>από </a:t>
            </a:r>
            <a:r>
              <a:rPr lang="en-US" dirty="0"/>
              <a:t>USB</a:t>
            </a:r>
          </a:p>
        </p:txBody>
      </p:sp>
      <p:sp>
        <p:nvSpPr>
          <p:cNvPr id="3" name="Content Placeholder 2">
            <a:extLst>
              <a:ext uri="{FF2B5EF4-FFF2-40B4-BE49-F238E27FC236}">
                <a16:creationId xmlns:a16="http://schemas.microsoft.com/office/drawing/2014/main" id="{F1265CDF-78D8-FB06-0560-362732EF4029}"/>
              </a:ext>
            </a:extLst>
          </p:cNvPr>
          <p:cNvSpPr>
            <a:spLocks noGrp="1"/>
          </p:cNvSpPr>
          <p:nvPr>
            <p:ph idx="1"/>
          </p:nvPr>
        </p:nvSpPr>
        <p:spPr/>
        <p:txBody>
          <a:bodyPr/>
          <a:lstStyle/>
          <a:p>
            <a:r>
              <a:rPr lang="el-GR" dirty="0"/>
              <a:t>Με το φλασάκι έτοιμο, ξεκινάμε τη διαδικασία της εγκατάστασης. Πρώτα απ’ όλα, το συνδέουμε στον υπολογιστή που θέλουμε να κάνουμε εγκατάσταση Windows.</a:t>
            </a:r>
            <a:r>
              <a:rPr lang="en-US" dirty="0"/>
              <a:t> </a:t>
            </a:r>
            <a:r>
              <a:rPr lang="el-GR" dirty="0"/>
              <a:t>Στη συνέχεια, πατάμε το power button για να ανοίξει ο υπολογιστής.</a:t>
            </a:r>
            <a:endParaRPr lang="en-US" dirty="0"/>
          </a:p>
          <a:p>
            <a:r>
              <a:rPr lang="el-GR" dirty="0"/>
              <a:t>Για να γίνει </a:t>
            </a:r>
            <a:r>
              <a:rPr lang="en-US" dirty="0"/>
              <a:t>boot </a:t>
            </a:r>
            <a:r>
              <a:rPr lang="el-GR" dirty="0"/>
              <a:t>από </a:t>
            </a:r>
            <a:r>
              <a:rPr lang="en-US" dirty="0"/>
              <a:t>USB </a:t>
            </a:r>
            <a:r>
              <a:rPr lang="el-GR" dirty="0"/>
              <a:t>θα πρέπει να αλλάξουμε το </a:t>
            </a:r>
            <a:r>
              <a:rPr lang="en-US" dirty="0"/>
              <a:t>boot order </a:t>
            </a:r>
            <a:r>
              <a:rPr lang="el-GR" dirty="0"/>
              <a:t>από τα </a:t>
            </a:r>
            <a:r>
              <a:rPr lang="en-US" dirty="0"/>
              <a:t>BIOS</a:t>
            </a:r>
          </a:p>
        </p:txBody>
      </p:sp>
    </p:spTree>
    <p:extLst>
      <p:ext uri="{BB962C8B-B14F-4D97-AF65-F5344CB8AC3E}">
        <p14:creationId xmlns:p14="http://schemas.microsoft.com/office/powerpoint/2010/main" val="149957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E836-4EF2-5140-0AC7-FEE4F4960293}"/>
              </a:ext>
            </a:extLst>
          </p:cNvPr>
          <p:cNvSpPr>
            <a:spLocks noGrp="1"/>
          </p:cNvSpPr>
          <p:nvPr>
            <p:ph type="title"/>
          </p:nvPr>
        </p:nvSpPr>
        <p:spPr/>
        <p:txBody>
          <a:bodyPr/>
          <a:lstStyle/>
          <a:p>
            <a:r>
              <a:rPr lang="en-US" dirty="0"/>
              <a:t>BIOS</a:t>
            </a:r>
          </a:p>
        </p:txBody>
      </p:sp>
      <p:sp>
        <p:nvSpPr>
          <p:cNvPr id="3" name="Content Placeholder 2">
            <a:extLst>
              <a:ext uri="{FF2B5EF4-FFF2-40B4-BE49-F238E27FC236}">
                <a16:creationId xmlns:a16="http://schemas.microsoft.com/office/drawing/2014/main" id="{0653EB5E-41D2-6911-1F5D-AD78711997D1}"/>
              </a:ext>
            </a:extLst>
          </p:cNvPr>
          <p:cNvSpPr>
            <a:spLocks noGrp="1"/>
          </p:cNvSpPr>
          <p:nvPr>
            <p:ph idx="1"/>
          </p:nvPr>
        </p:nvSpPr>
        <p:spPr/>
        <p:txBody>
          <a:bodyPr/>
          <a:lstStyle/>
          <a:p>
            <a:r>
              <a:rPr lang="el-GR" dirty="0"/>
              <a:t>Το BIOS ή το νεότερο UEFI μπορεί να φαντάζει τρομακτικό για ένα αρχάριο. Υπάρχουν τόσες πολλές επιλογές με περίεργα ονόματα και περιγραφές.</a:t>
            </a:r>
            <a:endParaRPr lang="en-US" dirty="0"/>
          </a:p>
          <a:p>
            <a:r>
              <a:rPr lang="el-GR" dirty="0"/>
              <a:t>Ακόμα χειρότερα, το BIOS ή το UEFI σε διαφορετικές μητρικές, ακόμα και από τον ίδιο κατασκευαστή, μπορεί να έχει εντελώς διαφορετική εμφάνιση.</a:t>
            </a:r>
            <a:endParaRPr lang="en-US" dirty="0"/>
          </a:p>
          <a:p>
            <a:r>
              <a:rPr lang="el-GR" dirty="0"/>
              <a:t>Με άλλα λόγια, το πιθανότερο είναι πως οι εικόνες σε αυτόν τον οδηγό δεν θα ταιριάζουν ακριβώς με το δικό σας BIOS</a:t>
            </a:r>
            <a:endParaRPr lang="en-US" dirty="0"/>
          </a:p>
        </p:txBody>
      </p:sp>
    </p:spTree>
    <p:extLst>
      <p:ext uri="{BB962C8B-B14F-4D97-AF65-F5344CB8AC3E}">
        <p14:creationId xmlns:p14="http://schemas.microsoft.com/office/powerpoint/2010/main" val="94547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A1B1-438F-14AD-2375-4313F03094FE}"/>
              </a:ext>
            </a:extLst>
          </p:cNvPr>
          <p:cNvSpPr>
            <a:spLocks noGrp="1"/>
          </p:cNvSpPr>
          <p:nvPr>
            <p:ph type="title"/>
          </p:nvPr>
        </p:nvSpPr>
        <p:spPr/>
        <p:txBody>
          <a:bodyPr/>
          <a:lstStyle/>
          <a:p>
            <a:r>
              <a:rPr lang="el-GR" dirty="0"/>
              <a:t>Τι είναι το </a:t>
            </a:r>
            <a:r>
              <a:rPr lang="en-US" dirty="0"/>
              <a:t>format;</a:t>
            </a:r>
          </a:p>
        </p:txBody>
      </p:sp>
      <p:sp>
        <p:nvSpPr>
          <p:cNvPr id="3" name="Content Placeholder 2">
            <a:extLst>
              <a:ext uri="{FF2B5EF4-FFF2-40B4-BE49-F238E27FC236}">
                <a16:creationId xmlns:a16="http://schemas.microsoft.com/office/drawing/2014/main" id="{C255EAAB-DBEC-9707-0728-6618FBABA81A}"/>
              </a:ext>
            </a:extLst>
          </p:cNvPr>
          <p:cNvSpPr>
            <a:spLocks noGrp="1"/>
          </p:cNvSpPr>
          <p:nvPr>
            <p:ph idx="1"/>
          </p:nvPr>
        </p:nvSpPr>
        <p:spPr/>
        <p:txBody>
          <a:bodyPr/>
          <a:lstStyle/>
          <a:p>
            <a:r>
              <a:rPr lang="en-US" dirty="0"/>
              <a:t>To format </a:t>
            </a:r>
            <a:r>
              <a:rPr lang="el-GR" dirty="0"/>
              <a:t>ή αλλιώς διαμόρφωση σημαίνει ότι θα διαγράψουμε όλα τα αρχεία από τον δίσκο μας (ή πιο σωστά από ένα διαμέρισμα του δίσκου μας) και θα το διαμορφώσουμε με κάποιο συγκεκριμένο σύστημα αρχείων.</a:t>
            </a:r>
          </a:p>
          <a:p>
            <a:r>
              <a:rPr lang="el-GR" dirty="0"/>
              <a:t>Για παράδειγμα </a:t>
            </a:r>
            <a:r>
              <a:rPr lang="en-US" dirty="0"/>
              <a:t>format </a:t>
            </a:r>
            <a:r>
              <a:rPr lang="el-GR" dirty="0"/>
              <a:t>μπορεί να κάνουμε και σε έναν εξωτερικό δίσκο για να αδειάσουμε τα αρχεία του και να είναι κενός, δεν σημαίνει λοιπόν ότι πάντα σε ένα </a:t>
            </a:r>
            <a:r>
              <a:rPr lang="en-US" dirty="0"/>
              <a:t>format </a:t>
            </a:r>
            <a:r>
              <a:rPr lang="el-GR" dirty="0"/>
              <a:t>θα περάσουμε και </a:t>
            </a:r>
            <a:r>
              <a:rPr lang="en-US" dirty="0"/>
              <a:t>Windows </a:t>
            </a:r>
            <a:r>
              <a:rPr lang="el-GR" dirty="0"/>
              <a:t>ή κάποιο άλλο λειτουργικό σύστημα.</a:t>
            </a:r>
          </a:p>
          <a:p>
            <a:r>
              <a:rPr lang="el-GR" dirty="0"/>
              <a:t>Όταν λέμε ότι θα </a:t>
            </a:r>
            <a:r>
              <a:rPr lang="en-US" dirty="0"/>
              <a:t>“</a:t>
            </a:r>
            <a:r>
              <a:rPr lang="el-GR" dirty="0"/>
              <a:t>κάνω </a:t>
            </a:r>
            <a:r>
              <a:rPr lang="en-US" dirty="0"/>
              <a:t>format </a:t>
            </a:r>
            <a:r>
              <a:rPr lang="el-GR" dirty="0"/>
              <a:t>σε έναν υπολογιστή</a:t>
            </a:r>
            <a:r>
              <a:rPr lang="en-US" dirty="0"/>
              <a:t>”</a:t>
            </a:r>
            <a:r>
              <a:rPr lang="el-GR" dirty="0"/>
              <a:t>, έχει καθιερωθεί ότι θα διαγράψω τα πάντα από έναν δίσκο, θα φτιάξω ένα </a:t>
            </a:r>
            <a:r>
              <a:rPr lang="en-US" dirty="0"/>
              <a:t>bootable USB </a:t>
            </a:r>
            <a:r>
              <a:rPr lang="el-GR" dirty="0"/>
              <a:t>και θα κάνω μια καθαρή εγκατάσταση </a:t>
            </a:r>
            <a:r>
              <a:rPr lang="en-US" dirty="0"/>
              <a:t>Windows (clean installation)</a:t>
            </a:r>
          </a:p>
        </p:txBody>
      </p:sp>
    </p:spTree>
    <p:extLst>
      <p:ext uri="{BB962C8B-B14F-4D97-AF65-F5344CB8AC3E}">
        <p14:creationId xmlns:p14="http://schemas.microsoft.com/office/powerpoint/2010/main" val="1448618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5F39-5BD1-60E7-A03D-200C715A7F89}"/>
              </a:ext>
            </a:extLst>
          </p:cNvPr>
          <p:cNvSpPr>
            <a:spLocks noGrp="1"/>
          </p:cNvSpPr>
          <p:nvPr>
            <p:ph type="title"/>
          </p:nvPr>
        </p:nvSpPr>
        <p:spPr/>
        <p:txBody>
          <a:bodyPr/>
          <a:lstStyle/>
          <a:p>
            <a:r>
              <a:rPr lang="el-GR" dirty="0"/>
              <a:t>Πως μπαίνουμε στα </a:t>
            </a:r>
            <a:r>
              <a:rPr lang="en-US" dirty="0"/>
              <a:t>BIOS;</a:t>
            </a:r>
          </a:p>
        </p:txBody>
      </p:sp>
      <p:sp>
        <p:nvSpPr>
          <p:cNvPr id="3" name="Content Placeholder 2">
            <a:extLst>
              <a:ext uri="{FF2B5EF4-FFF2-40B4-BE49-F238E27FC236}">
                <a16:creationId xmlns:a16="http://schemas.microsoft.com/office/drawing/2014/main" id="{92E1AA0B-AC12-365E-E92D-C541E628BFA7}"/>
              </a:ext>
            </a:extLst>
          </p:cNvPr>
          <p:cNvSpPr>
            <a:spLocks noGrp="1"/>
          </p:cNvSpPr>
          <p:nvPr>
            <p:ph idx="1"/>
          </p:nvPr>
        </p:nvSpPr>
        <p:spPr/>
        <p:txBody>
          <a:bodyPr/>
          <a:lstStyle/>
          <a:p>
            <a:r>
              <a:rPr lang="el-GR" dirty="0"/>
              <a:t>Οι περισσότερες σύγχρονες μητρικές έχουν μια επιλογή “Boot menu”, στην οποία έχουμε συνήθως πρόσβαση πατώντας ένα από τα πλήκτρα F8 με F12, Esc στην εκκίνηση του υπολογιστή.</a:t>
            </a:r>
            <a:endParaRPr lang="en-US" dirty="0"/>
          </a:p>
          <a:p>
            <a:r>
              <a:rPr lang="el-GR" dirty="0"/>
              <a:t>Είναι σημαντικό να πιέσουμε το πλήκτρο εγκαίρως. Το λογότυπο του κατασκευαστή μπορεί να φαίνεται επί της οθόνης μόνο για ένα δευτερόλεπτο, ή και λιγότερο σε έναν γρήγορο υπολογιστή.</a:t>
            </a:r>
            <a:endParaRPr lang="en-US" dirty="0"/>
          </a:p>
          <a:p>
            <a:r>
              <a:rPr lang="el-GR" dirty="0"/>
              <a:t>Αν το σύστημα προχωρήσει στην επόμενη οθόνη</a:t>
            </a:r>
            <a:r>
              <a:rPr lang="en-US" dirty="0"/>
              <a:t> </a:t>
            </a:r>
            <a:r>
              <a:rPr lang="el-GR" dirty="0"/>
              <a:t>ή αν αρχίσει να φορτώνει το λειτουργικό σύστημα, θα πρέπει να κάνουμε επανεκκίνηση και να ξαναπροσπαθήσουμε.</a:t>
            </a:r>
            <a:endParaRPr lang="en-US" dirty="0"/>
          </a:p>
        </p:txBody>
      </p:sp>
    </p:spTree>
    <p:extLst>
      <p:ext uri="{BB962C8B-B14F-4D97-AF65-F5344CB8AC3E}">
        <p14:creationId xmlns:p14="http://schemas.microsoft.com/office/powerpoint/2010/main" val="386214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E805-3536-E47D-3D61-1D0DE991219B}"/>
              </a:ext>
            </a:extLst>
          </p:cNvPr>
          <p:cNvSpPr>
            <a:spLocks noGrp="1"/>
          </p:cNvSpPr>
          <p:nvPr>
            <p:ph type="title"/>
          </p:nvPr>
        </p:nvSpPr>
        <p:spPr/>
        <p:txBody>
          <a:bodyPr/>
          <a:lstStyle/>
          <a:p>
            <a:r>
              <a:rPr lang="en-US" dirty="0"/>
              <a:t>Boot Menu</a:t>
            </a:r>
          </a:p>
        </p:txBody>
      </p:sp>
      <p:pic>
        <p:nvPicPr>
          <p:cNvPr id="5" name="Content Placeholder 4">
            <a:extLst>
              <a:ext uri="{FF2B5EF4-FFF2-40B4-BE49-F238E27FC236}">
                <a16:creationId xmlns:a16="http://schemas.microsoft.com/office/drawing/2014/main" id="{588807D0-3888-8C7F-1D17-4E53A59B9F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972" y="1568825"/>
            <a:ext cx="6248055" cy="4302638"/>
          </a:xfrm>
        </p:spPr>
      </p:pic>
    </p:spTree>
    <p:extLst>
      <p:ext uri="{BB962C8B-B14F-4D97-AF65-F5344CB8AC3E}">
        <p14:creationId xmlns:p14="http://schemas.microsoft.com/office/powerpoint/2010/main" val="123472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8A21-A9AE-D9A9-211B-CBCCD8F4BF12}"/>
              </a:ext>
            </a:extLst>
          </p:cNvPr>
          <p:cNvSpPr>
            <a:spLocks noGrp="1"/>
          </p:cNvSpPr>
          <p:nvPr>
            <p:ph type="title"/>
          </p:nvPr>
        </p:nvSpPr>
        <p:spPr/>
        <p:txBody>
          <a:bodyPr/>
          <a:lstStyle/>
          <a:p>
            <a:r>
              <a:rPr lang="en-US" dirty="0"/>
              <a:t>Boot Menu</a:t>
            </a:r>
          </a:p>
        </p:txBody>
      </p:sp>
      <p:sp>
        <p:nvSpPr>
          <p:cNvPr id="3" name="Content Placeholder 2">
            <a:extLst>
              <a:ext uri="{FF2B5EF4-FFF2-40B4-BE49-F238E27FC236}">
                <a16:creationId xmlns:a16="http://schemas.microsoft.com/office/drawing/2014/main" id="{AD901122-F373-0D59-E3CC-222269EEFD95}"/>
              </a:ext>
            </a:extLst>
          </p:cNvPr>
          <p:cNvSpPr>
            <a:spLocks noGrp="1"/>
          </p:cNvSpPr>
          <p:nvPr>
            <p:ph idx="1"/>
          </p:nvPr>
        </p:nvSpPr>
        <p:spPr/>
        <p:txBody>
          <a:bodyPr/>
          <a:lstStyle/>
          <a:p>
            <a:r>
              <a:rPr lang="el-GR" dirty="0"/>
              <a:t>Ορισμένες μητρικές αναφέρουν τις συσκευές με τα γενικά τους ονόματα (HDD, USB, DVD).</a:t>
            </a:r>
          </a:p>
          <a:p>
            <a:r>
              <a:rPr lang="el-GR" dirty="0"/>
              <a:t>Άλλες μπορεί να χρησιμοποιούν το πλήρες όνομα της συσκευής, οπότε στο παρακάτω παράδειγμα θα πρέπει να επιλέξουμε το </a:t>
            </a:r>
            <a:r>
              <a:rPr lang="en-US" dirty="0"/>
              <a:t>KINGSTON SH100SE120G</a:t>
            </a:r>
          </a:p>
        </p:txBody>
      </p:sp>
    </p:spTree>
    <p:extLst>
      <p:ext uri="{BB962C8B-B14F-4D97-AF65-F5344CB8AC3E}">
        <p14:creationId xmlns:p14="http://schemas.microsoft.com/office/powerpoint/2010/main" val="54980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EE97-5432-5622-EBEA-01911B8F60F1}"/>
              </a:ext>
            </a:extLst>
          </p:cNvPr>
          <p:cNvSpPr>
            <a:spLocks noGrp="1"/>
          </p:cNvSpPr>
          <p:nvPr>
            <p:ph type="title"/>
          </p:nvPr>
        </p:nvSpPr>
        <p:spPr/>
        <p:txBody>
          <a:bodyPr/>
          <a:lstStyle/>
          <a:p>
            <a:r>
              <a:rPr lang="en-US" dirty="0"/>
              <a:t>Boot Menu</a:t>
            </a:r>
          </a:p>
        </p:txBody>
      </p:sp>
      <p:pic>
        <p:nvPicPr>
          <p:cNvPr id="5" name="Content Placeholder 4">
            <a:extLst>
              <a:ext uri="{FF2B5EF4-FFF2-40B4-BE49-F238E27FC236}">
                <a16:creationId xmlns:a16="http://schemas.microsoft.com/office/drawing/2014/main" id="{DCA8BFF8-690C-758C-6622-5CD70F5E59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6625" y="1456620"/>
            <a:ext cx="4869516" cy="4737012"/>
          </a:xfrm>
        </p:spPr>
      </p:pic>
    </p:spTree>
    <p:extLst>
      <p:ext uri="{BB962C8B-B14F-4D97-AF65-F5344CB8AC3E}">
        <p14:creationId xmlns:p14="http://schemas.microsoft.com/office/powerpoint/2010/main" val="2336982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7476-564E-4AA3-85EA-D45A39D728A3}"/>
              </a:ext>
            </a:extLst>
          </p:cNvPr>
          <p:cNvSpPr>
            <a:spLocks noGrp="1"/>
          </p:cNvSpPr>
          <p:nvPr>
            <p:ph type="title"/>
          </p:nvPr>
        </p:nvSpPr>
        <p:spPr/>
        <p:txBody>
          <a:bodyPr/>
          <a:lstStyle/>
          <a:p>
            <a:r>
              <a:rPr lang="el-GR" dirty="0"/>
              <a:t>Αν η μητρική μας δεν διαθέτει boot menu</a:t>
            </a:r>
            <a:endParaRPr lang="en-US" dirty="0"/>
          </a:p>
        </p:txBody>
      </p:sp>
      <p:sp>
        <p:nvSpPr>
          <p:cNvPr id="3" name="Content Placeholder 2">
            <a:extLst>
              <a:ext uri="{FF2B5EF4-FFF2-40B4-BE49-F238E27FC236}">
                <a16:creationId xmlns:a16="http://schemas.microsoft.com/office/drawing/2014/main" id="{6785822B-C698-3951-AEA3-3F87560D34D9}"/>
              </a:ext>
            </a:extLst>
          </p:cNvPr>
          <p:cNvSpPr>
            <a:spLocks noGrp="1"/>
          </p:cNvSpPr>
          <p:nvPr>
            <p:ph idx="1"/>
          </p:nvPr>
        </p:nvSpPr>
        <p:spPr/>
        <p:txBody>
          <a:bodyPr/>
          <a:lstStyle/>
          <a:p>
            <a:r>
              <a:rPr lang="el-GR" dirty="0"/>
              <a:t>Αν η μητρική μας δεν διαθέτει boot menu, θα πρέπει να μπούμε στο BIOS ή το UEFI και να ρυθμίσουμε από εκεί την εκκίνηση υπολογιστή.</a:t>
            </a:r>
          </a:p>
          <a:p>
            <a:r>
              <a:rPr lang="el-GR" dirty="0"/>
              <a:t>Συνήθως το κουμπί που πρέπει να πατήσουμε για να μπούμε στο BIOS είναι το DEL ή το </a:t>
            </a:r>
            <a:r>
              <a:rPr lang="en-US" dirty="0"/>
              <a:t>F1 </a:t>
            </a:r>
            <a:r>
              <a:rPr lang="el-GR" dirty="0"/>
              <a:t>ή το F2.</a:t>
            </a:r>
          </a:p>
          <a:p>
            <a:r>
              <a:rPr lang="el-GR" dirty="0"/>
              <a:t>Βρίσκουμε τις boot options και αλλάζουμε τη boot order. Στα περισσότερα BIOS είναι ιδιαίτερα εύκολο να βρούμε την οθόνη με τις ρυθμίσεις για την εκκίνηση υπολογιστή, ως Boot.</a:t>
            </a:r>
            <a:endParaRPr lang="en-US" dirty="0"/>
          </a:p>
        </p:txBody>
      </p:sp>
    </p:spTree>
    <p:extLst>
      <p:ext uri="{BB962C8B-B14F-4D97-AF65-F5344CB8AC3E}">
        <p14:creationId xmlns:p14="http://schemas.microsoft.com/office/powerpoint/2010/main" val="4134643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598E-2182-9930-E9EA-F3301CCCE579}"/>
              </a:ext>
            </a:extLst>
          </p:cNvPr>
          <p:cNvSpPr>
            <a:spLocks noGrp="1"/>
          </p:cNvSpPr>
          <p:nvPr>
            <p:ph type="title"/>
          </p:nvPr>
        </p:nvSpPr>
        <p:spPr/>
        <p:txBody>
          <a:bodyPr/>
          <a:lstStyle/>
          <a:p>
            <a:r>
              <a:rPr lang="el-GR" dirty="0"/>
              <a:t>Αν η μητρική μας δεν διαθέτει boot menu</a:t>
            </a:r>
            <a:endParaRPr lang="en-US" dirty="0"/>
          </a:p>
        </p:txBody>
      </p:sp>
      <p:pic>
        <p:nvPicPr>
          <p:cNvPr id="5" name="Content Placeholder 4">
            <a:extLst>
              <a:ext uri="{FF2B5EF4-FFF2-40B4-BE49-F238E27FC236}">
                <a16:creationId xmlns:a16="http://schemas.microsoft.com/office/drawing/2014/main" id="{34CCB113-D209-CF4F-ECBF-4521778E56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8853" y="1972236"/>
            <a:ext cx="5829366" cy="4156122"/>
          </a:xfrm>
        </p:spPr>
      </p:pic>
    </p:spTree>
    <p:extLst>
      <p:ext uri="{BB962C8B-B14F-4D97-AF65-F5344CB8AC3E}">
        <p14:creationId xmlns:p14="http://schemas.microsoft.com/office/powerpoint/2010/main" val="3305228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68E19-33BD-0111-0CAA-51E56DF941F3}"/>
              </a:ext>
            </a:extLst>
          </p:cNvPr>
          <p:cNvSpPr>
            <a:spLocks noGrp="1"/>
          </p:cNvSpPr>
          <p:nvPr>
            <p:ph type="title"/>
          </p:nvPr>
        </p:nvSpPr>
        <p:spPr/>
        <p:txBody>
          <a:bodyPr/>
          <a:lstStyle/>
          <a:p>
            <a:r>
              <a:rPr lang="el-GR" dirty="0"/>
              <a:t>Παραλλαγές</a:t>
            </a:r>
            <a:endParaRPr lang="en-US" dirty="0"/>
          </a:p>
        </p:txBody>
      </p:sp>
      <p:pic>
        <p:nvPicPr>
          <p:cNvPr id="5" name="Content Placeholder 4">
            <a:extLst>
              <a:ext uri="{FF2B5EF4-FFF2-40B4-BE49-F238E27FC236}">
                <a16:creationId xmlns:a16="http://schemas.microsoft.com/office/drawing/2014/main" id="{40469726-F3D9-AF1D-3254-11FAF4650D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150" y="1304161"/>
            <a:ext cx="6921874" cy="4841845"/>
          </a:xfrm>
        </p:spPr>
      </p:pic>
    </p:spTree>
    <p:extLst>
      <p:ext uri="{BB962C8B-B14F-4D97-AF65-F5344CB8AC3E}">
        <p14:creationId xmlns:p14="http://schemas.microsoft.com/office/powerpoint/2010/main" val="225421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327C-D700-0F2D-C63E-15A6BE3F98ED}"/>
              </a:ext>
            </a:extLst>
          </p:cNvPr>
          <p:cNvSpPr>
            <a:spLocks noGrp="1"/>
          </p:cNvSpPr>
          <p:nvPr>
            <p:ph type="title"/>
          </p:nvPr>
        </p:nvSpPr>
        <p:spPr/>
        <p:txBody>
          <a:bodyPr/>
          <a:lstStyle/>
          <a:p>
            <a:r>
              <a:rPr lang="el-GR" dirty="0"/>
              <a:t>Παραλλαγές</a:t>
            </a:r>
            <a:endParaRPr lang="en-US" dirty="0"/>
          </a:p>
        </p:txBody>
      </p:sp>
      <p:pic>
        <p:nvPicPr>
          <p:cNvPr id="5" name="Content Placeholder 4">
            <a:extLst>
              <a:ext uri="{FF2B5EF4-FFF2-40B4-BE49-F238E27FC236}">
                <a16:creationId xmlns:a16="http://schemas.microsoft.com/office/drawing/2014/main" id="{3534AD3E-882B-017B-8C65-EF4B03B251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664" y="1853248"/>
            <a:ext cx="5898671" cy="3785487"/>
          </a:xfrm>
        </p:spPr>
      </p:pic>
    </p:spTree>
    <p:extLst>
      <p:ext uri="{BB962C8B-B14F-4D97-AF65-F5344CB8AC3E}">
        <p14:creationId xmlns:p14="http://schemas.microsoft.com/office/powerpoint/2010/main" val="876695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628F-9303-31B9-EE58-A46836C6BCA8}"/>
              </a:ext>
            </a:extLst>
          </p:cNvPr>
          <p:cNvSpPr>
            <a:spLocks noGrp="1"/>
          </p:cNvSpPr>
          <p:nvPr>
            <p:ph type="title"/>
          </p:nvPr>
        </p:nvSpPr>
        <p:spPr/>
        <p:txBody>
          <a:bodyPr/>
          <a:lstStyle/>
          <a:p>
            <a:r>
              <a:rPr lang="el-GR" dirty="0"/>
              <a:t>Παραλλαγές</a:t>
            </a:r>
            <a:endParaRPr lang="en-US" dirty="0"/>
          </a:p>
        </p:txBody>
      </p:sp>
      <p:pic>
        <p:nvPicPr>
          <p:cNvPr id="5" name="Content Placeholder 4">
            <a:extLst>
              <a:ext uri="{FF2B5EF4-FFF2-40B4-BE49-F238E27FC236}">
                <a16:creationId xmlns:a16="http://schemas.microsoft.com/office/drawing/2014/main" id="{BE6A3C14-6D10-8405-8D1C-6285ED5EC2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858" y="1631578"/>
            <a:ext cx="6993721" cy="3913794"/>
          </a:xfrm>
        </p:spPr>
      </p:pic>
    </p:spTree>
    <p:extLst>
      <p:ext uri="{BB962C8B-B14F-4D97-AF65-F5344CB8AC3E}">
        <p14:creationId xmlns:p14="http://schemas.microsoft.com/office/powerpoint/2010/main" val="1132375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72C7-7390-AE1E-31BD-7151A9046CF3}"/>
              </a:ext>
            </a:extLst>
          </p:cNvPr>
          <p:cNvSpPr>
            <a:spLocks noGrp="1"/>
          </p:cNvSpPr>
          <p:nvPr>
            <p:ph type="title"/>
          </p:nvPr>
        </p:nvSpPr>
        <p:spPr/>
        <p:txBody>
          <a:bodyPr/>
          <a:lstStyle/>
          <a:p>
            <a:r>
              <a:rPr lang="en-US" dirty="0"/>
              <a:t>Boot order</a:t>
            </a:r>
          </a:p>
        </p:txBody>
      </p:sp>
      <p:sp>
        <p:nvSpPr>
          <p:cNvPr id="3" name="Content Placeholder 2">
            <a:extLst>
              <a:ext uri="{FF2B5EF4-FFF2-40B4-BE49-F238E27FC236}">
                <a16:creationId xmlns:a16="http://schemas.microsoft.com/office/drawing/2014/main" id="{6F062399-B3C2-6DB7-470D-88ABDB4F2153}"/>
              </a:ext>
            </a:extLst>
          </p:cNvPr>
          <p:cNvSpPr>
            <a:spLocks noGrp="1"/>
          </p:cNvSpPr>
          <p:nvPr>
            <p:ph idx="1"/>
          </p:nvPr>
        </p:nvSpPr>
        <p:spPr/>
        <p:txBody>
          <a:bodyPr/>
          <a:lstStyle/>
          <a:p>
            <a:r>
              <a:rPr lang="el-GR" dirty="0"/>
              <a:t>Η μέθοδος για να ρυθμίσουμε την εκκίνηση υπολογιστή είναι πιθανό να διαφέρει ανάμεσα σε διαφορετικά περιβάλλοντα BIOS και UEFI.</a:t>
            </a:r>
            <a:r>
              <a:rPr lang="en-US" dirty="0"/>
              <a:t> </a:t>
            </a:r>
            <a:r>
              <a:rPr lang="el-GR" dirty="0"/>
              <a:t>Σε κάποιες περιπτώσεις, θα πρέπει να επιλέξουμε ξεχωριστά την πρώτη, τη δεύτερη, και την τρίτη συσκευή εκκίνησης.</a:t>
            </a:r>
            <a:endParaRPr lang="en-US" dirty="0"/>
          </a:p>
          <a:p>
            <a:endParaRPr lang="en-US" dirty="0"/>
          </a:p>
        </p:txBody>
      </p:sp>
      <p:pic>
        <p:nvPicPr>
          <p:cNvPr id="5" name="Picture 4">
            <a:extLst>
              <a:ext uri="{FF2B5EF4-FFF2-40B4-BE49-F238E27FC236}">
                <a16:creationId xmlns:a16="http://schemas.microsoft.com/office/drawing/2014/main" id="{2734A693-9BA9-E338-BDAA-353CD5A2F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716" y="3429000"/>
            <a:ext cx="5359125" cy="3254187"/>
          </a:xfrm>
          <a:prstGeom prst="rect">
            <a:avLst/>
          </a:prstGeom>
        </p:spPr>
      </p:pic>
    </p:spTree>
    <p:extLst>
      <p:ext uri="{BB962C8B-B14F-4D97-AF65-F5344CB8AC3E}">
        <p14:creationId xmlns:p14="http://schemas.microsoft.com/office/powerpoint/2010/main" val="200409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1DB9-DAE3-1392-6D36-325415E9C41E}"/>
              </a:ext>
            </a:extLst>
          </p:cNvPr>
          <p:cNvSpPr>
            <a:spLocks noGrp="1"/>
          </p:cNvSpPr>
          <p:nvPr>
            <p:ph type="title"/>
          </p:nvPr>
        </p:nvSpPr>
        <p:spPr/>
        <p:txBody>
          <a:bodyPr/>
          <a:lstStyle/>
          <a:p>
            <a:r>
              <a:rPr lang="el-GR" dirty="0"/>
              <a:t>Πότε κάνω </a:t>
            </a:r>
            <a:r>
              <a:rPr lang="en-US" dirty="0"/>
              <a:t>format;</a:t>
            </a:r>
          </a:p>
        </p:txBody>
      </p:sp>
      <p:sp>
        <p:nvSpPr>
          <p:cNvPr id="3" name="Content Placeholder 2">
            <a:extLst>
              <a:ext uri="{FF2B5EF4-FFF2-40B4-BE49-F238E27FC236}">
                <a16:creationId xmlns:a16="http://schemas.microsoft.com/office/drawing/2014/main" id="{4E761A82-819F-00FC-EC6C-AD6A708B2F89}"/>
              </a:ext>
            </a:extLst>
          </p:cNvPr>
          <p:cNvSpPr>
            <a:spLocks noGrp="1"/>
          </p:cNvSpPr>
          <p:nvPr>
            <p:ph idx="1"/>
          </p:nvPr>
        </p:nvSpPr>
        <p:spPr/>
        <p:txBody>
          <a:bodyPr>
            <a:normAutofit lnSpcReduction="10000"/>
          </a:bodyPr>
          <a:lstStyle/>
          <a:p>
            <a:r>
              <a:rPr lang="el-GR" dirty="0"/>
              <a:t>Η πιο σωστή απάντηση είναι όποτε χρειάζεται. 3 πιο σύνηθεις λόγοι για να κάνω ένα </a:t>
            </a:r>
            <a:r>
              <a:rPr lang="en-US" dirty="0"/>
              <a:t>format </a:t>
            </a:r>
            <a:r>
              <a:rPr lang="el-GR" dirty="0"/>
              <a:t>είναι οι εξής:</a:t>
            </a:r>
          </a:p>
          <a:p>
            <a:r>
              <a:rPr lang="el-GR" dirty="0"/>
              <a:t>Όταν φτιάχνω έναν νέο υπολογιστή και τον συναρμολογώ, θα πρέπει να περάσω μέσα ένα λειτουργικό σύστημα.</a:t>
            </a:r>
          </a:p>
          <a:p>
            <a:r>
              <a:rPr lang="el-GR" dirty="0"/>
              <a:t>Όταν αλλάζω σημαντικά κομμάτια του </a:t>
            </a:r>
            <a:r>
              <a:rPr lang="en-US" dirty="0"/>
              <a:t>hardware </a:t>
            </a:r>
            <a:r>
              <a:rPr lang="el-GR" dirty="0"/>
              <a:t>όπως μητρική ή κάρτα γραφικών. Μπορεί να μην αντιμετωπίσουμε προβλήματα και χωρίς </a:t>
            </a:r>
            <a:r>
              <a:rPr lang="en-US" dirty="0"/>
              <a:t>format </a:t>
            </a:r>
            <a:r>
              <a:rPr lang="el-GR" dirty="0"/>
              <a:t>αλλά για να είμαστε σίγουροι κάνουμε μια επανεγκατάσταση των </a:t>
            </a:r>
            <a:r>
              <a:rPr lang="en-US" dirty="0"/>
              <a:t>Windows.</a:t>
            </a:r>
          </a:p>
          <a:p>
            <a:r>
              <a:rPr lang="el-GR" dirty="0"/>
              <a:t>Όταν υπάρχει κάποιο πρόβλημα με τον υπολογιστή, μπλέ οθόνες, αν κολλάει, μόλυνση από ιούς κλπ.</a:t>
            </a:r>
          </a:p>
          <a:p>
            <a:r>
              <a:rPr lang="el-GR" dirty="0"/>
              <a:t>Γενικά αν έχουμε θέματα και είμαστε σίγουροι ότι φταίει το λειτουργικό σύστημα και όχι </a:t>
            </a:r>
            <a:r>
              <a:rPr lang="en-US" dirty="0"/>
              <a:t>hardware</a:t>
            </a:r>
            <a:r>
              <a:rPr lang="el-GR" dirty="0"/>
              <a:t> τότε το </a:t>
            </a:r>
            <a:r>
              <a:rPr lang="en-US" dirty="0"/>
              <a:t>format </a:t>
            </a:r>
            <a:r>
              <a:rPr lang="el-GR" dirty="0"/>
              <a:t>είναι απαραίτητο.</a:t>
            </a:r>
          </a:p>
        </p:txBody>
      </p:sp>
    </p:spTree>
    <p:extLst>
      <p:ext uri="{BB962C8B-B14F-4D97-AF65-F5344CB8AC3E}">
        <p14:creationId xmlns:p14="http://schemas.microsoft.com/office/powerpoint/2010/main" val="3294473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71D1-3972-9B65-42D1-518D33CFD098}"/>
              </a:ext>
            </a:extLst>
          </p:cNvPr>
          <p:cNvSpPr>
            <a:spLocks noGrp="1"/>
          </p:cNvSpPr>
          <p:nvPr>
            <p:ph type="title"/>
          </p:nvPr>
        </p:nvSpPr>
        <p:spPr/>
        <p:txBody>
          <a:bodyPr/>
          <a:lstStyle/>
          <a:p>
            <a:r>
              <a:rPr lang="en-US" dirty="0"/>
              <a:t>Boot order</a:t>
            </a:r>
          </a:p>
        </p:txBody>
      </p:sp>
      <p:sp>
        <p:nvSpPr>
          <p:cNvPr id="3" name="Content Placeholder 2">
            <a:extLst>
              <a:ext uri="{FF2B5EF4-FFF2-40B4-BE49-F238E27FC236}">
                <a16:creationId xmlns:a16="http://schemas.microsoft.com/office/drawing/2014/main" id="{B38EC921-F5E0-2A07-5610-80D53CF57EF5}"/>
              </a:ext>
            </a:extLst>
          </p:cNvPr>
          <p:cNvSpPr>
            <a:spLocks noGrp="1"/>
          </p:cNvSpPr>
          <p:nvPr>
            <p:ph idx="1"/>
          </p:nvPr>
        </p:nvSpPr>
        <p:spPr/>
        <p:txBody>
          <a:bodyPr/>
          <a:lstStyle/>
          <a:p>
            <a:r>
              <a:rPr lang="el-GR" dirty="0"/>
              <a:t>Σε άλλες μητρικές, υπάρχει μια έτοιμη λίστα και θα πρέπει να αλλάξουμε τη σειρά των συσκευών για να ορίσουμε το boot order.</a:t>
            </a:r>
            <a:endParaRPr lang="en-US" dirty="0"/>
          </a:p>
          <a:p>
            <a:endParaRPr lang="en-US" dirty="0"/>
          </a:p>
          <a:p>
            <a:endParaRPr lang="en-US" dirty="0"/>
          </a:p>
        </p:txBody>
      </p:sp>
      <p:pic>
        <p:nvPicPr>
          <p:cNvPr id="5" name="Picture 4">
            <a:extLst>
              <a:ext uri="{FF2B5EF4-FFF2-40B4-BE49-F238E27FC236}">
                <a16:creationId xmlns:a16="http://schemas.microsoft.com/office/drawing/2014/main" id="{DCC6D062-A7AD-C449-077E-DB0440B5A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108" y="2797091"/>
            <a:ext cx="5167033" cy="3826985"/>
          </a:xfrm>
          <a:prstGeom prst="rect">
            <a:avLst/>
          </a:prstGeom>
        </p:spPr>
      </p:pic>
    </p:spTree>
    <p:extLst>
      <p:ext uri="{BB962C8B-B14F-4D97-AF65-F5344CB8AC3E}">
        <p14:creationId xmlns:p14="http://schemas.microsoft.com/office/powerpoint/2010/main" val="322577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63FB-9FF9-D3D4-A458-219786A6FF2B}"/>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DBED0027-949C-994E-E3B1-4A8E9ACEEA1E}"/>
              </a:ext>
            </a:extLst>
          </p:cNvPr>
          <p:cNvSpPr>
            <a:spLocks noGrp="1"/>
          </p:cNvSpPr>
          <p:nvPr>
            <p:ph idx="1"/>
          </p:nvPr>
        </p:nvSpPr>
        <p:spPr/>
        <p:txBody>
          <a:bodyPr/>
          <a:lstStyle/>
          <a:p>
            <a:r>
              <a:rPr lang="el-GR" dirty="0"/>
              <a:t>Το σημαντικότερο τμήμα της διαδικασίας του format υπολογιστή είναι η κατάλληλη προετοιμασία.</a:t>
            </a:r>
            <a:r>
              <a:rPr lang="en-US" dirty="0"/>
              <a:t> </a:t>
            </a:r>
            <a:r>
              <a:rPr lang="el-GR" dirty="0"/>
              <a:t>Το μεγαλύτερο κομμάτι της προετοιμασίας αφορά το backup. Όπως ήδη αναφέραμε, στον υπολογιστή μας ενδέχεται να έχουμε τα προσωπικά μας αρχεία (φωτογραφίες, μουσική, έγγραφα, βίντεο) που δεν θέλουμε να χάσουμε.</a:t>
            </a:r>
            <a:endParaRPr lang="en-US" dirty="0"/>
          </a:p>
          <a:p>
            <a:r>
              <a:rPr lang="el-GR" dirty="0"/>
              <a:t>Επιπλέον, ανάλογα με τα προγράμματα που χρησιμοποιούμε, ίσως χρειαστεί να κρατήσουμε αντίγραφα ασφαλείας από εφαρμογές</a:t>
            </a:r>
            <a:r>
              <a:rPr lang="en-US" dirty="0"/>
              <a:t>. </a:t>
            </a:r>
            <a:r>
              <a:rPr lang="el-GR" dirty="0"/>
              <a:t>Παλιότερα κρατούσαμε στον </a:t>
            </a:r>
            <a:r>
              <a:rPr lang="en-US" dirty="0"/>
              <a:t>browser </a:t>
            </a:r>
            <a:r>
              <a:rPr lang="el-GR" dirty="0"/>
              <a:t>τους σελιδοδείκτες, κωδικούς πρόσβασης ιστορικό κλπ. Πλέον δεν χρειάζεται λόγω του </a:t>
            </a:r>
            <a:r>
              <a:rPr lang="en-US" dirty="0"/>
              <a:t>Chrome </a:t>
            </a:r>
            <a:r>
              <a:rPr lang="el-GR" dirty="0"/>
              <a:t>και του </a:t>
            </a:r>
            <a:r>
              <a:rPr lang="en-US" dirty="0"/>
              <a:t>Gmail </a:t>
            </a:r>
            <a:r>
              <a:rPr lang="el-GR" dirty="0"/>
              <a:t>μας. </a:t>
            </a:r>
            <a:r>
              <a:rPr lang="en-US" dirty="0"/>
              <a:t>Saves </a:t>
            </a:r>
            <a:r>
              <a:rPr lang="el-GR" dirty="0"/>
              <a:t>από παιχνίδια, που ούτε αυτό χρειάζεται σε πολλές περιπτώσεις όπως </a:t>
            </a:r>
            <a:r>
              <a:rPr lang="en-US" dirty="0"/>
              <a:t>online</a:t>
            </a:r>
            <a:r>
              <a:rPr lang="el-GR" dirty="0"/>
              <a:t> παιχνιδιών.</a:t>
            </a:r>
            <a:endParaRPr lang="en-US" dirty="0"/>
          </a:p>
        </p:txBody>
      </p:sp>
    </p:spTree>
    <p:extLst>
      <p:ext uri="{BB962C8B-B14F-4D97-AF65-F5344CB8AC3E}">
        <p14:creationId xmlns:p14="http://schemas.microsoft.com/office/powerpoint/2010/main" val="235643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2DAE-AA04-BEEC-C924-DFCEEB5CEDBF}"/>
              </a:ext>
            </a:extLst>
          </p:cNvPr>
          <p:cNvSpPr>
            <a:spLocks noGrp="1"/>
          </p:cNvSpPr>
          <p:nvPr>
            <p:ph type="title"/>
          </p:nvPr>
        </p:nvSpPr>
        <p:spPr/>
        <p:txBody>
          <a:bodyPr/>
          <a:lstStyle/>
          <a:p>
            <a:r>
              <a:rPr lang="el-GR" dirty="0"/>
              <a:t>Λίστα προγραμμάτων που χρησιμοποιούμε</a:t>
            </a:r>
            <a:endParaRPr lang="en-US" dirty="0"/>
          </a:p>
        </p:txBody>
      </p:sp>
      <p:sp>
        <p:nvSpPr>
          <p:cNvPr id="3" name="Content Placeholder 2">
            <a:extLst>
              <a:ext uri="{FF2B5EF4-FFF2-40B4-BE49-F238E27FC236}">
                <a16:creationId xmlns:a16="http://schemas.microsoft.com/office/drawing/2014/main" id="{FA533654-47A2-50DF-B715-FD85B4C6B377}"/>
              </a:ext>
            </a:extLst>
          </p:cNvPr>
          <p:cNvSpPr>
            <a:spLocks noGrp="1"/>
          </p:cNvSpPr>
          <p:nvPr>
            <p:ph idx="1"/>
          </p:nvPr>
        </p:nvSpPr>
        <p:spPr/>
        <p:txBody>
          <a:bodyPr/>
          <a:lstStyle/>
          <a:p>
            <a:r>
              <a:rPr lang="el-GR" dirty="0"/>
              <a:t>Το πρώτο που πρέπει να κάνουμε είναι να σημειώσουμε όλα τα προγράμματα που χρησιμοποιούμε, έτσι ώστε να μην χρειαστεί να επιστρατεύσουμε τη μνήμη μας μετά το format.</a:t>
            </a:r>
            <a:endParaRPr lang="en-US" dirty="0"/>
          </a:p>
          <a:p>
            <a:r>
              <a:rPr lang="en-US" dirty="0"/>
              <a:t>M</a:t>
            </a:r>
            <a:r>
              <a:rPr lang="el-GR" dirty="0"/>
              <a:t>πορούμε να φτιάξουμε μία λίστα με τις εφαρμογές μας χειροκίνητα, σημειώνοντας σε χαρτί όλα μας τα προγράμματα.</a:t>
            </a:r>
            <a:endParaRPr lang="en-US" dirty="0"/>
          </a:p>
          <a:p>
            <a:r>
              <a:rPr lang="el-GR" dirty="0"/>
              <a:t>Άλλη μία καλή ιδέα είναι να μεταβούμε στον Πίνακα Ελέγχου, να επιλέξουμε Προγράμματα &gt; Προγράμματα και Δυνατότητες, και να πάρουμε ένα στιγμιότυπο οθόνης με όλες τις εγκατεστημένες εφαρμογές.</a:t>
            </a:r>
            <a:endParaRPr lang="en-US" dirty="0"/>
          </a:p>
        </p:txBody>
      </p:sp>
    </p:spTree>
    <p:extLst>
      <p:ext uri="{BB962C8B-B14F-4D97-AF65-F5344CB8AC3E}">
        <p14:creationId xmlns:p14="http://schemas.microsoft.com/office/powerpoint/2010/main" val="49658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7077-6AE4-8D41-E966-1286AA514E63}"/>
              </a:ext>
            </a:extLst>
          </p:cNvPr>
          <p:cNvSpPr>
            <a:spLocks noGrp="1"/>
          </p:cNvSpPr>
          <p:nvPr>
            <p:ph type="title"/>
          </p:nvPr>
        </p:nvSpPr>
        <p:spPr/>
        <p:txBody>
          <a:bodyPr/>
          <a:lstStyle/>
          <a:p>
            <a:r>
              <a:rPr lang="en-US" dirty="0"/>
              <a:t>Drivers</a:t>
            </a:r>
          </a:p>
        </p:txBody>
      </p:sp>
      <p:sp>
        <p:nvSpPr>
          <p:cNvPr id="3" name="Content Placeholder 2">
            <a:extLst>
              <a:ext uri="{FF2B5EF4-FFF2-40B4-BE49-F238E27FC236}">
                <a16:creationId xmlns:a16="http://schemas.microsoft.com/office/drawing/2014/main" id="{25462274-A58A-380C-7A96-2661567FF4A1}"/>
              </a:ext>
            </a:extLst>
          </p:cNvPr>
          <p:cNvSpPr>
            <a:spLocks noGrp="1"/>
          </p:cNvSpPr>
          <p:nvPr>
            <p:ph idx="1"/>
          </p:nvPr>
        </p:nvSpPr>
        <p:spPr/>
        <p:txBody>
          <a:bodyPr>
            <a:normAutofit fontScale="92500" lnSpcReduction="10000"/>
          </a:bodyPr>
          <a:lstStyle/>
          <a:p>
            <a:r>
              <a:rPr lang="el-GR" dirty="0"/>
              <a:t>Ίσως το σημαντικότερο βήμα της προετοιμασίας μας.</a:t>
            </a:r>
          </a:p>
          <a:p>
            <a:r>
              <a:rPr lang="el-GR" dirty="0"/>
              <a:t>Πριν σβήσουμε τα πάντα πρέπει να πάμε στο </a:t>
            </a:r>
            <a:r>
              <a:rPr lang="en-US" dirty="0"/>
              <a:t>Device Manager </a:t>
            </a:r>
            <a:r>
              <a:rPr lang="el-GR" dirty="0"/>
              <a:t>των </a:t>
            </a:r>
            <a:r>
              <a:rPr lang="en-US" dirty="0"/>
              <a:t>Windows </a:t>
            </a:r>
            <a:r>
              <a:rPr lang="el-GR" dirty="0"/>
              <a:t>ή να ανοίξουμε τον υπολογιστή και να καταγράψουμε το </a:t>
            </a:r>
            <a:r>
              <a:rPr lang="en-US" dirty="0"/>
              <a:t>hardware </a:t>
            </a:r>
            <a:r>
              <a:rPr lang="el-GR" dirty="0"/>
              <a:t>που έχει σε ένα χαρτί.</a:t>
            </a:r>
            <a:r>
              <a:rPr lang="en-US" dirty="0"/>
              <a:t> </a:t>
            </a:r>
            <a:r>
              <a:rPr lang="el-GR" dirty="0"/>
              <a:t>Σε απλούς υπολογιστές χρειαζόμαστε μόνο το όνομα της μητρικής.</a:t>
            </a:r>
          </a:p>
          <a:p>
            <a:r>
              <a:rPr lang="el-GR" dirty="0"/>
              <a:t>Αφού το κάνουμε αυτό, αναζητούμε το </a:t>
            </a:r>
            <a:r>
              <a:rPr lang="en-US" dirty="0"/>
              <a:t>Site </a:t>
            </a:r>
            <a:r>
              <a:rPr lang="el-GR" dirty="0"/>
              <a:t>του κατασκευαστή για να δούμε αν έχει βγάλει στους </a:t>
            </a:r>
            <a:r>
              <a:rPr lang="en-US" dirty="0"/>
              <a:t>Drivers </a:t>
            </a:r>
            <a:r>
              <a:rPr lang="el-GR" dirty="0"/>
              <a:t>του </a:t>
            </a:r>
            <a:r>
              <a:rPr lang="en-US" dirty="0"/>
              <a:t>update </a:t>
            </a:r>
            <a:r>
              <a:rPr lang="el-GR" dirty="0"/>
              <a:t>για το λειτουργικό σύστημα που θέλουμε να εγκαταστήσουμε</a:t>
            </a:r>
            <a:r>
              <a:rPr lang="en-US" dirty="0"/>
              <a:t> (</a:t>
            </a:r>
            <a:r>
              <a:rPr lang="el-GR" dirty="0"/>
              <a:t>σε περίπτωση που αναβαθμίζουμε δλδ από </a:t>
            </a:r>
            <a:r>
              <a:rPr lang="en-US" dirty="0"/>
              <a:t>windows 7 </a:t>
            </a:r>
            <a:r>
              <a:rPr lang="el-GR" dirty="0"/>
              <a:t>σε </a:t>
            </a:r>
            <a:r>
              <a:rPr lang="en-US" dirty="0"/>
              <a:t>windows 10)</a:t>
            </a:r>
            <a:r>
              <a:rPr lang="el-GR" dirty="0"/>
              <a:t>. Αν δεν έχει βγάλει πχ για την μητρική τότε </a:t>
            </a:r>
            <a:r>
              <a:rPr lang="el-GR" b="1" u="sng" dirty="0"/>
              <a:t>δεν</a:t>
            </a:r>
            <a:r>
              <a:rPr lang="el-GR" dirty="0"/>
              <a:t> κάνουμε </a:t>
            </a:r>
            <a:r>
              <a:rPr lang="en-US" dirty="0"/>
              <a:t>format</a:t>
            </a:r>
            <a:r>
              <a:rPr lang="el-GR" dirty="0"/>
              <a:t> και περιμένουμε να βγεί κάποιο </a:t>
            </a:r>
            <a:r>
              <a:rPr lang="en-US" dirty="0"/>
              <a:t>update.</a:t>
            </a:r>
          </a:p>
          <a:p>
            <a:r>
              <a:rPr lang="el-GR" dirty="0"/>
              <a:t>Αυτό συμβαίνει συνήθως στις αρχές κυκλοφορίας κάποιου λειτουργικού συστήματος πχ </a:t>
            </a:r>
            <a:r>
              <a:rPr lang="en-US" dirty="0"/>
              <a:t>Windows 11 </a:t>
            </a:r>
            <a:r>
              <a:rPr lang="el-GR" dirty="0"/>
              <a:t>που οι κατασκευαστές ελέγχουν τις εκδόσεις των νέων </a:t>
            </a:r>
            <a:r>
              <a:rPr lang="en-US" dirty="0"/>
              <a:t>driver </a:t>
            </a:r>
            <a:r>
              <a:rPr lang="el-GR" dirty="0"/>
              <a:t>τους να είναι </a:t>
            </a:r>
            <a:r>
              <a:rPr lang="en-US" dirty="0"/>
              <a:t>stable </a:t>
            </a:r>
            <a:r>
              <a:rPr lang="el-GR" dirty="0"/>
              <a:t>πριν γίνει το τελικό </a:t>
            </a:r>
            <a:r>
              <a:rPr lang="en-US" dirty="0"/>
              <a:t>Release.</a:t>
            </a:r>
            <a:endParaRPr lang="el-GR" dirty="0"/>
          </a:p>
        </p:txBody>
      </p:sp>
    </p:spTree>
    <p:extLst>
      <p:ext uri="{BB962C8B-B14F-4D97-AF65-F5344CB8AC3E}">
        <p14:creationId xmlns:p14="http://schemas.microsoft.com/office/powerpoint/2010/main" val="128663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C634-EA3F-EA62-E470-031CDB4B907B}"/>
              </a:ext>
            </a:extLst>
          </p:cNvPr>
          <p:cNvSpPr>
            <a:spLocks noGrp="1"/>
          </p:cNvSpPr>
          <p:nvPr>
            <p:ph type="title"/>
          </p:nvPr>
        </p:nvSpPr>
        <p:spPr/>
        <p:txBody>
          <a:bodyPr/>
          <a:lstStyle/>
          <a:p>
            <a:r>
              <a:rPr lang="en-US" dirty="0"/>
              <a:t>Drivers</a:t>
            </a:r>
          </a:p>
        </p:txBody>
      </p:sp>
      <p:sp>
        <p:nvSpPr>
          <p:cNvPr id="3" name="Content Placeholder 2">
            <a:extLst>
              <a:ext uri="{FF2B5EF4-FFF2-40B4-BE49-F238E27FC236}">
                <a16:creationId xmlns:a16="http://schemas.microsoft.com/office/drawing/2014/main" id="{34E04482-FBC0-4DC3-C4E7-2DDD09539CEA}"/>
              </a:ext>
            </a:extLst>
          </p:cNvPr>
          <p:cNvSpPr>
            <a:spLocks noGrp="1"/>
          </p:cNvSpPr>
          <p:nvPr>
            <p:ph idx="1"/>
          </p:nvPr>
        </p:nvSpPr>
        <p:spPr/>
        <p:txBody>
          <a:bodyPr/>
          <a:lstStyle/>
          <a:p>
            <a:r>
              <a:rPr lang="el-GR" dirty="0"/>
              <a:t>Όταν εγκαταστήσουμε τα Windows 10, το Windows Update θα κατεβάσει κάποιους βασικούς drivers για να λειτουργήσει ο υπολογιστής μας. </a:t>
            </a:r>
          </a:p>
          <a:p>
            <a:r>
              <a:rPr lang="el-GR" dirty="0"/>
              <a:t>Σε περιπτώσεις απλού Desktop υπολογιστή αυτό πιθανότατα να είναι αρκετό αλλά σε περιπτώσεις high end gaming pc δεν πρόκειται τα Windows να κατεβάσουν όλες τις πιθανές λειτουργίες που έχει η μητρική ή η κάρτα γραφικών. Τότε πρέπει να επισκεφθούμε το site του κατασκευαστή και να βρούμε τους Drivers, να τους κατεβάσουμε και να τους εγκαταστήσουμε.</a:t>
            </a:r>
          </a:p>
          <a:p>
            <a:endParaRPr lang="en-US" dirty="0"/>
          </a:p>
        </p:txBody>
      </p:sp>
    </p:spTree>
    <p:extLst>
      <p:ext uri="{BB962C8B-B14F-4D97-AF65-F5344CB8AC3E}">
        <p14:creationId xmlns:p14="http://schemas.microsoft.com/office/powerpoint/2010/main" val="110449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3513-5410-EDA8-69CD-A98C0C6F4FCB}"/>
              </a:ext>
            </a:extLst>
          </p:cNvPr>
          <p:cNvSpPr>
            <a:spLocks noGrp="1"/>
          </p:cNvSpPr>
          <p:nvPr>
            <p:ph type="title"/>
          </p:nvPr>
        </p:nvSpPr>
        <p:spPr/>
        <p:txBody>
          <a:bodyPr/>
          <a:lstStyle/>
          <a:p>
            <a:r>
              <a:rPr lang="el-GR" dirty="0"/>
              <a:t>Άδειες χρήσης</a:t>
            </a:r>
            <a:endParaRPr lang="en-US" dirty="0"/>
          </a:p>
        </p:txBody>
      </p:sp>
      <p:sp>
        <p:nvSpPr>
          <p:cNvPr id="3" name="Content Placeholder 2">
            <a:extLst>
              <a:ext uri="{FF2B5EF4-FFF2-40B4-BE49-F238E27FC236}">
                <a16:creationId xmlns:a16="http://schemas.microsoft.com/office/drawing/2014/main" id="{6E480A28-EDB9-DFED-5F1B-349DE553C7CF}"/>
              </a:ext>
            </a:extLst>
          </p:cNvPr>
          <p:cNvSpPr>
            <a:spLocks noGrp="1"/>
          </p:cNvSpPr>
          <p:nvPr>
            <p:ph idx="1"/>
          </p:nvPr>
        </p:nvSpPr>
        <p:spPr/>
        <p:txBody>
          <a:bodyPr/>
          <a:lstStyle/>
          <a:p>
            <a:r>
              <a:rPr lang="el-GR" dirty="0"/>
              <a:t>Στα περισσότερα προγράμματα μπορούμε εύκολα να ανακτήσουμε τις άδειες χρήσης. Καλό είναι όμως να κάνουμε έναν έλεγχο πριν το format, για να έχουμε όλα τα κλειδιά λογισμικών διαθέσιμα.</a:t>
            </a:r>
          </a:p>
          <a:p>
            <a:r>
              <a:rPr lang="el-GR" dirty="0"/>
              <a:t>Στην περίπτωση που είχαμε εγκατεστημένα Windows 10, το λειτουργικό θα ενεργοποιηθεί από μόνο του μετά το format υπολογιστή.</a:t>
            </a:r>
          </a:p>
          <a:p>
            <a:r>
              <a:rPr lang="el-GR" dirty="0"/>
              <a:t>Για τα Windows 7 και 8, θα πρέπει να βρούμε το κλειδί προϊόντος.</a:t>
            </a:r>
          </a:p>
          <a:p>
            <a:r>
              <a:rPr lang="el-GR" dirty="0"/>
              <a:t>Έτσι, μετά το format και την επανεγκατάσταση, μπορούμε να ενεργοποιήσουμε άμεσα το Windows ή και το Office, με τις αποθηκευμένες άδειες, ακόμα και χωρίς πρόσβαση στο ίντερνετ.</a:t>
            </a:r>
            <a:endParaRPr lang="en-US" dirty="0"/>
          </a:p>
        </p:txBody>
      </p:sp>
    </p:spTree>
    <p:extLst>
      <p:ext uri="{BB962C8B-B14F-4D97-AF65-F5344CB8AC3E}">
        <p14:creationId xmlns:p14="http://schemas.microsoft.com/office/powerpoint/2010/main" val="96156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0102B-94AC-B7C4-C9C2-F929F3B507FA}"/>
              </a:ext>
            </a:extLst>
          </p:cNvPr>
          <p:cNvSpPr>
            <a:spLocks noGrp="1"/>
          </p:cNvSpPr>
          <p:nvPr>
            <p:ph type="title"/>
          </p:nvPr>
        </p:nvSpPr>
        <p:spPr/>
        <p:txBody>
          <a:bodyPr/>
          <a:lstStyle/>
          <a:p>
            <a:r>
              <a:rPr lang="el-GR" dirty="0"/>
              <a:t>Κατέβασμα </a:t>
            </a:r>
            <a:r>
              <a:rPr lang="en-US" dirty="0"/>
              <a:t>Windows 10</a:t>
            </a:r>
          </a:p>
        </p:txBody>
      </p:sp>
      <p:sp>
        <p:nvSpPr>
          <p:cNvPr id="3" name="Content Placeholder 2">
            <a:extLst>
              <a:ext uri="{FF2B5EF4-FFF2-40B4-BE49-F238E27FC236}">
                <a16:creationId xmlns:a16="http://schemas.microsoft.com/office/drawing/2014/main" id="{4D550D66-D127-E809-9BB2-84C2269A6060}"/>
              </a:ext>
            </a:extLst>
          </p:cNvPr>
          <p:cNvSpPr>
            <a:spLocks noGrp="1"/>
          </p:cNvSpPr>
          <p:nvPr>
            <p:ph idx="1"/>
          </p:nvPr>
        </p:nvSpPr>
        <p:spPr/>
        <p:txBody>
          <a:bodyPr/>
          <a:lstStyle/>
          <a:p>
            <a:r>
              <a:rPr lang="el-GR" dirty="0"/>
              <a:t>Πάμε στην </a:t>
            </a:r>
            <a:r>
              <a:rPr lang="en-US" dirty="0"/>
              <a:t>Google </a:t>
            </a:r>
            <a:r>
              <a:rPr lang="el-GR" dirty="0"/>
              <a:t>και γράφουμε </a:t>
            </a:r>
            <a:r>
              <a:rPr lang="en-US" dirty="0"/>
              <a:t>“media creation tool windows 10”</a:t>
            </a:r>
          </a:p>
          <a:p>
            <a:r>
              <a:rPr lang="el-GR" dirty="0"/>
              <a:t>Ανοίγουμε το πρώτο </a:t>
            </a:r>
            <a:r>
              <a:rPr lang="en-US" dirty="0"/>
              <a:t>link </a:t>
            </a:r>
            <a:r>
              <a:rPr lang="el-GR" dirty="0"/>
              <a:t>και μετά κάνουμε λίγο </a:t>
            </a:r>
            <a:r>
              <a:rPr lang="en-US" dirty="0"/>
              <a:t>scroll down </a:t>
            </a:r>
            <a:r>
              <a:rPr lang="el-GR" dirty="0"/>
              <a:t>και βρίσκουμε αυτό: </a:t>
            </a:r>
          </a:p>
          <a:p>
            <a:endParaRPr lang="en-US" dirty="0"/>
          </a:p>
        </p:txBody>
      </p:sp>
      <p:pic>
        <p:nvPicPr>
          <p:cNvPr id="5" name="Picture 4">
            <a:extLst>
              <a:ext uri="{FF2B5EF4-FFF2-40B4-BE49-F238E27FC236}">
                <a16:creationId xmlns:a16="http://schemas.microsoft.com/office/drawing/2014/main" id="{9CBA8D08-335F-D36E-7913-3A2A3BF18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607" y="2951834"/>
            <a:ext cx="6638421" cy="3496235"/>
          </a:xfrm>
          <a:prstGeom prst="rect">
            <a:avLst/>
          </a:prstGeom>
        </p:spPr>
      </p:pic>
    </p:spTree>
    <p:extLst>
      <p:ext uri="{BB962C8B-B14F-4D97-AF65-F5344CB8AC3E}">
        <p14:creationId xmlns:p14="http://schemas.microsoft.com/office/powerpoint/2010/main" val="1143632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71</TotalTime>
  <Words>1498</Words>
  <Application>Microsoft Office PowerPoint</Application>
  <PresentationFormat>Widescreen</PresentationFormat>
  <Paragraphs>80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Century Gothic</vt:lpstr>
      <vt:lpstr>Wingdings 3</vt:lpstr>
      <vt:lpstr>Ion</vt:lpstr>
      <vt:lpstr>Format</vt:lpstr>
      <vt:lpstr>Τι είναι το format;</vt:lpstr>
      <vt:lpstr>Πότε κάνω format;</vt:lpstr>
      <vt:lpstr>Backup</vt:lpstr>
      <vt:lpstr>Λίστα προγραμμάτων που χρησιμοποιούμε</vt:lpstr>
      <vt:lpstr>Drivers</vt:lpstr>
      <vt:lpstr>Drivers</vt:lpstr>
      <vt:lpstr>Άδειες χρήσης</vt:lpstr>
      <vt:lpstr>Κατέβασμα Windows 10</vt:lpstr>
      <vt:lpstr>Media Creation Tool</vt:lpstr>
      <vt:lpstr>Media Creation Tool</vt:lpstr>
      <vt:lpstr>Media Creation Tool</vt:lpstr>
      <vt:lpstr>Media Creation Tool</vt:lpstr>
      <vt:lpstr>Δημιουργία bootable USB</vt:lpstr>
      <vt:lpstr>Δημιουργία bootable USB</vt:lpstr>
      <vt:lpstr>Δημιουργία bootable USB</vt:lpstr>
      <vt:lpstr>Δημιουργία bootable USB</vt:lpstr>
      <vt:lpstr>Boot από USB</vt:lpstr>
      <vt:lpstr>BIOS</vt:lpstr>
      <vt:lpstr>Πως μπαίνουμε στα BIOS;</vt:lpstr>
      <vt:lpstr>Boot Menu</vt:lpstr>
      <vt:lpstr>Boot Menu</vt:lpstr>
      <vt:lpstr>Boot Menu</vt:lpstr>
      <vt:lpstr>Αν η μητρική μας δεν διαθέτει boot menu</vt:lpstr>
      <vt:lpstr>Αν η μητρική μας δεν διαθέτει boot menu</vt:lpstr>
      <vt:lpstr>Παραλλαγές</vt:lpstr>
      <vt:lpstr>Παραλλαγές</vt:lpstr>
      <vt:lpstr>Παραλλαγές</vt:lpstr>
      <vt:lpstr>Boot order</vt:lpstr>
      <vt:lpstr>Boot 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dc:title>
  <dc:creator>Panagiotis Tsiros</dc:creator>
  <cp:lastModifiedBy>Panagiotis Tsiros</cp:lastModifiedBy>
  <cp:revision>1</cp:revision>
  <dcterms:created xsi:type="dcterms:W3CDTF">2023-03-21T13:36:08Z</dcterms:created>
  <dcterms:modified xsi:type="dcterms:W3CDTF">2023-03-21T14:47:31Z</dcterms:modified>
</cp:coreProperties>
</file>