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58" r:id="rId6"/>
    <p:sldId id="259" r:id="rId7"/>
    <p:sldId id="260"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68" d="100"/>
          <a:sy n="68" d="100"/>
        </p:scale>
        <p:origin x="9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2186674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68A4B5-1D7E-45BE-9C19-26B8672D88AF}"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406774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2067811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96028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1722239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3440910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3315580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17432427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411527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53468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13492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68A4B5-1D7E-45BE-9C19-26B8672D88AF}"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1321019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68A4B5-1D7E-45BE-9C19-26B8672D88AF}" type="datetimeFigureOut">
              <a:rPr lang="en-US" smtClean="0"/>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75629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649894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66072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068A4B5-1D7E-45BE-9C19-26B8672D88AF}" type="datetimeFigureOut">
              <a:rPr lang="en-US" smtClean="0"/>
              <a:t>2/20/2023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4033450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68A4B5-1D7E-45BE-9C19-26B8672D88AF}"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5378D-7981-465E-B931-E5F905D358C8}" type="slidenum">
              <a:rPr lang="en-US" smtClean="0"/>
              <a:t>‹#›</a:t>
            </a:fld>
            <a:endParaRPr lang="en-US"/>
          </a:p>
        </p:txBody>
      </p:sp>
    </p:spTree>
    <p:extLst>
      <p:ext uri="{BB962C8B-B14F-4D97-AF65-F5344CB8AC3E}">
        <p14:creationId xmlns:p14="http://schemas.microsoft.com/office/powerpoint/2010/main" val="3404758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068A4B5-1D7E-45BE-9C19-26B8672D88AF}" type="datetimeFigureOut">
              <a:rPr lang="en-US" smtClean="0"/>
              <a:t>2/20/2023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405378D-7981-465E-B931-E5F905D358C8}" type="slidenum">
              <a:rPr lang="en-US" smtClean="0"/>
              <a:t>‹#›</a:t>
            </a:fld>
            <a:endParaRPr lang="en-US"/>
          </a:p>
        </p:txBody>
      </p:sp>
    </p:spTree>
    <p:extLst>
      <p:ext uri="{BB962C8B-B14F-4D97-AF65-F5344CB8AC3E}">
        <p14:creationId xmlns:p14="http://schemas.microsoft.com/office/powerpoint/2010/main" val="8111144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FF45B-B3E6-074F-FB40-E7FA5098410B}"/>
              </a:ext>
            </a:extLst>
          </p:cNvPr>
          <p:cNvSpPr>
            <a:spLocks noGrp="1"/>
          </p:cNvSpPr>
          <p:nvPr>
            <p:ph type="ctrTitle"/>
          </p:nvPr>
        </p:nvSpPr>
        <p:spPr/>
        <p:txBody>
          <a:bodyPr/>
          <a:lstStyle/>
          <a:p>
            <a:r>
              <a:rPr lang="en-US" dirty="0"/>
              <a:t>PC Monitors	</a:t>
            </a:r>
          </a:p>
        </p:txBody>
      </p:sp>
      <p:sp>
        <p:nvSpPr>
          <p:cNvPr id="3" name="Subtitle 2">
            <a:extLst>
              <a:ext uri="{FF2B5EF4-FFF2-40B4-BE49-F238E27FC236}">
                <a16:creationId xmlns:a16="http://schemas.microsoft.com/office/drawing/2014/main" id="{4225BAB5-BE85-AD61-2B7D-7C3240FCF8F9}"/>
              </a:ext>
            </a:extLst>
          </p:cNvPr>
          <p:cNvSpPr>
            <a:spLocks noGrp="1"/>
          </p:cNvSpPr>
          <p:nvPr>
            <p:ph type="subTitle" idx="1"/>
          </p:nvPr>
        </p:nvSpPr>
        <p:spPr/>
        <p:txBody>
          <a:bodyPr/>
          <a:lstStyle/>
          <a:p>
            <a:r>
              <a:rPr lang="en-US" dirty="0" err="1"/>
              <a:t>tn</a:t>
            </a:r>
            <a:r>
              <a:rPr lang="en-US" dirty="0"/>
              <a:t>-VA-IPS</a:t>
            </a:r>
          </a:p>
        </p:txBody>
      </p:sp>
    </p:spTree>
    <p:extLst>
      <p:ext uri="{BB962C8B-B14F-4D97-AF65-F5344CB8AC3E}">
        <p14:creationId xmlns:p14="http://schemas.microsoft.com/office/powerpoint/2010/main" val="1452857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09863-3772-1C53-A2B2-48FDD309CE59}"/>
              </a:ext>
            </a:extLst>
          </p:cNvPr>
          <p:cNvSpPr>
            <a:spLocks noGrp="1"/>
          </p:cNvSpPr>
          <p:nvPr>
            <p:ph type="title"/>
          </p:nvPr>
        </p:nvSpPr>
        <p:spPr/>
        <p:txBody>
          <a:bodyPr/>
          <a:lstStyle/>
          <a:p>
            <a:r>
              <a:rPr lang="en-US" dirty="0"/>
              <a:t>TN – Twisted Nematic</a:t>
            </a:r>
          </a:p>
        </p:txBody>
      </p:sp>
      <p:sp>
        <p:nvSpPr>
          <p:cNvPr id="3" name="Content Placeholder 2">
            <a:extLst>
              <a:ext uri="{FF2B5EF4-FFF2-40B4-BE49-F238E27FC236}">
                <a16:creationId xmlns:a16="http://schemas.microsoft.com/office/drawing/2014/main" id="{B6A7E9F1-7E5B-CF4B-6F6C-7FC0B5E03AA2}"/>
              </a:ext>
            </a:extLst>
          </p:cNvPr>
          <p:cNvSpPr>
            <a:spLocks noGrp="1"/>
          </p:cNvSpPr>
          <p:nvPr>
            <p:ph idx="1"/>
          </p:nvPr>
        </p:nvSpPr>
        <p:spPr/>
        <p:txBody>
          <a:bodyPr/>
          <a:lstStyle/>
          <a:p>
            <a:pPr marL="0" indent="0">
              <a:buNone/>
            </a:pPr>
            <a:r>
              <a:rPr lang="el-GR" dirty="0"/>
              <a:t>Για ποιούς είναι κατάλληλα;</a:t>
            </a:r>
          </a:p>
          <a:p>
            <a:r>
              <a:rPr lang="el-GR" dirty="0"/>
              <a:t>Λόγω των τρομερών ταχυτήτων, τα ΤΝ παραμένουν η κατάλληλη επιλογή για πελάτες που παίζουν </a:t>
            </a:r>
            <a:r>
              <a:rPr lang="en-US" dirty="0"/>
              <a:t>competitive multiplayer </a:t>
            </a:r>
            <a:r>
              <a:rPr lang="el-GR" dirty="0"/>
              <a:t>παιχνίδια όπου κάθε κλάσμα του δευτεερολέπτου έχει σημασία.</a:t>
            </a:r>
          </a:p>
          <a:p>
            <a:r>
              <a:rPr lang="en-US" dirty="0"/>
              <a:t>Shooter games, fighting games </a:t>
            </a:r>
            <a:r>
              <a:rPr lang="el-GR" dirty="0"/>
              <a:t>ή αν ο πελάτης θέλει απλά να έχει το υψηλότερο δυνατό </a:t>
            </a:r>
            <a:r>
              <a:rPr lang="en-US" dirty="0"/>
              <a:t>FPS</a:t>
            </a:r>
            <a:r>
              <a:rPr lang="el-GR" dirty="0"/>
              <a:t> τότε του προτείνουμε </a:t>
            </a:r>
            <a:r>
              <a:rPr lang="en-US" dirty="0"/>
              <a:t>TN.</a:t>
            </a:r>
            <a:endParaRPr lang="el-GR" dirty="0"/>
          </a:p>
          <a:p>
            <a:r>
              <a:rPr lang="el-GR" dirty="0"/>
              <a:t>Πρέπει όμως να ενημερώσουμε τον πελάτη ότι δεν θα έχει τα καλύτερα χρώματα ή την καλύτερη ποιότητα εικόνας.</a:t>
            </a:r>
            <a:endParaRPr lang="en-US" dirty="0"/>
          </a:p>
        </p:txBody>
      </p:sp>
    </p:spTree>
    <p:extLst>
      <p:ext uri="{BB962C8B-B14F-4D97-AF65-F5344CB8AC3E}">
        <p14:creationId xmlns:p14="http://schemas.microsoft.com/office/powerpoint/2010/main" val="1957596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BD6D1-6DAD-3AE6-5D6D-68DAB5706D1A}"/>
              </a:ext>
            </a:extLst>
          </p:cNvPr>
          <p:cNvSpPr>
            <a:spLocks noGrp="1"/>
          </p:cNvSpPr>
          <p:nvPr>
            <p:ph type="title"/>
          </p:nvPr>
        </p:nvSpPr>
        <p:spPr/>
        <p:txBody>
          <a:bodyPr/>
          <a:lstStyle/>
          <a:p>
            <a:r>
              <a:rPr lang="en-US" dirty="0"/>
              <a:t>VA – Vertical Alignment</a:t>
            </a:r>
          </a:p>
        </p:txBody>
      </p:sp>
      <p:sp>
        <p:nvSpPr>
          <p:cNvPr id="3" name="Content Placeholder 2">
            <a:extLst>
              <a:ext uri="{FF2B5EF4-FFF2-40B4-BE49-F238E27FC236}">
                <a16:creationId xmlns:a16="http://schemas.microsoft.com/office/drawing/2014/main" id="{9B265203-5E3F-59B2-1741-EE418722B631}"/>
              </a:ext>
            </a:extLst>
          </p:cNvPr>
          <p:cNvSpPr>
            <a:spLocks noGrp="1"/>
          </p:cNvSpPr>
          <p:nvPr>
            <p:ph idx="1"/>
          </p:nvPr>
        </p:nvSpPr>
        <p:spPr/>
        <p:txBody>
          <a:bodyPr/>
          <a:lstStyle/>
          <a:p>
            <a:r>
              <a:rPr lang="el-GR" dirty="0"/>
              <a:t>Τα πάνελ VA παράγουν πολύ μεγαλύτερο χρωματικό χώρο από τα TN και έχουν τη μεγαλύτερη αντίθεση</a:t>
            </a:r>
            <a:r>
              <a:rPr lang="en-US" dirty="0"/>
              <a:t>.</a:t>
            </a:r>
          </a:p>
          <a:p>
            <a:r>
              <a:rPr lang="el-GR" dirty="0"/>
              <a:t>Αν και δεν είναι τόσο γρήγορα όσο τα TN, τα VA έχουν βελτιωθεί και πλέον αποδίδουν σχεδόν το ίδιο, φτάνοντας συνήθως 2-3 ms χρόνους απόκρισης και ρυθμούς ανανέωσης 200 Hz</a:t>
            </a:r>
            <a:endParaRPr lang="en-US" dirty="0"/>
          </a:p>
          <a:p>
            <a:r>
              <a:rPr lang="el-GR" dirty="0"/>
              <a:t>Ξεπερνούν το τυπικό RGB και συχνά φτάνουν στην πολύ πλουσιότερη και ευρύτερη χρωματική γκάμα Adobe RGB και έχουν ευρείες γωνίες θέασης 178/178.</a:t>
            </a:r>
            <a:endParaRPr lang="en-US" dirty="0"/>
          </a:p>
          <a:p>
            <a:r>
              <a:rPr lang="en-US" dirty="0"/>
              <a:t>Adobe RGB -&gt; 16.7 Million shades </a:t>
            </a:r>
            <a:r>
              <a:rPr lang="el-GR" dirty="0"/>
              <a:t>αλλά όχι τα ίδια με το </a:t>
            </a:r>
            <a:r>
              <a:rPr lang="en-US" dirty="0"/>
              <a:t>RGB. </a:t>
            </a:r>
            <a:r>
              <a:rPr lang="el-GR" dirty="0"/>
              <a:t>Πιο φωτεινά και πιο σκοτεινά χρώματα.</a:t>
            </a:r>
            <a:endParaRPr lang="en-US" dirty="0"/>
          </a:p>
        </p:txBody>
      </p:sp>
    </p:spTree>
    <p:extLst>
      <p:ext uri="{BB962C8B-B14F-4D97-AF65-F5344CB8AC3E}">
        <p14:creationId xmlns:p14="http://schemas.microsoft.com/office/powerpoint/2010/main" val="2556868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BD6D1-6DAD-3AE6-5D6D-68DAB5706D1A}"/>
              </a:ext>
            </a:extLst>
          </p:cNvPr>
          <p:cNvSpPr>
            <a:spLocks noGrp="1"/>
          </p:cNvSpPr>
          <p:nvPr>
            <p:ph type="title"/>
          </p:nvPr>
        </p:nvSpPr>
        <p:spPr/>
        <p:txBody>
          <a:bodyPr/>
          <a:lstStyle/>
          <a:p>
            <a:r>
              <a:rPr lang="en-US" dirty="0"/>
              <a:t>VA – Vertical Alignment</a:t>
            </a:r>
          </a:p>
        </p:txBody>
      </p:sp>
      <p:sp>
        <p:nvSpPr>
          <p:cNvPr id="3" name="Content Placeholder 2">
            <a:extLst>
              <a:ext uri="{FF2B5EF4-FFF2-40B4-BE49-F238E27FC236}">
                <a16:creationId xmlns:a16="http://schemas.microsoft.com/office/drawing/2014/main" id="{9B265203-5E3F-59B2-1741-EE418722B631}"/>
              </a:ext>
            </a:extLst>
          </p:cNvPr>
          <p:cNvSpPr>
            <a:spLocks noGrp="1"/>
          </p:cNvSpPr>
          <p:nvPr>
            <p:ph idx="1"/>
          </p:nvPr>
        </p:nvSpPr>
        <p:spPr/>
        <p:txBody>
          <a:bodyPr>
            <a:normAutofit lnSpcReduction="10000"/>
          </a:bodyPr>
          <a:lstStyle/>
          <a:p>
            <a:r>
              <a:rPr lang="el-GR" dirty="0"/>
              <a:t>Επειδή τα πάνελ VA προσφέρουν εντυπωσιακή αναλογία αντίθεσης (3000:1 και περισσότερο), είναι ιδανικά για περιεχόμενο HDR (</a:t>
            </a:r>
            <a:r>
              <a:rPr lang="en-US" dirty="0"/>
              <a:t>High Dynamic Range </a:t>
            </a:r>
            <a:r>
              <a:rPr lang="el-GR" dirty="0"/>
              <a:t>δηλαδή εύρος φωτεινών και σκοτεινών τόνων) – γι' αυτό οι περισσότερες τρέχουσες τηλεοράσεις τα χρησιμοποιούν.</a:t>
            </a:r>
          </a:p>
          <a:p>
            <a:pPr marL="0" indent="0">
              <a:buNone/>
            </a:pPr>
            <a:r>
              <a:rPr lang="el-GR" dirty="0"/>
              <a:t>Για ποιούς είναι κατάλληλα;</a:t>
            </a:r>
          </a:p>
          <a:p>
            <a:r>
              <a:rPr lang="el-GR" dirty="0"/>
              <a:t>Τα </a:t>
            </a:r>
            <a:r>
              <a:rPr lang="en-US" dirty="0"/>
              <a:t>VA </a:t>
            </a:r>
            <a:r>
              <a:rPr lang="el-GR" dirty="0"/>
              <a:t>είναι κατάλληλα για οποιοδήποτε τύπο παιχνιδιού.</a:t>
            </a:r>
          </a:p>
          <a:p>
            <a:r>
              <a:rPr lang="el-GR" dirty="0"/>
              <a:t>Ο πελάτης θα έχει καλή απόδοση και εξαιρετική ποιότητα εικόνας ανεξάρτητα από το τι παίζει. Η εξαίρεση θα ήταν οι </a:t>
            </a:r>
            <a:r>
              <a:rPr lang="en-US" dirty="0"/>
              <a:t>competitive players</a:t>
            </a:r>
            <a:r>
              <a:rPr lang="el-GR" dirty="0"/>
              <a:t> που το μόνο τους μέλημα είναι να μην χάνουν ούτε </a:t>
            </a:r>
            <a:r>
              <a:rPr lang="en-US" dirty="0" err="1"/>
              <a:t>ms.</a:t>
            </a:r>
            <a:endParaRPr lang="en-US" dirty="0"/>
          </a:p>
          <a:p>
            <a:r>
              <a:rPr lang="el-GR" dirty="0"/>
              <a:t>Αν λοιπόν τον πελάτη τον ενδιαφέρει περισσότερο η απόδοση του σε ένα </a:t>
            </a:r>
            <a:r>
              <a:rPr lang="en-US" dirty="0"/>
              <a:t>competitive game</a:t>
            </a:r>
            <a:r>
              <a:rPr lang="el-GR" dirty="0"/>
              <a:t> παρά</a:t>
            </a:r>
            <a:r>
              <a:rPr lang="en-US" dirty="0"/>
              <a:t> </a:t>
            </a:r>
            <a:r>
              <a:rPr lang="el-GR" dirty="0"/>
              <a:t>η αναλογία αντίθεσης τότε πρέπει να του προτείνουμε ΤΝ αντί για </a:t>
            </a:r>
            <a:r>
              <a:rPr lang="en-US" dirty="0"/>
              <a:t>VA.</a:t>
            </a:r>
          </a:p>
        </p:txBody>
      </p:sp>
    </p:spTree>
    <p:extLst>
      <p:ext uri="{BB962C8B-B14F-4D97-AF65-F5344CB8AC3E}">
        <p14:creationId xmlns:p14="http://schemas.microsoft.com/office/powerpoint/2010/main" val="298958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C1FA-BA7A-BC0C-AE2B-0844FF70A7B1}"/>
              </a:ext>
            </a:extLst>
          </p:cNvPr>
          <p:cNvSpPr>
            <a:spLocks noGrp="1"/>
          </p:cNvSpPr>
          <p:nvPr>
            <p:ph type="title"/>
          </p:nvPr>
        </p:nvSpPr>
        <p:spPr/>
        <p:txBody>
          <a:bodyPr/>
          <a:lstStyle/>
          <a:p>
            <a:r>
              <a:rPr lang="en-US" dirty="0"/>
              <a:t>PC Monitors</a:t>
            </a:r>
          </a:p>
        </p:txBody>
      </p:sp>
      <p:sp>
        <p:nvSpPr>
          <p:cNvPr id="3" name="Content Placeholder 2">
            <a:extLst>
              <a:ext uri="{FF2B5EF4-FFF2-40B4-BE49-F238E27FC236}">
                <a16:creationId xmlns:a16="http://schemas.microsoft.com/office/drawing/2014/main" id="{F4A2091F-5168-5C01-603F-A65A7079131A}"/>
              </a:ext>
            </a:extLst>
          </p:cNvPr>
          <p:cNvSpPr>
            <a:spLocks noGrp="1"/>
          </p:cNvSpPr>
          <p:nvPr>
            <p:ph idx="1"/>
          </p:nvPr>
        </p:nvSpPr>
        <p:spPr/>
        <p:txBody>
          <a:bodyPr/>
          <a:lstStyle/>
          <a:p>
            <a:r>
              <a:rPr lang="el-GR" dirty="0"/>
              <a:t>Διαφορετικοί τύποι πάνελ μπορεί να μπερδέψουν έναν πελάτη όταν πρόκειται να αγοράσει μια οθόνη.</a:t>
            </a:r>
          </a:p>
          <a:p>
            <a:r>
              <a:rPr lang="el-GR" dirty="0"/>
              <a:t>Οι οθόνες έχουν διαφορετικούς τύπους πάνελ με διαφορετικές διαδικασίες κατασκευής οι οποίες υποτίθεται ότι κάνουν μεγάλη διαφορά.</a:t>
            </a:r>
          </a:p>
          <a:p>
            <a:r>
              <a:rPr lang="el-GR" dirty="0"/>
              <a:t>Θα ασχοληθούμε με</a:t>
            </a:r>
            <a:r>
              <a:rPr lang="en-US" dirty="0"/>
              <a:t> </a:t>
            </a:r>
            <a:r>
              <a:rPr lang="el-GR" dirty="0"/>
              <a:t>τους 3 τύπους πάνελ, </a:t>
            </a:r>
            <a:r>
              <a:rPr lang="en-US" dirty="0"/>
              <a:t>TN (Twisted Nematic), VA (Vertical Alignment) </a:t>
            </a:r>
            <a:r>
              <a:rPr lang="el-GR" dirty="0"/>
              <a:t>και </a:t>
            </a:r>
            <a:r>
              <a:rPr lang="en-US" dirty="0"/>
              <a:t>IPS (In plane switching)</a:t>
            </a:r>
          </a:p>
          <a:p>
            <a:r>
              <a:rPr lang="el-GR" dirty="0"/>
              <a:t>Κάθε τύπος πάνελ ταιριάζει περισσότερο με κάποια συγκεκριμένη συνήθεια ή τύπο </a:t>
            </a:r>
            <a:r>
              <a:rPr lang="en-US" dirty="0"/>
              <a:t>gaming</a:t>
            </a:r>
            <a:r>
              <a:rPr lang="el-GR" dirty="0"/>
              <a:t> γι’αυτό και θα τις δούμε πιο αναλυτικά.</a:t>
            </a:r>
            <a:endParaRPr lang="en-US" dirty="0"/>
          </a:p>
        </p:txBody>
      </p:sp>
    </p:spTree>
    <p:extLst>
      <p:ext uri="{BB962C8B-B14F-4D97-AF65-F5344CB8AC3E}">
        <p14:creationId xmlns:p14="http://schemas.microsoft.com/office/powerpoint/2010/main" val="3788317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E61B5-76BD-8B21-0C8F-F67032BCB590}"/>
              </a:ext>
            </a:extLst>
          </p:cNvPr>
          <p:cNvSpPr>
            <a:spLocks noGrp="1"/>
          </p:cNvSpPr>
          <p:nvPr>
            <p:ph type="title"/>
          </p:nvPr>
        </p:nvSpPr>
        <p:spPr/>
        <p:txBody>
          <a:bodyPr/>
          <a:lstStyle/>
          <a:p>
            <a:r>
              <a:rPr lang="el-GR" dirty="0"/>
              <a:t>Εισαγωγή</a:t>
            </a:r>
            <a:endParaRPr lang="en-US" dirty="0"/>
          </a:p>
        </p:txBody>
      </p:sp>
      <p:sp>
        <p:nvSpPr>
          <p:cNvPr id="3" name="Content Placeholder 2">
            <a:extLst>
              <a:ext uri="{FF2B5EF4-FFF2-40B4-BE49-F238E27FC236}">
                <a16:creationId xmlns:a16="http://schemas.microsoft.com/office/drawing/2014/main" id="{C53A5E38-C316-824D-04F3-4442E4B7D613}"/>
              </a:ext>
            </a:extLst>
          </p:cNvPr>
          <p:cNvSpPr>
            <a:spLocks noGrp="1"/>
          </p:cNvSpPr>
          <p:nvPr>
            <p:ph idx="1"/>
          </p:nvPr>
        </p:nvSpPr>
        <p:spPr/>
        <p:txBody>
          <a:bodyPr/>
          <a:lstStyle/>
          <a:p>
            <a:pPr marL="0" indent="0">
              <a:buNone/>
            </a:pPr>
            <a:r>
              <a:rPr lang="en-US" dirty="0"/>
              <a:t>Refresh rate:</a:t>
            </a:r>
          </a:p>
          <a:p>
            <a:r>
              <a:rPr lang="el-GR" dirty="0"/>
              <a:t>Αντιπροσωπεύει τον αριθμό των φορών που η οθόνη μπορεί να εμφανίσει μια εικόνα ανά δευτερόλεπτο.</a:t>
            </a:r>
            <a:endParaRPr lang="en-US" dirty="0"/>
          </a:p>
          <a:p>
            <a:r>
              <a:rPr lang="en-US" dirty="0"/>
              <a:t>H </a:t>
            </a:r>
            <a:r>
              <a:rPr lang="el-GR" dirty="0"/>
              <a:t>ποσότητα των καρέ (</a:t>
            </a:r>
            <a:r>
              <a:rPr lang="en-US" dirty="0"/>
              <a:t>frames) </a:t>
            </a:r>
            <a:r>
              <a:rPr lang="el-GR" dirty="0"/>
              <a:t>σταματάει στα </a:t>
            </a:r>
            <a:r>
              <a:rPr lang="en-US" dirty="0"/>
              <a:t>Hz </a:t>
            </a:r>
            <a:r>
              <a:rPr lang="el-GR" dirty="0"/>
              <a:t>της οθόνης ακόμα κι αν η </a:t>
            </a:r>
            <a:r>
              <a:rPr lang="en-US" dirty="0"/>
              <a:t>CPU</a:t>
            </a:r>
            <a:r>
              <a:rPr lang="el-GR" dirty="0"/>
              <a:t>/</a:t>
            </a:r>
            <a:r>
              <a:rPr lang="en-US" dirty="0"/>
              <a:t>GPU </a:t>
            </a:r>
            <a:r>
              <a:rPr lang="el-GR" dirty="0"/>
              <a:t>μπορεί χειριστεί υψηλότερα </a:t>
            </a:r>
            <a:r>
              <a:rPr lang="en-US" dirty="0"/>
              <a:t>FPS</a:t>
            </a:r>
            <a:r>
              <a:rPr lang="el-GR" dirty="0"/>
              <a:t>.</a:t>
            </a:r>
            <a:endParaRPr lang="en-US" dirty="0"/>
          </a:p>
          <a:p>
            <a:r>
              <a:rPr lang="el-GR" dirty="0"/>
              <a:t>Χαμηλά </a:t>
            </a:r>
            <a:r>
              <a:rPr lang="en-US" dirty="0"/>
              <a:t>Hz </a:t>
            </a:r>
            <a:r>
              <a:rPr lang="el-GR" dirty="0"/>
              <a:t>οδηγούν σε </a:t>
            </a:r>
            <a:r>
              <a:rPr lang="en-US" dirty="0"/>
              <a:t>image tearing </a:t>
            </a:r>
            <a:r>
              <a:rPr lang="el-GR" dirty="0"/>
              <a:t>ή </a:t>
            </a:r>
            <a:r>
              <a:rPr lang="en-US" dirty="0"/>
              <a:t>ghosting</a:t>
            </a:r>
          </a:p>
          <a:p>
            <a:r>
              <a:rPr lang="el-GR" dirty="0"/>
              <a:t>Οι περισσότερες </a:t>
            </a:r>
            <a:r>
              <a:rPr lang="en-US" dirty="0"/>
              <a:t>gaming </a:t>
            </a:r>
            <a:r>
              <a:rPr lang="el-GR" dirty="0"/>
              <a:t>οθόνες διαθέτουν 60 </a:t>
            </a:r>
            <a:r>
              <a:rPr lang="en-US" dirty="0"/>
              <a:t>Hz refresh rate </a:t>
            </a:r>
            <a:r>
              <a:rPr lang="el-GR" dirty="0"/>
              <a:t>και οι πιο καλές 144 Η</a:t>
            </a:r>
            <a:r>
              <a:rPr lang="en-US" dirty="0"/>
              <a:t>z</a:t>
            </a:r>
            <a:r>
              <a:rPr lang="el-GR" dirty="0"/>
              <a:t>. Υπάρχουν όμως και με 240 </a:t>
            </a:r>
            <a:r>
              <a:rPr lang="en-US" dirty="0"/>
              <a:t>Hz </a:t>
            </a:r>
            <a:r>
              <a:rPr lang="el-GR" dirty="0"/>
              <a:t>και άνω</a:t>
            </a:r>
            <a:endParaRPr lang="en-US" dirty="0"/>
          </a:p>
        </p:txBody>
      </p:sp>
    </p:spTree>
    <p:extLst>
      <p:ext uri="{BB962C8B-B14F-4D97-AF65-F5344CB8AC3E}">
        <p14:creationId xmlns:p14="http://schemas.microsoft.com/office/powerpoint/2010/main" val="325352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CEC0A-F027-1F3A-2040-D1B4BBDCD8DE}"/>
              </a:ext>
            </a:extLst>
          </p:cNvPr>
          <p:cNvSpPr>
            <a:spLocks noGrp="1"/>
          </p:cNvSpPr>
          <p:nvPr>
            <p:ph type="title"/>
          </p:nvPr>
        </p:nvSpPr>
        <p:spPr/>
        <p:txBody>
          <a:bodyPr/>
          <a:lstStyle/>
          <a:p>
            <a:r>
              <a:rPr lang="el-GR" dirty="0"/>
              <a:t>Εισαγωγή</a:t>
            </a:r>
            <a:endParaRPr lang="en-US" dirty="0"/>
          </a:p>
        </p:txBody>
      </p:sp>
      <p:sp>
        <p:nvSpPr>
          <p:cNvPr id="3" name="Content Placeholder 2">
            <a:extLst>
              <a:ext uri="{FF2B5EF4-FFF2-40B4-BE49-F238E27FC236}">
                <a16:creationId xmlns:a16="http://schemas.microsoft.com/office/drawing/2014/main" id="{985CE6BE-0929-9BFD-FD78-16C57109E47E}"/>
              </a:ext>
            </a:extLst>
          </p:cNvPr>
          <p:cNvSpPr>
            <a:spLocks noGrp="1"/>
          </p:cNvSpPr>
          <p:nvPr>
            <p:ph idx="1"/>
          </p:nvPr>
        </p:nvSpPr>
        <p:spPr/>
        <p:txBody>
          <a:bodyPr>
            <a:normAutofit lnSpcReduction="10000"/>
          </a:bodyPr>
          <a:lstStyle/>
          <a:p>
            <a:pPr marL="0" indent="0">
              <a:buNone/>
            </a:pPr>
            <a:r>
              <a:rPr lang="en-US" dirty="0"/>
              <a:t>Response Time:</a:t>
            </a:r>
          </a:p>
          <a:p>
            <a:r>
              <a:rPr lang="el-GR" dirty="0"/>
              <a:t>Αντιπροσωπεύει το χρόνο που χρειάζεται ένα pixel για να αλλάξει χρώμα.</a:t>
            </a:r>
            <a:endParaRPr lang="en-US" dirty="0"/>
          </a:p>
          <a:p>
            <a:r>
              <a:rPr lang="el-GR" dirty="0"/>
              <a:t>Οι κατασκευαστές συνήθως εμφανίζουν το ποσοστό απόκρισης μιας οθόνης με βάση τον χρόνο γκρι προς γκρι (GTG).</a:t>
            </a:r>
            <a:endParaRPr lang="en-US" dirty="0"/>
          </a:p>
          <a:p>
            <a:r>
              <a:rPr lang="el-GR" dirty="0"/>
              <a:t>Οι χρόνοι απόκρισης των </a:t>
            </a:r>
            <a:r>
              <a:rPr lang="en-US" dirty="0"/>
              <a:t>5 </a:t>
            </a:r>
            <a:r>
              <a:rPr lang="el-GR" dirty="0"/>
              <a:t>ms ή λιγότερο είναι ιδανικοί για παιχνίδια, αν και ορισμένοι κατασκευαστές εξακολουθούν να παράγουν οθόνες με χρόνους απόκρισης 10 ms ή περισσότερο.</a:t>
            </a:r>
            <a:endParaRPr lang="en-US" dirty="0"/>
          </a:p>
          <a:p>
            <a:pPr marL="0" indent="0">
              <a:buNone/>
            </a:pPr>
            <a:r>
              <a:rPr lang="en-US" dirty="0"/>
              <a:t>Contrast:</a:t>
            </a:r>
          </a:p>
          <a:p>
            <a:r>
              <a:rPr lang="el-GR" dirty="0"/>
              <a:t>Ο λόγος αντίθεσης μιας οθόνης υποδεικνύει το βάθος του μαύρου – υψηλότερος λόγος αντίθεσης σημαίνει βαθύτερο μαύρο – και, κατ' επέκταση, καλύτερη ποιότητα εικόνας.</a:t>
            </a:r>
            <a:endParaRPr lang="en-US" dirty="0"/>
          </a:p>
        </p:txBody>
      </p:sp>
    </p:spTree>
    <p:extLst>
      <p:ext uri="{BB962C8B-B14F-4D97-AF65-F5344CB8AC3E}">
        <p14:creationId xmlns:p14="http://schemas.microsoft.com/office/powerpoint/2010/main" val="1824370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697B0-25F9-5E11-6D41-00BAD24C6044}"/>
              </a:ext>
            </a:extLst>
          </p:cNvPr>
          <p:cNvSpPr>
            <a:spLocks noGrp="1"/>
          </p:cNvSpPr>
          <p:nvPr>
            <p:ph type="title"/>
          </p:nvPr>
        </p:nvSpPr>
        <p:spPr/>
        <p:txBody>
          <a:bodyPr/>
          <a:lstStyle/>
          <a:p>
            <a:r>
              <a:rPr lang="en-US" dirty="0"/>
              <a:t>IPS Panel (In-plane Switching)</a:t>
            </a:r>
          </a:p>
        </p:txBody>
      </p:sp>
      <p:sp>
        <p:nvSpPr>
          <p:cNvPr id="3" name="Content Placeholder 2">
            <a:extLst>
              <a:ext uri="{FF2B5EF4-FFF2-40B4-BE49-F238E27FC236}">
                <a16:creationId xmlns:a16="http://schemas.microsoft.com/office/drawing/2014/main" id="{FC72785C-C16B-009D-C5FE-32BC52374C32}"/>
              </a:ext>
            </a:extLst>
          </p:cNvPr>
          <p:cNvSpPr>
            <a:spLocks noGrp="1"/>
          </p:cNvSpPr>
          <p:nvPr>
            <p:ph idx="1"/>
          </p:nvPr>
        </p:nvSpPr>
        <p:spPr/>
        <p:txBody>
          <a:bodyPr/>
          <a:lstStyle/>
          <a:p>
            <a:r>
              <a:rPr lang="en-US" dirty="0"/>
              <a:t>T</a:t>
            </a:r>
            <a:r>
              <a:rPr lang="el-GR" dirty="0"/>
              <a:t>α καλύτερα χρώματα και γωνίες θέασης, λιγότερη ταχύτητα και λεπτομέρεια σε επίπεδο μαύρου</a:t>
            </a:r>
            <a:endParaRPr lang="en-US" dirty="0"/>
          </a:p>
          <a:p>
            <a:r>
              <a:rPr lang="en-US" dirty="0"/>
              <a:t>Ta IPS Panels </a:t>
            </a:r>
            <a:r>
              <a:rPr lang="el-GR" dirty="0"/>
              <a:t>έχουν αναγνωριστεί παγκοσμίως για την μεγάλη απόδοση χρωμάτων που έχουν. Είναι το μόνο </a:t>
            </a:r>
            <a:r>
              <a:rPr lang="en-US" dirty="0"/>
              <a:t>panel </a:t>
            </a:r>
            <a:r>
              <a:rPr lang="el-GR" dirty="0"/>
              <a:t>που υποστηρίζει 95% ή και ακόμα 100% του </a:t>
            </a:r>
            <a:r>
              <a:rPr lang="en-US" dirty="0"/>
              <a:t>DCI-P3, </a:t>
            </a:r>
            <a:r>
              <a:rPr lang="el-GR" dirty="0"/>
              <a:t>η ευρύτερη (επίσημη) χρωματική γκάμα που χρησιμοποιείται αυτή την στιγμή στο </a:t>
            </a:r>
            <a:r>
              <a:rPr lang="en-US" dirty="0"/>
              <a:t>Digital Cinema.</a:t>
            </a:r>
          </a:p>
          <a:p>
            <a:r>
              <a:rPr lang="en-US" dirty="0"/>
              <a:t>DCI-P3 -&gt; 10 bit colors-&gt; 1.07 Billion shades !!!!</a:t>
            </a:r>
          </a:p>
          <a:p>
            <a:r>
              <a:rPr lang="el-GR" dirty="0"/>
              <a:t>Ακόμη και τα </a:t>
            </a:r>
            <a:r>
              <a:rPr lang="en-US" dirty="0"/>
              <a:t>basic/</a:t>
            </a:r>
            <a:r>
              <a:rPr lang="el-GR" dirty="0"/>
              <a:t>οικονομικά IPS </a:t>
            </a:r>
            <a:r>
              <a:rPr lang="en-US" dirty="0"/>
              <a:t>Panels</a:t>
            </a:r>
            <a:r>
              <a:rPr lang="el-GR" dirty="0"/>
              <a:t> προσφέρουν 20%-30% περισσότερο χρωματικό χώρο από τα πιο εντυπωσιακά TN</a:t>
            </a:r>
            <a:r>
              <a:rPr lang="en-US" dirty="0"/>
              <a:t>.</a:t>
            </a:r>
          </a:p>
        </p:txBody>
      </p:sp>
    </p:spTree>
    <p:extLst>
      <p:ext uri="{BB962C8B-B14F-4D97-AF65-F5344CB8AC3E}">
        <p14:creationId xmlns:p14="http://schemas.microsoft.com/office/powerpoint/2010/main" val="4039172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85724-8D29-8BE0-359C-DF0DFC776561}"/>
              </a:ext>
            </a:extLst>
          </p:cNvPr>
          <p:cNvSpPr>
            <a:spLocks noGrp="1"/>
          </p:cNvSpPr>
          <p:nvPr>
            <p:ph type="title"/>
          </p:nvPr>
        </p:nvSpPr>
        <p:spPr/>
        <p:txBody>
          <a:bodyPr/>
          <a:lstStyle/>
          <a:p>
            <a:r>
              <a:rPr lang="en-US" dirty="0"/>
              <a:t>IPS Panel (In-plane Switching)</a:t>
            </a:r>
          </a:p>
        </p:txBody>
      </p:sp>
      <p:sp>
        <p:nvSpPr>
          <p:cNvPr id="3" name="Content Placeholder 2">
            <a:extLst>
              <a:ext uri="{FF2B5EF4-FFF2-40B4-BE49-F238E27FC236}">
                <a16:creationId xmlns:a16="http://schemas.microsoft.com/office/drawing/2014/main" id="{78445025-FE8A-E528-AFB5-08DEEA390A2A}"/>
              </a:ext>
            </a:extLst>
          </p:cNvPr>
          <p:cNvSpPr>
            <a:spLocks noGrp="1"/>
          </p:cNvSpPr>
          <p:nvPr>
            <p:ph idx="1"/>
          </p:nvPr>
        </p:nvSpPr>
        <p:spPr/>
        <p:txBody>
          <a:bodyPr>
            <a:normAutofit lnSpcReduction="10000"/>
          </a:bodyPr>
          <a:lstStyle/>
          <a:p>
            <a:r>
              <a:rPr lang="el-GR" dirty="0"/>
              <a:t>Έτσι αν μιλάμε για χρώμα, οι οθόνες </a:t>
            </a:r>
            <a:r>
              <a:rPr lang="en-US" dirty="0"/>
              <a:t>IPS</a:t>
            </a:r>
            <a:r>
              <a:rPr lang="el-GR" dirty="0"/>
              <a:t> βαθμολογούνται πρώτες. Αν και κάποιοι αρχάριοι χρήστες μπορεί να μην παρατηρήσουν μεγάλη διαφορά με άλλους τύπους, ειδικά </a:t>
            </a:r>
            <a:r>
              <a:rPr lang="en-US" dirty="0"/>
              <a:t>VA.</a:t>
            </a:r>
          </a:p>
          <a:p>
            <a:r>
              <a:rPr lang="el-GR" dirty="0"/>
              <a:t>Μεγάλο μειονέκτημα, τα επίπεδα μαύρου τα οποία δεν είναι καθόλου καλά και αυτό μειώνει αρκετά τις σκοτεινές λεπτομέρειες της προβολής.</a:t>
            </a:r>
          </a:p>
          <a:p>
            <a:r>
              <a:rPr lang="el-GR" dirty="0"/>
              <a:t>Τα VA και ειδικά τα TN προσφέρουν πιο ακριβή επίπεδα μαύρου, μια κοινή αδυναμία του IPS.</a:t>
            </a:r>
          </a:p>
          <a:p>
            <a:r>
              <a:rPr lang="el-GR" dirty="0"/>
              <a:t>Τα πάνελ IPS προσφέρουν ευρείες γωνίες θέασης 178/178.</a:t>
            </a:r>
          </a:p>
          <a:p>
            <a:r>
              <a:rPr lang="el-GR" dirty="0"/>
              <a:t>Αυτό σημαίνει καθαρές θεάσεις σχεδόν από οποιαδήποτε γωνία. Το IPS παρέχει την καλύτερη εμπειρία για κοινή προβολή. Έτσι, εάν είναι πολλά άτομα που κοιτούν όλοι την ίδια οθόνη από διαφορετικές οπτικές γωνίες, ένα IPS θα εξυπηρετήσει καλύτερα.</a:t>
            </a:r>
            <a:endParaRPr lang="en-US" dirty="0"/>
          </a:p>
        </p:txBody>
      </p:sp>
    </p:spTree>
    <p:extLst>
      <p:ext uri="{BB962C8B-B14F-4D97-AF65-F5344CB8AC3E}">
        <p14:creationId xmlns:p14="http://schemas.microsoft.com/office/powerpoint/2010/main" val="113228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C61DC-C09C-3502-2F47-81EB0565D9D4}"/>
              </a:ext>
            </a:extLst>
          </p:cNvPr>
          <p:cNvSpPr>
            <a:spLocks noGrp="1"/>
          </p:cNvSpPr>
          <p:nvPr>
            <p:ph type="title"/>
          </p:nvPr>
        </p:nvSpPr>
        <p:spPr/>
        <p:txBody>
          <a:bodyPr/>
          <a:lstStyle/>
          <a:p>
            <a:r>
              <a:rPr lang="en-US" dirty="0"/>
              <a:t>IPS Panel (In-plane Switching)</a:t>
            </a:r>
          </a:p>
        </p:txBody>
      </p:sp>
      <p:sp>
        <p:nvSpPr>
          <p:cNvPr id="3" name="Content Placeholder 2">
            <a:extLst>
              <a:ext uri="{FF2B5EF4-FFF2-40B4-BE49-F238E27FC236}">
                <a16:creationId xmlns:a16="http://schemas.microsoft.com/office/drawing/2014/main" id="{3C253D73-1B04-4990-40F2-24B66563FB6E}"/>
              </a:ext>
            </a:extLst>
          </p:cNvPr>
          <p:cNvSpPr>
            <a:spLocks noGrp="1"/>
          </p:cNvSpPr>
          <p:nvPr>
            <p:ph idx="1"/>
          </p:nvPr>
        </p:nvSpPr>
        <p:spPr/>
        <p:txBody>
          <a:bodyPr/>
          <a:lstStyle/>
          <a:p>
            <a:pPr marL="0" indent="0">
              <a:buNone/>
            </a:pPr>
            <a:r>
              <a:rPr lang="el-GR" dirty="0"/>
              <a:t>Για ποιούς είναι κατάλληλα;</a:t>
            </a:r>
          </a:p>
          <a:p>
            <a:r>
              <a:rPr lang="el-GR" dirty="0"/>
              <a:t>Αν ο πελάτης έχει μια πολύ καλή κάρτα γραφικών και θέλει να απολάυσει τα γραφικά όπως προορίζονταν από τον </a:t>
            </a:r>
            <a:r>
              <a:rPr lang="en-US" dirty="0"/>
              <a:t>game designer</a:t>
            </a:r>
            <a:r>
              <a:rPr lang="el-GR" dirty="0"/>
              <a:t> τότε πρέπει να τον προτρύνουμε να επιλέξει </a:t>
            </a:r>
            <a:r>
              <a:rPr lang="en-US" dirty="0"/>
              <a:t>IPS.</a:t>
            </a:r>
            <a:endParaRPr lang="el-GR" dirty="0"/>
          </a:p>
          <a:p>
            <a:r>
              <a:rPr lang="el-GR" dirty="0"/>
              <a:t>Παιχνίδια </a:t>
            </a:r>
            <a:r>
              <a:rPr lang="en-US" dirty="0"/>
              <a:t>open world, adventure, third person exploration </a:t>
            </a:r>
            <a:r>
              <a:rPr lang="el-GR" dirty="0"/>
              <a:t>κλπ.</a:t>
            </a:r>
            <a:endParaRPr lang="en-US" dirty="0"/>
          </a:p>
          <a:p>
            <a:r>
              <a:rPr lang="el-GR" dirty="0"/>
              <a:t>Όλοι αυτοί οι τύποι παιχνιδιών δεν απαιτούν τέλεια αντίδραση σε επίπεδο </a:t>
            </a:r>
            <a:r>
              <a:rPr lang="en-US" dirty="0" err="1"/>
              <a:t>ms</a:t>
            </a:r>
            <a:r>
              <a:rPr lang="el-GR" dirty="0"/>
              <a:t> και επωφελούνται από την ποιότητα του χρώματος.</a:t>
            </a:r>
          </a:p>
          <a:p>
            <a:r>
              <a:rPr lang="el-GR" dirty="0"/>
              <a:t>Επίσης για </a:t>
            </a:r>
            <a:r>
              <a:rPr lang="en-US" dirty="0"/>
              <a:t>co-op local </a:t>
            </a:r>
            <a:r>
              <a:rPr lang="el-GR" dirty="0"/>
              <a:t>παιχνίδια ή κοινόχρηστη προβολή από διαφορετικές γωνίες θέασης, δεν υπάρχει καλύτερο από </a:t>
            </a:r>
            <a:r>
              <a:rPr lang="en-US" dirty="0"/>
              <a:t>IPS.</a:t>
            </a:r>
          </a:p>
        </p:txBody>
      </p:sp>
    </p:spTree>
    <p:extLst>
      <p:ext uri="{BB962C8B-B14F-4D97-AF65-F5344CB8AC3E}">
        <p14:creationId xmlns:p14="http://schemas.microsoft.com/office/powerpoint/2010/main" val="371080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26914-0765-D093-C047-59FD0F8F0950}"/>
              </a:ext>
            </a:extLst>
          </p:cNvPr>
          <p:cNvSpPr>
            <a:spLocks noGrp="1"/>
          </p:cNvSpPr>
          <p:nvPr>
            <p:ph type="title"/>
          </p:nvPr>
        </p:nvSpPr>
        <p:spPr/>
        <p:txBody>
          <a:bodyPr/>
          <a:lstStyle/>
          <a:p>
            <a:r>
              <a:rPr lang="en-US" dirty="0"/>
              <a:t>TN – Twisted Nematic</a:t>
            </a:r>
          </a:p>
        </p:txBody>
      </p:sp>
      <p:sp>
        <p:nvSpPr>
          <p:cNvPr id="3" name="Content Placeholder 2">
            <a:extLst>
              <a:ext uri="{FF2B5EF4-FFF2-40B4-BE49-F238E27FC236}">
                <a16:creationId xmlns:a16="http://schemas.microsoft.com/office/drawing/2014/main" id="{E18129CA-5CDB-B7BD-971D-8E493C949E78}"/>
              </a:ext>
            </a:extLst>
          </p:cNvPr>
          <p:cNvSpPr>
            <a:spLocks noGrp="1"/>
          </p:cNvSpPr>
          <p:nvPr>
            <p:ph idx="1"/>
          </p:nvPr>
        </p:nvSpPr>
        <p:spPr/>
        <p:txBody>
          <a:bodyPr/>
          <a:lstStyle/>
          <a:p>
            <a:r>
              <a:rPr lang="el-GR" dirty="0"/>
              <a:t>Αναμφισβήτητα ο παλαιότερος τύπος πάνελ και αυτός που έχει την πιο προσιτή τιμή.</a:t>
            </a:r>
          </a:p>
          <a:p>
            <a:r>
              <a:rPr lang="el-GR" dirty="0"/>
              <a:t>Το μεγαλύτερο πλεονέκτημά τους είναι ο χρόνος απόκρισης. Μέχρι πρόσφατα, μόνο τα πάνελ TN μπορούσαν να προσφέρουν απόκριση 1 ms ή λιγότερο, γεγονός που τα έκανε την προφανή επιλογή για παιχνίδια.</a:t>
            </a:r>
          </a:p>
          <a:p>
            <a:r>
              <a:rPr lang="el-GR" dirty="0"/>
              <a:t>Το ίδιο συμβαίνει και για το </a:t>
            </a:r>
            <a:r>
              <a:rPr lang="en-US" dirty="0"/>
              <a:t>refresh rate. </a:t>
            </a:r>
            <a:r>
              <a:rPr lang="el-GR" dirty="0"/>
              <a:t>Μόνο τα TN πάνελ φτάνουν τα 240Hz, ενώ άλλοι τύποι φτάνουν έως και 150-200Hz.</a:t>
            </a:r>
          </a:p>
          <a:p>
            <a:r>
              <a:rPr lang="el-GR" dirty="0"/>
              <a:t>Τα πάνελ TN παραμένουν τα πιο γρήγορα και έχουν καλή φήμη για ακριβή επίπεδα μαύρου.</a:t>
            </a:r>
            <a:endParaRPr lang="en-US" dirty="0"/>
          </a:p>
        </p:txBody>
      </p:sp>
    </p:spTree>
    <p:extLst>
      <p:ext uri="{BB962C8B-B14F-4D97-AF65-F5344CB8AC3E}">
        <p14:creationId xmlns:p14="http://schemas.microsoft.com/office/powerpoint/2010/main" val="1293540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F7930-638A-6035-60A7-5F9F060A4B7C}"/>
              </a:ext>
            </a:extLst>
          </p:cNvPr>
          <p:cNvSpPr>
            <a:spLocks noGrp="1"/>
          </p:cNvSpPr>
          <p:nvPr>
            <p:ph type="title"/>
          </p:nvPr>
        </p:nvSpPr>
        <p:spPr/>
        <p:txBody>
          <a:bodyPr/>
          <a:lstStyle/>
          <a:p>
            <a:r>
              <a:rPr lang="en-US" dirty="0"/>
              <a:t>TN – Twisted Nematic</a:t>
            </a:r>
          </a:p>
        </p:txBody>
      </p:sp>
      <p:sp>
        <p:nvSpPr>
          <p:cNvPr id="3" name="Content Placeholder 2">
            <a:extLst>
              <a:ext uri="{FF2B5EF4-FFF2-40B4-BE49-F238E27FC236}">
                <a16:creationId xmlns:a16="http://schemas.microsoft.com/office/drawing/2014/main" id="{55E15981-73D2-E1DF-5881-D0EF67D6CF86}"/>
              </a:ext>
            </a:extLst>
          </p:cNvPr>
          <p:cNvSpPr>
            <a:spLocks noGrp="1"/>
          </p:cNvSpPr>
          <p:nvPr>
            <p:ph idx="1"/>
          </p:nvPr>
        </p:nvSpPr>
        <p:spPr/>
        <p:txBody>
          <a:bodyPr/>
          <a:lstStyle/>
          <a:p>
            <a:r>
              <a:rPr lang="el-GR" dirty="0"/>
              <a:t>Στα αρνητικά, τα </a:t>
            </a:r>
            <a:r>
              <a:rPr lang="en-US" dirty="0"/>
              <a:t>TN </a:t>
            </a:r>
            <a:r>
              <a:rPr lang="el-GR" dirty="0"/>
              <a:t>καλύπτουν το 100% της χρωματικής γκάμας </a:t>
            </a:r>
            <a:r>
              <a:rPr lang="en-US" dirty="0"/>
              <a:t>RGB</a:t>
            </a:r>
            <a:endParaRPr lang="el-GR" dirty="0"/>
          </a:p>
          <a:p>
            <a:r>
              <a:rPr lang="en-US" dirty="0"/>
              <a:t>RGB -&gt; 16 Million shades</a:t>
            </a:r>
          </a:p>
          <a:p>
            <a:r>
              <a:rPr lang="el-GR" dirty="0"/>
              <a:t>Σπάνια υπερβαίνουν την αντίθεση 1000:1</a:t>
            </a:r>
          </a:p>
          <a:p>
            <a:r>
              <a:rPr lang="el-GR" dirty="0"/>
              <a:t>Έχουν περιορισμένη γωνία θέασης που φτάνει τις 170/160 μοίρες. Αυτό σημαίνει ότι κοιτάζοντας από ευρεία γωνία θα εφανιστεί σημαντική αλλαγή χρώματος και ελαφρύ ξεθώριασμα της εικόνας.</a:t>
            </a:r>
          </a:p>
          <a:p>
            <a:r>
              <a:rPr lang="el-GR" dirty="0"/>
              <a:t>Το ξεθώριασμα της εικόνας έχει αντιμετωπιστεί σε μεγάλο βαθμό στα σύγχρονα </a:t>
            </a:r>
            <a:r>
              <a:rPr lang="en-US" dirty="0"/>
              <a:t>TN.</a:t>
            </a:r>
          </a:p>
          <a:p>
            <a:pPr marL="0" indent="0">
              <a:buNone/>
            </a:pPr>
            <a:endParaRPr lang="en-US" dirty="0"/>
          </a:p>
        </p:txBody>
      </p:sp>
    </p:spTree>
    <p:extLst>
      <p:ext uri="{BB962C8B-B14F-4D97-AF65-F5344CB8AC3E}">
        <p14:creationId xmlns:p14="http://schemas.microsoft.com/office/powerpoint/2010/main" val="29058185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107</TotalTime>
  <Words>1028</Words>
  <Application>Microsoft Office PowerPoint</Application>
  <PresentationFormat>Widescreen</PresentationFormat>
  <Paragraphs>64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PC Monitors </vt:lpstr>
      <vt:lpstr>PC Monitors</vt:lpstr>
      <vt:lpstr>Εισαγωγή</vt:lpstr>
      <vt:lpstr>Εισαγωγή</vt:lpstr>
      <vt:lpstr>IPS Panel (In-plane Switching)</vt:lpstr>
      <vt:lpstr>IPS Panel (In-plane Switching)</vt:lpstr>
      <vt:lpstr>IPS Panel (In-plane Switching)</vt:lpstr>
      <vt:lpstr>TN – Twisted Nematic</vt:lpstr>
      <vt:lpstr>TN – Twisted Nematic</vt:lpstr>
      <vt:lpstr>TN – Twisted Nematic</vt:lpstr>
      <vt:lpstr>VA – Vertical Alignment</vt:lpstr>
      <vt:lpstr>VA – Vertical Alignment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 Monitors </dc:title>
  <dc:creator>Panagiotis Tsiros</dc:creator>
  <cp:lastModifiedBy>Panagiotis Tsiros</cp:lastModifiedBy>
  <cp:revision>2</cp:revision>
  <dcterms:created xsi:type="dcterms:W3CDTF">2023-02-20T14:31:13Z</dcterms:created>
  <dcterms:modified xsi:type="dcterms:W3CDTF">2023-02-20T16:18:40Z</dcterms:modified>
</cp:coreProperties>
</file>