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F4D266C-E9AE-40A0-A258-28ADB2D215A1}" type="datetimeFigureOut">
              <a:rPr lang="el-GR" smtClean="0"/>
              <a:t>14/1/2021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413879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F4D266C-E9AE-40A0-A258-28ADB2D215A1}" type="datetimeFigureOut">
              <a:rPr lang="el-GR" smtClean="0"/>
              <a:t>14/1/2021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420923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F4D266C-E9AE-40A0-A258-28ADB2D215A1}" type="datetimeFigureOut">
              <a:rPr lang="el-GR" smtClean="0"/>
              <a:t>14/1/2021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246433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F4D266C-E9AE-40A0-A258-28ADB2D215A1}" type="datetimeFigureOut">
              <a:rPr lang="el-GR" smtClean="0"/>
              <a:t>14/1/2021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276007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D266C-E9AE-40A0-A258-28ADB2D215A1}" type="datetimeFigureOut">
              <a:rPr lang="el-GR" smtClean="0"/>
              <a:t>14/1/2021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305967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F4D266C-E9AE-40A0-A258-28ADB2D215A1}" type="datetimeFigureOut">
              <a:rPr lang="el-GR" smtClean="0"/>
              <a:t>14/1/2021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333787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F4D266C-E9AE-40A0-A258-28ADB2D215A1}" type="datetimeFigureOut">
              <a:rPr lang="el-GR" smtClean="0"/>
              <a:t>14/1/2021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186861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F4D266C-E9AE-40A0-A258-28ADB2D215A1}" type="datetimeFigureOut">
              <a:rPr lang="el-GR" smtClean="0"/>
              <a:t>14/1/2021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80873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D266C-E9AE-40A0-A258-28ADB2D215A1}" type="datetimeFigureOut">
              <a:rPr lang="el-GR" smtClean="0"/>
              <a:t>14/1/2021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288091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266C-E9AE-40A0-A258-28ADB2D215A1}" type="datetimeFigureOut">
              <a:rPr lang="el-GR" smtClean="0"/>
              <a:t>14/1/2021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354858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D266C-E9AE-40A0-A258-28ADB2D215A1}" type="datetimeFigureOut">
              <a:rPr lang="el-GR" smtClean="0"/>
              <a:t>14/1/2021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CDBF8F-6E4F-4B8C-92EB-D30FD6E7A58E}" type="slidenum">
              <a:rPr lang="el-GR" smtClean="0"/>
              <a:t>‹#›</a:t>
            </a:fld>
            <a:endParaRPr lang="el-GR"/>
          </a:p>
        </p:txBody>
      </p:sp>
    </p:spTree>
    <p:extLst>
      <p:ext uri="{BB962C8B-B14F-4D97-AF65-F5344CB8AC3E}">
        <p14:creationId xmlns:p14="http://schemas.microsoft.com/office/powerpoint/2010/main" val="242913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D266C-E9AE-40A0-A258-28ADB2D215A1}" type="datetimeFigureOut">
              <a:rPr lang="el-GR" smtClean="0"/>
              <a:t>14/1/2021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DBF8F-6E4F-4B8C-92EB-D30FD6E7A58E}" type="slidenum">
              <a:rPr lang="el-GR" smtClean="0"/>
              <a:t>‹#›</a:t>
            </a:fld>
            <a:endParaRPr lang="el-GR"/>
          </a:p>
        </p:txBody>
      </p:sp>
    </p:spTree>
    <p:extLst>
      <p:ext uri="{BB962C8B-B14F-4D97-AF65-F5344CB8AC3E}">
        <p14:creationId xmlns:p14="http://schemas.microsoft.com/office/powerpoint/2010/main" val="193733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Βαλκανικοί Πόλεμοι</a:t>
            </a:r>
            <a:endParaRPr lang="el-GR"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99118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4" name="Content Placeholder 3"/>
          <p:cNvSpPr>
            <a:spLocks noGrp="1"/>
          </p:cNvSpPr>
          <p:nvPr>
            <p:ph sz="half" idx="2"/>
          </p:nvPr>
        </p:nvSpPr>
        <p:spPr/>
        <p:txBody>
          <a:bodyPr/>
          <a:lstStyle/>
          <a:p>
            <a:endParaRPr lang="el-GR"/>
          </a:p>
        </p:txBody>
      </p:sp>
      <p:pic>
        <p:nvPicPr>
          <p:cNvPr id="2050" name="Picture 2" descr="Εικόνα"/>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9992" y="656824"/>
            <a:ext cx="7924464" cy="580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6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sz="half" idx="1"/>
          </p:nvPr>
        </p:nvPicPr>
        <p:blipFill>
          <a:blip r:embed="rId2"/>
          <a:stretch>
            <a:fillRect/>
          </a:stretch>
        </p:blipFill>
        <p:spPr>
          <a:xfrm>
            <a:off x="1056068" y="463639"/>
            <a:ext cx="9736427" cy="6233376"/>
          </a:xfrm>
          <a:prstGeom prst="rect">
            <a:avLst/>
          </a:prstGeom>
        </p:spPr>
      </p:pic>
      <p:sp>
        <p:nvSpPr>
          <p:cNvPr id="4" name="Content Placeholder 3"/>
          <p:cNvSpPr>
            <a:spLocks noGrp="1"/>
          </p:cNvSpPr>
          <p:nvPr>
            <p:ph sz="half" idx="2"/>
          </p:nvPr>
        </p:nvSpPr>
        <p:spPr/>
        <p:txBody>
          <a:bodyPr/>
          <a:lstStyle/>
          <a:p>
            <a:endParaRPr lang="el-GR"/>
          </a:p>
        </p:txBody>
      </p:sp>
    </p:spTree>
    <p:extLst>
      <p:ext uri="{BB962C8B-B14F-4D97-AF65-F5344CB8AC3E}">
        <p14:creationId xmlns:p14="http://schemas.microsoft.com/office/powerpoint/2010/main" val="159186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Θωρηκτό Αβέρωφ</a:t>
            </a:r>
            <a:endParaRPr lang="el-GR" dirty="0"/>
          </a:p>
        </p:txBody>
      </p:sp>
      <p:pic>
        <p:nvPicPr>
          <p:cNvPr id="5" name="Content Placeholder 4"/>
          <p:cNvPicPr>
            <a:picLocks noGrp="1" noChangeAspect="1"/>
          </p:cNvPicPr>
          <p:nvPr>
            <p:ph sz="half" idx="1"/>
          </p:nvPr>
        </p:nvPicPr>
        <p:blipFill>
          <a:blip r:embed="rId2"/>
          <a:stretch>
            <a:fillRect/>
          </a:stretch>
        </p:blipFill>
        <p:spPr>
          <a:xfrm>
            <a:off x="1960739" y="1690688"/>
            <a:ext cx="7582505" cy="4486275"/>
          </a:xfrm>
          <a:prstGeom prst="rect">
            <a:avLst/>
          </a:prstGeom>
        </p:spPr>
      </p:pic>
      <p:sp>
        <p:nvSpPr>
          <p:cNvPr id="4" name="Content Placeholder 3"/>
          <p:cNvSpPr>
            <a:spLocks noGrp="1"/>
          </p:cNvSpPr>
          <p:nvPr>
            <p:ph sz="half" idx="2"/>
          </p:nvPr>
        </p:nvSpPr>
        <p:spPr/>
        <p:txBody>
          <a:bodyPr/>
          <a:lstStyle/>
          <a:p>
            <a:endParaRPr lang="el-GR"/>
          </a:p>
        </p:txBody>
      </p:sp>
    </p:spTree>
    <p:extLst>
      <p:ext uri="{BB962C8B-B14F-4D97-AF65-F5344CB8AC3E}">
        <p14:creationId xmlns:p14="http://schemas.microsoft.com/office/powerpoint/2010/main" val="321557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Λορέτζος</a:t>
            </a:r>
            <a:r>
              <a:rPr lang="el-GR" dirty="0" smtClean="0"/>
              <a:t> Μαβίλης (1860-1912)</a:t>
            </a:r>
            <a:endParaRPr lang="el-GR" dirty="0"/>
          </a:p>
        </p:txBody>
      </p:sp>
      <p:pic>
        <p:nvPicPr>
          <p:cNvPr id="7" name="Content Placeholder 6"/>
          <p:cNvPicPr>
            <a:picLocks noGrp="1" noChangeAspect="1"/>
          </p:cNvPicPr>
          <p:nvPr>
            <p:ph sz="half" idx="2"/>
          </p:nvPr>
        </p:nvPicPr>
        <p:blipFill>
          <a:blip r:embed="rId2"/>
          <a:stretch>
            <a:fillRect/>
          </a:stretch>
        </p:blipFill>
        <p:spPr>
          <a:xfrm>
            <a:off x="6684135" y="1571223"/>
            <a:ext cx="4211391" cy="4605740"/>
          </a:xfrm>
          <a:prstGeom prst="rect">
            <a:avLst/>
          </a:prstGeom>
        </p:spPr>
      </p:pic>
      <p:pic>
        <p:nvPicPr>
          <p:cNvPr id="6" name="Content Placeholder 5"/>
          <p:cNvPicPr>
            <a:picLocks noGrp="1" noChangeAspect="1"/>
          </p:cNvPicPr>
          <p:nvPr>
            <p:ph sz="half" idx="1"/>
          </p:nvPr>
        </p:nvPicPr>
        <p:blipFill>
          <a:blip r:embed="rId3"/>
          <a:stretch>
            <a:fillRect/>
          </a:stretch>
        </p:blipFill>
        <p:spPr>
          <a:xfrm>
            <a:off x="1228188" y="1825624"/>
            <a:ext cx="3202144" cy="3454713"/>
          </a:xfrm>
          <a:prstGeom prst="rect">
            <a:avLst/>
          </a:prstGeom>
        </p:spPr>
      </p:pic>
    </p:spTree>
    <p:extLst>
      <p:ext uri="{BB962C8B-B14F-4D97-AF65-F5344CB8AC3E}">
        <p14:creationId xmlns:p14="http://schemas.microsoft.com/office/powerpoint/2010/main" val="4959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Αρχἐς</a:t>
            </a:r>
            <a:r>
              <a:rPr lang="el-GR" dirty="0" smtClean="0"/>
              <a:t> </a:t>
            </a:r>
            <a:r>
              <a:rPr lang="en-US" smtClean="0"/>
              <a:t>20</a:t>
            </a:r>
            <a:br>
              <a:rPr lang="en-US" smtClean="0"/>
            </a:br>
            <a:r>
              <a:rPr lang="el-GR" baseline="30000" smtClean="0"/>
              <a:t>ου</a:t>
            </a:r>
            <a:r>
              <a:rPr lang="el-GR" smtClean="0"/>
              <a:t> </a:t>
            </a:r>
            <a:r>
              <a:rPr lang="el-GR" dirty="0" smtClean="0"/>
              <a:t>αιώνα</a:t>
            </a:r>
            <a:endParaRPr lang="el-GR" dirty="0"/>
          </a:p>
        </p:txBody>
      </p:sp>
      <p:sp>
        <p:nvSpPr>
          <p:cNvPr id="3" name="Content Placeholder 2"/>
          <p:cNvSpPr>
            <a:spLocks noGrp="1"/>
          </p:cNvSpPr>
          <p:nvPr>
            <p:ph sz="half" idx="1"/>
          </p:nvPr>
        </p:nvSpPr>
        <p:spPr/>
        <p:txBody>
          <a:bodyPr>
            <a:normAutofit fontScale="92500" lnSpcReduction="10000"/>
          </a:bodyPr>
          <a:lstStyle/>
          <a:p>
            <a:r>
              <a:rPr lang="el-GR" dirty="0" smtClean="0"/>
              <a:t>Οθωμανική Αυτοκρατορία σε παρακμή.</a:t>
            </a:r>
          </a:p>
          <a:p>
            <a:r>
              <a:rPr lang="el-GR" dirty="0" smtClean="0"/>
              <a:t>Εθνική αφύπνιση των βαλκανικών λαών</a:t>
            </a:r>
          </a:p>
          <a:p>
            <a:r>
              <a:rPr lang="el-GR" dirty="0" smtClean="0"/>
              <a:t>Έλληνες, Βούλγαροι, Σέρβοι, Ρουμάνοι, Αλβανοί</a:t>
            </a:r>
          </a:p>
          <a:p>
            <a:endParaRPr lang="el-GR" dirty="0" smtClean="0"/>
          </a:p>
          <a:p>
            <a:r>
              <a:rPr lang="el-GR" dirty="0" smtClean="0"/>
              <a:t>Διεκδίκηση Μακεδονίας: Έλληνες, Βούλγαροι, Σέρβοι</a:t>
            </a:r>
          </a:p>
        </p:txBody>
      </p:sp>
      <p:sp>
        <p:nvSpPr>
          <p:cNvPr id="4" name="Content Placeholder 3"/>
          <p:cNvSpPr>
            <a:spLocks noGrp="1"/>
          </p:cNvSpPr>
          <p:nvPr>
            <p:ph sz="half" idx="2"/>
          </p:nvPr>
        </p:nvSpPr>
        <p:spPr/>
        <p:txBody>
          <a:bodyPr>
            <a:normAutofit fontScale="92500" lnSpcReduction="10000"/>
          </a:bodyPr>
          <a:lstStyle/>
          <a:p>
            <a:r>
              <a:rPr lang="el-GR" dirty="0" smtClean="0"/>
              <a:t>Σχέσεις Ελλήνων με Ρουμάνους: </a:t>
            </a:r>
            <a:r>
              <a:rPr lang="el-GR" dirty="0" err="1" smtClean="0"/>
              <a:t>Κουτσοβλαχικό</a:t>
            </a:r>
            <a:r>
              <a:rPr lang="el-GR" dirty="0" smtClean="0"/>
              <a:t> ( Έλληνες Βλάχοι της ορεινής Πίνδου που είχαν χάσει την ελληνική γλώσσα, μιλούσαν μια λατινική διάλεκτο και οι Ρουμάνοι τους θεωρούσαν Ρουμάνους)</a:t>
            </a:r>
          </a:p>
          <a:p>
            <a:r>
              <a:rPr lang="el-GR" dirty="0" smtClean="0"/>
              <a:t>Σχέσεις Ελλήνων με Αλβανούς: Το αλβανικό στοιχείο θεωρείται αναπόσπαστα δεμένο με  ελληνικό, λιγότερο αναμενόμενος ο αλβανικός εθνικισμός</a:t>
            </a:r>
          </a:p>
          <a:p>
            <a:endParaRPr lang="el-GR" dirty="0"/>
          </a:p>
        </p:txBody>
      </p:sp>
    </p:spTree>
    <p:extLst>
      <p:ext uri="{BB962C8B-B14F-4D97-AF65-F5344CB8AC3E}">
        <p14:creationId xmlns:p14="http://schemas.microsoft.com/office/powerpoint/2010/main" val="130259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1908 Οθωμανική Αυτοκρατορία</a:t>
            </a:r>
            <a:endParaRPr lang="el-GR" dirty="0"/>
          </a:p>
        </p:txBody>
      </p:sp>
      <p:sp>
        <p:nvSpPr>
          <p:cNvPr id="3" name="Content Placeholder 2"/>
          <p:cNvSpPr>
            <a:spLocks noGrp="1"/>
          </p:cNvSpPr>
          <p:nvPr>
            <p:ph sz="half" idx="1"/>
          </p:nvPr>
        </p:nvSpPr>
        <p:spPr/>
        <p:txBody>
          <a:bodyPr/>
          <a:lstStyle/>
          <a:p>
            <a:r>
              <a:rPr lang="el-GR" dirty="0" smtClean="0"/>
              <a:t>Επανάσταση Νεότουρκων</a:t>
            </a:r>
          </a:p>
          <a:p>
            <a:r>
              <a:rPr lang="el-GR" dirty="0" smtClean="0"/>
              <a:t>Ζητούν μεταρρυθμίσεις στην Οθωμανική αυτοκρατορία</a:t>
            </a:r>
          </a:p>
          <a:p>
            <a:r>
              <a:rPr lang="el-GR" dirty="0" smtClean="0"/>
              <a:t>Υπόσχονται ισότητα στις μειονότητες</a:t>
            </a:r>
          </a:p>
          <a:p>
            <a:r>
              <a:rPr lang="el-GR" dirty="0" smtClean="0"/>
              <a:t>Όμως επιδιώκουν εκτουρκισμό διαφόρων εθνοτήτων</a:t>
            </a:r>
            <a:endParaRPr lang="el-GR" dirty="0"/>
          </a:p>
        </p:txBody>
      </p:sp>
      <p:sp>
        <p:nvSpPr>
          <p:cNvPr id="4" name="Content Placeholder 3"/>
          <p:cNvSpPr>
            <a:spLocks noGrp="1"/>
          </p:cNvSpPr>
          <p:nvPr>
            <p:ph sz="half" idx="2"/>
          </p:nvPr>
        </p:nvSpPr>
        <p:spPr/>
        <p:txBody>
          <a:bodyPr/>
          <a:lstStyle/>
          <a:p>
            <a:r>
              <a:rPr lang="el-GR" dirty="0" smtClean="0"/>
              <a:t>Η </a:t>
            </a:r>
            <a:r>
              <a:rPr lang="el-GR" dirty="0" err="1" smtClean="0"/>
              <a:t>Ελληνοβουλγαρική</a:t>
            </a:r>
            <a:r>
              <a:rPr lang="el-GR" dirty="0" smtClean="0"/>
              <a:t> αντιπαλότητα μειώνεται </a:t>
            </a:r>
          </a:p>
          <a:p>
            <a:r>
              <a:rPr lang="el-GR" dirty="0" smtClean="0"/>
              <a:t>Τα Βαλκανικά έθνη αναζητούν συμμάχους</a:t>
            </a:r>
            <a:endParaRPr lang="el-GR" dirty="0"/>
          </a:p>
        </p:txBody>
      </p:sp>
    </p:spTree>
    <p:extLst>
      <p:ext uri="{BB962C8B-B14F-4D97-AF65-F5344CB8AC3E}">
        <p14:creationId xmlns:p14="http://schemas.microsoft.com/office/powerpoint/2010/main" val="258141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Ελλάδα</a:t>
            </a:r>
            <a:endParaRPr lang="el-GR" dirty="0"/>
          </a:p>
        </p:txBody>
      </p:sp>
      <p:sp>
        <p:nvSpPr>
          <p:cNvPr id="3" name="Content Placeholder 2"/>
          <p:cNvSpPr>
            <a:spLocks noGrp="1"/>
          </p:cNvSpPr>
          <p:nvPr>
            <p:ph sz="half" idx="1"/>
          </p:nvPr>
        </p:nvSpPr>
        <p:spPr/>
        <p:txBody>
          <a:bodyPr>
            <a:normAutofit lnSpcReduction="10000"/>
          </a:bodyPr>
          <a:lstStyle/>
          <a:p>
            <a:r>
              <a:rPr lang="el-GR" dirty="0" smtClean="0"/>
              <a:t>Χρεοκοπία 1893</a:t>
            </a:r>
          </a:p>
          <a:p>
            <a:r>
              <a:rPr lang="el-GR" dirty="0" smtClean="0"/>
              <a:t>Ήττα στον </a:t>
            </a:r>
            <a:r>
              <a:rPr lang="el-GR" dirty="0" err="1" smtClean="0"/>
              <a:t>Ελληνοτουρικό</a:t>
            </a:r>
            <a:r>
              <a:rPr lang="el-GR" dirty="0" smtClean="0"/>
              <a:t> πόλεμο του 1897</a:t>
            </a:r>
          </a:p>
          <a:p>
            <a:r>
              <a:rPr lang="el-GR" dirty="0" smtClean="0"/>
              <a:t>1909 Κίνημα στο Γουδί: </a:t>
            </a:r>
          </a:p>
          <a:p>
            <a:r>
              <a:rPr lang="el-GR" dirty="0" smtClean="0"/>
              <a:t>Ο Στρατιωτικός </a:t>
            </a:r>
            <a:r>
              <a:rPr lang="el-GR" dirty="0"/>
              <a:t>Σ</a:t>
            </a:r>
            <a:r>
              <a:rPr lang="el-GR" dirty="0" smtClean="0"/>
              <a:t>ύνδεσμος ζητά μεταρρυθμίσεις, καλεί τον Ελευθέριο Βενιζέλο στην  Ελλάδα.</a:t>
            </a:r>
          </a:p>
          <a:p>
            <a:pPr marL="0" indent="0">
              <a:buNone/>
            </a:pPr>
            <a:r>
              <a:rPr lang="el-GR" dirty="0" smtClean="0"/>
              <a:t>Δεν καταλύεται η βασιλεία, ούτε εγκαθιδρύεται δικτατορία</a:t>
            </a:r>
            <a:endParaRPr lang="el-GR" dirty="0"/>
          </a:p>
        </p:txBody>
      </p:sp>
      <p:sp>
        <p:nvSpPr>
          <p:cNvPr id="4" name="Content Placeholder 3"/>
          <p:cNvSpPr>
            <a:spLocks noGrp="1"/>
          </p:cNvSpPr>
          <p:nvPr>
            <p:ph sz="half" idx="2"/>
          </p:nvPr>
        </p:nvSpPr>
        <p:spPr/>
        <p:txBody>
          <a:bodyPr>
            <a:normAutofit lnSpcReduction="10000"/>
          </a:bodyPr>
          <a:lstStyle/>
          <a:p>
            <a:endParaRPr lang="el-GR"/>
          </a:p>
        </p:txBody>
      </p:sp>
    </p:spTree>
    <p:extLst>
      <p:ext uri="{BB962C8B-B14F-4D97-AF65-F5344CB8AC3E}">
        <p14:creationId xmlns:p14="http://schemas.microsoft.com/office/powerpoint/2010/main" val="124751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Α΄ Βαλκανικός Πόλεμος 1912</a:t>
            </a:r>
            <a:endParaRPr lang="el-GR" dirty="0"/>
          </a:p>
        </p:txBody>
      </p:sp>
      <p:sp>
        <p:nvSpPr>
          <p:cNvPr id="3" name="Content Placeholder 2"/>
          <p:cNvSpPr>
            <a:spLocks noGrp="1"/>
          </p:cNvSpPr>
          <p:nvPr>
            <p:ph sz="half" idx="1"/>
          </p:nvPr>
        </p:nvSpPr>
        <p:spPr/>
        <p:txBody>
          <a:bodyPr/>
          <a:lstStyle/>
          <a:p>
            <a:r>
              <a:rPr lang="el-GR" dirty="0" smtClean="0"/>
              <a:t>Έλληνες, Βούλγαροι, Σέρβοι και </a:t>
            </a:r>
            <a:r>
              <a:rPr lang="el-GR" dirty="0" err="1" smtClean="0"/>
              <a:t>Μαυροβούνιοι</a:t>
            </a:r>
            <a:r>
              <a:rPr lang="el-GR" dirty="0" smtClean="0"/>
              <a:t> </a:t>
            </a:r>
            <a:r>
              <a:rPr lang="en-US" dirty="0" smtClean="0"/>
              <a:t>vs </a:t>
            </a:r>
            <a:r>
              <a:rPr lang="el-GR" dirty="0" smtClean="0"/>
              <a:t> Τούρκοι</a:t>
            </a:r>
          </a:p>
          <a:p>
            <a:r>
              <a:rPr lang="el-GR" dirty="0"/>
              <a:t> </a:t>
            </a:r>
            <a:r>
              <a:rPr lang="el-GR" dirty="0" smtClean="0"/>
              <a:t>Στόχος: η δημιουργία ισχυρών ανεξάρτητων εθνικών κρατών στα εδάφη της Οθωμανικής Αυτοκρατορίας</a:t>
            </a:r>
          </a:p>
          <a:p>
            <a:r>
              <a:rPr lang="el-GR" dirty="0" smtClean="0"/>
              <a:t>Αντιμετώπιση </a:t>
            </a:r>
            <a:r>
              <a:rPr lang="el-GR" dirty="0" err="1" smtClean="0"/>
              <a:t>Νεοτούρκων</a:t>
            </a:r>
            <a:endParaRPr lang="el-GR" dirty="0" smtClean="0"/>
          </a:p>
          <a:p>
            <a:endParaRPr lang="el-GR" dirty="0"/>
          </a:p>
        </p:txBody>
      </p:sp>
      <p:sp>
        <p:nvSpPr>
          <p:cNvPr id="4" name="Content Placeholder 3"/>
          <p:cNvSpPr>
            <a:spLocks noGrp="1"/>
          </p:cNvSpPr>
          <p:nvPr>
            <p:ph sz="half" idx="2"/>
          </p:nvPr>
        </p:nvSpPr>
        <p:spPr/>
        <p:txBody>
          <a:bodyPr/>
          <a:lstStyle/>
          <a:p>
            <a:r>
              <a:rPr lang="el-GR" dirty="0" smtClean="0"/>
              <a:t> Αλλαγή στη διεθνή σκηνή : Αγγλία και Γαλλία δεν ενδιαφέρονται πια για την εδαφική ακεραιότητα της Οθωμανικής Αυτοκρατορίας</a:t>
            </a:r>
          </a:p>
          <a:p>
            <a:r>
              <a:rPr lang="el-GR" dirty="0"/>
              <a:t> </a:t>
            </a:r>
            <a:r>
              <a:rPr lang="el-GR" dirty="0" smtClean="0"/>
              <a:t>Ήττα Τουρκίας από Ιταλία (1911-1912)</a:t>
            </a:r>
            <a:endParaRPr lang="el-GR" dirty="0"/>
          </a:p>
        </p:txBody>
      </p:sp>
    </p:spTree>
    <p:extLst>
      <p:ext uri="{BB962C8B-B14F-4D97-AF65-F5344CB8AC3E}">
        <p14:creationId xmlns:p14="http://schemas.microsoft.com/office/powerpoint/2010/main" val="372590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1281"/>
            <a:ext cx="10515600" cy="1325563"/>
          </a:xfrm>
        </p:spPr>
        <p:txBody>
          <a:bodyPr/>
          <a:lstStyle/>
          <a:p>
            <a:r>
              <a:rPr lang="el-GR" dirty="0" smtClean="0"/>
              <a:t>Συνθήκη του Λονδίνου Μάης 1913</a:t>
            </a:r>
            <a:endParaRPr lang="el-GR" dirty="0"/>
          </a:p>
        </p:txBody>
      </p:sp>
      <p:sp>
        <p:nvSpPr>
          <p:cNvPr id="3" name="Content Placeholder 2"/>
          <p:cNvSpPr>
            <a:spLocks noGrp="1"/>
          </p:cNvSpPr>
          <p:nvPr>
            <p:ph sz="half" idx="1"/>
          </p:nvPr>
        </p:nvSpPr>
        <p:spPr/>
        <p:txBody>
          <a:bodyPr/>
          <a:lstStyle/>
          <a:p>
            <a:r>
              <a:rPr lang="el-GR" dirty="0" smtClean="0"/>
              <a:t>Τουρκία: χάνει όλα τα ευρωπαϊκά εδάφη δυτικά της γραμμής Αίνου-</a:t>
            </a:r>
            <a:r>
              <a:rPr lang="el-GR" dirty="0" err="1" smtClean="0"/>
              <a:t>Μηδείας</a:t>
            </a:r>
            <a:r>
              <a:rPr lang="el-GR" dirty="0" smtClean="0"/>
              <a:t> πλην Αλβανίας</a:t>
            </a:r>
          </a:p>
          <a:p>
            <a:r>
              <a:rPr lang="el-GR" dirty="0" smtClean="0"/>
              <a:t>Τα συμμαχικά βαλκανικά έθνη δε συμφωνούν με τη διανομή των εδαφών</a:t>
            </a:r>
          </a:p>
          <a:p>
            <a:r>
              <a:rPr lang="el-GR" dirty="0" smtClean="0"/>
              <a:t>Υπερβολικές απαιτήσεις Βουλγάρων</a:t>
            </a:r>
          </a:p>
          <a:p>
            <a:r>
              <a:rPr lang="el-GR" dirty="0" smtClean="0"/>
              <a:t>Συνασπισμός Ελλήνων-Σέρβων</a:t>
            </a:r>
          </a:p>
          <a:p>
            <a:endParaRPr lang="el-GR" dirty="0"/>
          </a:p>
        </p:txBody>
      </p:sp>
      <p:sp>
        <p:nvSpPr>
          <p:cNvPr id="5" name="Content Placeholder 4"/>
          <p:cNvSpPr>
            <a:spLocks noGrp="1"/>
          </p:cNvSpPr>
          <p:nvPr>
            <p:ph sz="half" idx="2"/>
          </p:nvPr>
        </p:nvSpPr>
        <p:spPr/>
        <p:txBody>
          <a:bodyPr/>
          <a:lstStyle/>
          <a:p>
            <a:endParaRPr lang="el-GR"/>
          </a:p>
        </p:txBody>
      </p:sp>
    </p:spTree>
    <p:extLst>
      <p:ext uri="{BB962C8B-B14F-4D97-AF65-F5344CB8AC3E}">
        <p14:creationId xmlns:p14="http://schemas.microsoft.com/office/powerpoint/2010/main" val="104577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 Βαλκανικός Πόλεμος</a:t>
            </a:r>
            <a:endParaRPr lang="el-GR" dirty="0"/>
          </a:p>
        </p:txBody>
      </p:sp>
      <p:sp>
        <p:nvSpPr>
          <p:cNvPr id="3" name="Content Placeholder 2"/>
          <p:cNvSpPr>
            <a:spLocks noGrp="1"/>
          </p:cNvSpPr>
          <p:nvPr>
            <p:ph sz="half" idx="1"/>
          </p:nvPr>
        </p:nvSpPr>
        <p:spPr/>
        <p:txBody>
          <a:bodyPr/>
          <a:lstStyle/>
          <a:p>
            <a:r>
              <a:rPr lang="el-GR" dirty="0" smtClean="0"/>
              <a:t>Έλληνες, Σέρβοι </a:t>
            </a:r>
            <a:r>
              <a:rPr lang="en-US" dirty="0" smtClean="0"/>
              <a:t>vs  </a:t>
            </a:r>
            <a:r>
              <a:rPr lang="el-GR" dirty="0" smtClean="0"/>
              <a:t>Βουλγαρία</a:t>
            </a:r>
          </a:p>
          <a:p>
            <a:r>
              <a:rPr lang="el-GR" dirty="0" smtClean="0"/>
              <a:t>Ήττα Βουλγαρίας</a:t>
            </a:r>
          </a:p>
          <a:p>
            <a:r>
              <a:rPr lang="el-GR" dirty="0" smtClean="0"/>
              <a:t>Ανακτούν εδάφη της Βουλγαρίας οι Τούρκοι και οι Ρουμάνοι</a:t>
            </a:r>
            <a:endParaRPr lang="el-GR" dirty="0"/>
          </a:p>
        </p:txBody>
      </p:sp>
      <p:sp>
        <p:nvSpPr>
          <p:cNvPr id="4" name="Content Placeholder 3"/>
          <p:cNvSpPr>
            <a:spLocks noGrp="1"/>
          </p:cNvSpPr>
          <p:nvPr>
            <p:ph sz="half" idx="2"/>
          </p:nvPr>
        </p:nvSpPr>
        <p:spPr/>
        <p:txBody>
          <a:bodyPr/>
          <a:lstStyle/>
          <a:p>
            <a:endParaRPr lang="el-GR"/>
          </a:p>
        </p:txBody>
      </p:sp>
    </p:spTree>
    <p:extLst>
      <p:ext uri="{BB962C8B-B14F-4D97-AF65-F5344CB8AC3E}">
        <p14:creationId xmlns:p14="http://schemas.microsoft.com/office/powerpoint/2010/main" val="240018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Συνθήκη Βουκουρεστίου</a:t>
            </a:r>
            <a:endParaRPr lang="el-GR" dirty="0"/>
          </a:p>
        </p:txBody>
      </p:sp>
      <p:sp>
        <p:nvSpPr>
          <p:cNvPr id="3" name="Content Placeholder 2"/>
          <p:cNvSpPr>
            <a:spLocks noGrp="1"/>
          </p:cNvSpPr>
          <p:nvPr>
            <p:ph sz="half" idx="1"/>
          </p:nvPr>
        </p:nvSpPr>
        <p:spPr/>
        <p:txBody>
          <a:bodyPr/>
          <a:lstStyle/>
          <a:p>
            <a:r>
              <a:rPr lang="el-GR" dirty="0" smtClean="0"/>
              <a:t>Κερδισμένοι: Ελλάδα, Μαυροβούνιο, Σερβία, Ρουμανία</a:t>
            </a:r>
          </a:p>
          <a:p>
            <a:r>
              <a:rPr lang="el-GR" dirty="0" smtClean="0"/>
              <a:t>Η Ελλάδα διπλασιάζει τα εδάφη της και τον πληθυσμό της</a:t>
            </a:r>
          </a:p>
          <a:p>
            <a:r>
              <a:rPr lang="el-GR" dirty="0" smtClean="0"/>
              <a:t>Δημιουργείται ένα νέο κράτος: η Αλβανία</a:t>
            </a:r>
            <a:endParaRPr lang="el-GR" dirty="0"/>
          </a:p>
        </p:txBody>
      </p:sp>
      <p:sp>
        <p:nvSpPr>
          <p:cNvPr id="4" name="Content Placeholder 3"/>
          <p:cNvSpPr>
            <a:spLocks noGrp="1"/>
          </p:cNvSpPr>
          <p:nvPr>
            <p:ph sz="half" idx="2"/>
          </p:nvPr>
        </p:nvSpPr>
        <p:spPr/>
        <p:txBody>
          <a:bodyPr/>
          <a:lstStyle/>
          <a:p>
            <a:endParaRPr lang="el-GR" dirty="0"/>
          </a:p>
        </p:txBody>
      </p:sp>
    </p:spTree>
    <p:extLst>
      <p:ext uri="{BB962C8B-B14F-4D97-AF65-F5344CB8AC3E}">
        <p14:creationId xmlns:p14="http://schemas.microsoft.com/office/powerpoint/2010/main" val="135274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sz="half" idx="1"/>
          </p:nvPr>
        </p:nvSpPr>
        <p:spPr/>
        <p:txBody>
          <a:bodyPr>
            <a:normAutofit fontScale="77500" lnSpcReduction="20000"/>
          </a:bodyPr>
          <a:lstStyle/>
          <a:p>
            <a:r>
              <a:rPr lang="el-GR" dirty="0" smtClean="0"/>
              <a:t>Οι, </a:t>
            </a:r>
            <a:r>
              <a:rPr lang="el-GR" dirty="0"/>
              <a:t>η Ελλάδα εξασφάλισε το μεγαλύτερο μέρος της Μακεδονίας, τη νότια Ήπειρο, σημαντικά νησιά στο Β. και Α. Αιγαίο (Θάσος, Σαμοθράκη, Λήμνος, Λέσβος, Χίος, Σάμος, Ικαρία) και την Κρήτη. Τα εδάφη αυτά ονομάστηκαν Νέες Χώρες (Παλαιά Ελλάδα: η ελληνική επικράτεια πριν από τους βαλκανικούς πολέμους</a:t>
            </a:r>
            <a:r>
              <a:rPr lang="el-GR" dirty="0" smtClean="0"/>
              <a:t>).</a:t>
            </a:r>
          </a:p>
          <a:p>
            <a:r>
              <a:rPr lang="el-GR" dirty="0" smtClean="0"/>
              <a:t> </a:t>
            </a:r>
            <a:r>
              <a:rPr lang="el-GR" dirty="0"/>
              <a:t>Σε δέκα μόλις μήνες η Ελλάδα διπλασίασε σχεδόν τα εδάφη της (από 63.211 </a:t>
            </a:r>
            <a:r>
              <a:rPr lang="el-GR" dirty="0" err="1"/>
              <a:t>τ.χμ</a:t>
            </a:r>
            <a:r>
              <a:rPr lang="el-GR" dirty="0"/>
              <a:t>. σε 120.308 </a:t>
            </a:r>
            <a:r>
              <a:rPr lang="el-GR" dirty="0" err="1"/>
              <a:t>τ.χμ</a:t>
            </a:r>
            <a:r>
              <a:rPr lang="el-GR" dirty="0"/>
              <a:t>.) και τον πληθυσμό της (από 2.631.952 σε 4.718.221 κατοίκους). </a:t>
            </a:r>
          </a:p>
        </p:txBody>
      </p:sp>
      <p:sp>
        <p:nvSpPr>
          <p:cNvPr id="4" name="Content Placeholder 3"/>
          <p:cNvSpPr>
            <a:spLocks noGrp="1"/>
          </p:cNvSpPr>
          <p:nvPr>
            <p:ph sz="half" idx="2"/>
          </p:nvPr>
        </p:nvSpPr>
        <p:spPr/>
        <p:txBody>
          <a:bodyPr>
            <a:normAutofit fontScale="77500" lnSpcReduction="20000"/>
          </a:bodyPr>
          <a:lstStyle/>
          <a:p>
            <a:r>
              <a:rPr lang="el-GR" dirty="0" smtClean="0"/>
              <a:t>Η Σερβία κέρδισε ένα σημαντικό τμήμα της ΒΔ. Μακεδονίας. </a:t>
            </a:r>
          </a:p>
          <a:p>
            <a:r>
              <a:rPr lang="el-GR" dirty="0" smtClean="0"/>
              <a:t>Στη Βουλγαρία αποδόθηκε το μεγαλύτερο μέρος της Δ. Θράκης. </a:t>
            </a:r>
          </a:p>
          <a:p>
            <a:r>
              <a:rPr lang="el-GR" dirty="0" smtClean="0"/>
              <a:t>Η Οθωμανική αυτοκρατορία ανέκτησε την Α. Θράκη. </a:t>
            </a:r>
          </a:p>
          <a:p>
            <a:r>
              <a:rPr lang="el-GR" dirty="0" smtClean="0"/>
              <a:t>Τα Δωδεκάνησα παρέμειναν υπό ιταλικό έλεγχο. </a:t>
            </a:r>
          </a:p>
          <a:p>
            <a:r>
              <a:rPr lang="el-GR" dirty="0" smtClean="0"/>
              <a:t>Λίγους μήνες αργότερα (πρωτόκολλο της Φλωρεντίας, 4 Δεκεμβρίου 1913), η Β. Ήπειρος, περιοχή με σημαντική ελληνική παρουσία, παραχωρήθηκε στην Αλβανία, απόφαση που προκάλεσε τις έντονες αντιδράσεις των Ελλήνων της περιοχής.</a:t>
            </a:r>
          </a:p>
          <a:p>
            <a:endParaRPr lang="el-GR" dirty="0"/>
          </a:p>
        </p:txBody>
      </p:sp>
    </p:spTree>
    <p:extLst>
      <p:ext uri="{BB962C8B-B14F-4D97-AF65-F5344CB8AC3E}">
        <p14:creationId xmlns:p14="http://schemas.microsoft.com/office/powerpoint/2010/main" val="3881040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459</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Βαλκανικοί Πόλεμοι</vt:lpstr>
      <vt:lpstr>Αρχἐς 20 ου αιώνα</vt:lpstr>
      <vt:lpstr>1908 Οθωμανική Αυτοκρατορία</vt:lpstr>
      <vt:lpstr>Ελλάδα</vt:lpstr>
      <vt:lpstr> Α΄ Βαλκανικός Πόλεμος 1912</vt:lpstr>
      <vt:lpstr>Συνθήκη του Λονδίνου Μάης 1913</vt:lpstr>
      <vt:lpstr>Β Βαλκανικός Πόλεμος</vt:lpstr>
      <vt:lpstr>Συνθήκη Βουκουρεστίου</vt:lpstr>
      <vt:lpstr>PowerPoint Presentation</vt:lpstr>
      <vt:lpstr>PowerPoint Presentation</vt:lpstr>
      <vt:lpstr>PowerPoint Presentation</vt:lpstr>
      <vt:lpstr>Θωρηκτό Αβέρωφ</vt:lpstr>
      <vt:lpstr>Λορέτζος Μαβίλης (1860-1912)</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Βαλκανικοί Πόλεμοι</dc:title>
  <dc:creator>Eleni</dc:creator>
  <cp:lastModifiedBy>Eleni</cp:lastModifiedBy>
  <cp:revision>8</cp:revision>
  <dcterms:created xsi:type="dcterms:W3CDTF">2021-01-13T18:16:10Z</dcterms:created>
  <dcterms:modified xsi:type="dcterms:W3CDTF">2021-01-14T07:52:26Z</dcterms:modified>
</cp:coreProperties>
</file>