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3/4/2022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2845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3/4/2022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Κεφάλαιο 5. 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l-GR" sz="2000" b="1" dirty="0" smtClean="0"/>
              <a:t>Τεχνολογίες ψηφιακής συνδρομητικής γραμμής </a:t>
            </a:r>
            <a:r>
              <a:rPr lang="en-US" sz="2000" b="1" dirty="0" err="1" smtClean="0"/>
              <a:t>xDSL</a:t>
            </a:r>
            <a:endParaRPr lang="en-US" sz="2000" b="1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5148064" y="5573208"/>
            <a:ext cx="3888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l-GR" dirty="0"/>
              <a:t> του </a:t>
            </a:r>
            <a:r>
              <a:rPr lang="el-GR" b="1" dirty="0"/>
              <a:t>Ιωάννη Ιωαννίδη</a:t>
            </a:r>
            <a:r>
              <a:rPr lang="el-GR" dirty="0"/>
              <a:t>, https://eclass.sch.gr/courses/T164229/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80200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τεχνολογία </a:t>
            </a:r>
            <a:r>
              <a:rPr lang="en-US" dirty="0" err="1" smtClean="0"/>
              <a:t>xDSL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142984"/>
            <a:ext cx="7010400" cy="4572000"/>
          </a:xfrm>
        </p:spPr>
        <p:txBody>
          <a:bodyPr/>
          <a:lstStyle/>
          <a:p>
            <a:r>
              <a:rPr lang="en-US" sz="2400" dirty="0" smtClean="0"/>
              <a:t>M</a:t>
            </a:r>
            <a:r>
              <a:rPr lang="el-GR" sz="2400" dirty="0" err="1" smtClean="0"/>
              <a:t>ετατρέπει</a:t>
            </a:r>
            <a:r>
              <a:rPr lang="el-GR" sz="2400" dirty="0" smtClean="0"/>
              <a:t> το απλό</a:t>
            </a:r>
            <a:r>
              <a:rPr lang="en-US" sz="2400" dirty="0" smtClean="0"/>
              <a:t> </a:t>
            </a:r>
            <a:r>
              <a:rPr lang="el-GR" sz="2400" dirty="0" smtClean="0"/>
              <a:t>τηλεφωνικό καλώδιο σε ένα δίαυλο ψηφιακής επικοινωνίας </a:t>
            </a:r>
            <a:r>
              <a:rPr lang="el-GR" sz="2400" b="1" dirty="0" smtClean="0"/>
              <a:t>μεγάλου εύρους ζώνης </a:t>
            </a:r>
            <a:r>
              <a:rPr lang="el-GR" sz="2400" dirty="0" smtClean="0"/>
              <a:t>με τη</a:t>
            </a:r>
            <a:r>
              <a:rPr lang="en-US" sz="2400" dirty="0" smtClean="0"/>
              <a:t> </a:t>
            </a:r>
            <a:r>
              <a:rPr lang="el-GR" sz="2400" dirty="0" smtClean="0"/>
              <a:t>χρήση </a:t>
            </a:r>
            <a:r>
              <a:rPr lang="el-GR" sz="2400" b="1" dirty="0" smtClean="0"/>
              <a:t>ειδικών </a:t>
            </a:r>
            <a:r>
              <a:rPr lang="el-GR" sz="2400" b="1" dirty="0" err="1" smtClean="0"/>
              <a:t>modems</a:t>
            </a:r>
            <a:r>
              <a:rPr lang="el-GR" sz="2400" dirty="0" smtClean="0"/>
              <a:t>, τα οποία τοποθετούνται στις δυο άκρες της γραμμής</a:t>
            </a:r>
            <a:endParaRPr lang="en-US" sz="2400" dirty="0" smtClean="0"/>
          </a:p>
          <a:p>
            <a:r>
              <a:rPr lang="el-GR" sz="2400" dirty="0" smtClean="0"/>
              <a:t>Ο δίαυλος</a:t>
            </a:r>
            <a:r>
              <a:rPr lang="en-US" sz="2400" dirty="0" smtClean="0"/>
              <a:t> </a:t>
            </a:r>
            <a:r>
              <a:rPr lang="el-GR" sz="2400" dirty="0" smtClean="0"/>
              <a:t>αυτός μεταφέρει τόσο τις χαμηλές όσο και τις υψηλές συχνότητες ταυτόχρονα, τις χαμηλές</a:t>
            </a:r>
            <a:r>
              <a:rPr lang="en-US" sz="2400" dirty="0" smtClean="0"/>
              <a:t> </a:t>
            </a:r>
            <a:r>
              <a:rPr lang="el-GR" sz="2400" dirty="0" smtClean="0"/>
              <a:t>για τη μεταφορά του σήματος της φωνής και τις υψηλές για τα δεδομένα.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Κανάλια  του </a:t>
            </a:r>
            <a:r>
              <a:rPr lang="en-US" dirty="0" err="1" smtClean="0"/>
              <a:t>xDSL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Χρησιμοποιούνται διάφορες τεχνολογίες διαμόρφωσης, οι οποίες χωρίζουν το διαθέσιμο εύρος ζώνης της γραμμής σε </a:t>
            </a:r>
            <a:r>
              <a:rPr lang="el-GR" sz="2800" b="1" dirty="0" smtClean="0"/>
              <a:t>τρία</a:t>
            </a:r>
            <a:r>
              <a:rPr lang="el-GR" sz="2800" dirty="0" smtClean="0"/>
              <a:t> κανάλια: ένα για τη </a:t>
            </a:r>
            <a:r>
              <a:rPr lang="el-GR" sz="2800" b="1" dirty="0" smtClean="0"/>
              <a:t>μετάδοση της φωνής</a:t>
            </a:r>
            <a:r>
              <a:rPr lang="el-GR" sz="2800" dirty="0" smtClean="0"/>
              <a:t>, ένα για τη μετάδοση </a:t>
            </a:r>
            <a:r>
              <a:rPr lang="el-GR" sz="2800" b="1" dirty="0" smtClean="0"/>
              <a:t>δεδομένων</a:t>
            </a:r>
            <a:r>
              <a:rPr lang="el-GR" sz="2800" dirty="0" smtClean="0"/>
              <a:t> προς τα πάνω </a:t>
            </a:r>
            <a:r>
              <a:rPr lang="el-GR" sz="2800" b="1" dirty="0" smtClean="0"/>
              <a:t>(</a:t>
            </a:r>
            <a:r>
              <a:rPr lang="el-GR" sz="2800" b="1" dirty="0" err="1" smtClean="0"/>
              <a:t>upstream</a:t>
            </a:r>
            <a:r>
              <a:rPr lang="el-GR" sz="2800" b="1" dirty="0" smtClean="0"/>
              <a:t>)</a:t>
            </a:r>
            <a:r>
              <a:rPr lang="el-GR" sz="2800" dirty="0" smtClean="0"/>
              <a:t> κι ένα για τη μετάδοση των δεδομένων προς τα κάτω </a:t>
            </a:r>
            <a:r>
              <a:rPr lang="el-GR" sz="2800" b="1" dirty="0" smtClean="0"/>
              <a:t>(</a:t>
            </a:r>
            <a:r>
              <a:rPr lang="en-US" sz="2800" b="1" dirty="0" smtClean="0"/>
              <a:t>downstream).</a:t>
            </a:r>
          </a:p>
          <a:p>
            <a:r>
              <a:rPr lang="en-US" sz="2800" b="1" dirty="0" smtClean="0"/>
              <a:t>Downstream </a:t>
            </a:r>
            <a:r>
              <a:rPr lang="el-GR" sz="2800" b="1" dirty="0" smtClean="0"/>
              <a:t>έως 52,8</a:t>
            </a:r>
            <a:r>
              <a:rPr lang="en-US" sz="2800" b="1" dirty="0" smtClean="0"/>
              <a:t>Mbps</a:t>
            </a:r>
          </a:p>
          <a:p>
            <a:r>
              <a:rPr lang="en-US" sz="2800" b="1" dirty="0" smtClean="0"/>
              <a:t>Upstream </a:t>
            </a:r>
            <a:r>
              <a:rPr lang="el-GR" sz="2800" b="1" dirty="0" smtClean="0"/>
              <a:t>έως 2,3-12 </a:t>
            </a:r>
            <a:r>
              <a:rPr lang="en-US" sz="2800" b="1" dirty="0" smtClean="0"/>
              <a:t>Mbps</a:t>
            </a:r>
            <a:endParaRPr lang="el-GR" sz="2800" b="1" dirty="0" smtClean="0"/>
          </a:p>
          <a:p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0"/>
            <a:ext cx="7010400" cy="1643050"/>
          </a:xfrm>
        </p:spPr>
        <p:txBody>
          <a:bodyPr/>
          <a:lstStyle/>
          <a:p>
            <a:r>
              <a:rPr lang="el-GR" dirty="0" smtClean="0"/>
              <a:t>Οι διάφορες παραλλαγές </a:t>
            </a:r>
            <a:r>
              <a:rPr lang="el-GR" dirty="0" err="1" smtClean="0"/>
              <a:t>xDSL</a:t>
            </a:r>
            <a:r>
              <a:rPr lang="el-GR" dirty="0" smtClean="0"/>
              <a:t> υποστηρίζουν </a:t>
            </a:r>
            <a:r>
              <a:rPr lang="el-GR" b="1" dirty="0" smtClean="0"/>
              <a:t>συμμετρική</a:t>
            </a:r>
            <a:r>
              <a:rPr lang="el-GR" dirty="0" smtClean="0"/>
              <a:t> ή </a:t>
            </a:r>
            <a:r>
              <a:rPr lang="el-GR" b="1" dirty="0" smtClean="0"/>
              <a:t>ασύμμετρη</a:t>
            </a:r>
            <a:r>
              <a:rPr lang="el-GR" dirty="0" smtClean="0"/>
              <a:t> μετάδοση</a:t>
            </a:r>
            <a:r>
              <a:rPr lang="en-US" dirty="0" smtClean="0"/>
              <a:t> </a:t>
            </a:r>
            <a:r>
              <a:rPr lang="el-GR" dirty="0" smtClean="0"/>
              <a:t>δεδομένων.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7722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Ωστόσο θα πρέπει να τονιστεί το</a:t>
            </a:r>
            <a:r>
              <a:rPr lang="en-US" dirty="0" smtClean="0"/>
              <a:t> </a:t>
            </a:r>
            <a:r>
              <a:rPr lang="el-GR" dirty="0" smtClean="0"/>
              <a:t>γεγονός ότι η απόδοση του ADSL εξαρτάται σημαντικά από την απόσταση του χρήστη από</a:t>
            </a:r>
            <a:r>
              <a:rPr lang="en-US" dirty="0" smtClean="0"/>
              <a:t> </a:t>
            </a:r>
            <a:r>
              <a:rPr lang="el-GR" dirty="0" smtClean="0"/>
              <a:t>τον τηλεπικοινωνιακό </a:t>
            </a:r>
            <a:r>
              <a:rPr lang="el-GR" dirty="0" err="1" smtClean="0"/>
              <a:t>πάροχο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Εξελιγμένες εκδόσεις του ADSL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Εξελιγμένες εκδόσεις του ADSL είναι το </a:t>
            </a:r>
            <a:r>
              <a:rPr lang="el-GR" sz="2400" b="1" dirty="0" smtClean="0"/>
              <a:t>ADSL2 και το ADSL2+, οι οποίες παρέχουν</a:t>
            </a:r>
            <a:r>
              <a:rPr lang="en-US" sz="2400" b="1" dirty="0" smtClean="0"/>
              <a:t> </a:t>
            </a:r>
            <a:r>
              <a:rPr lang="el-GR" sz="2400" dirty="0" smtClean="0"/>
              <a:t>μεγαλύτερες ταχύτητες αξιοποιώντας διαφορετικά το εύρος ζώνης του καλωδίου. </a:t>
            </a:r>
            <a:endParaRPr lang="en-US" sz="2400" dirty="0" smtClean="0"/>
          </a:p>
          <a:p>
            <a:r>
              <a:rPr lang="el-GR" sz="2400" dirty="0" smtClean="0"/>
              <a:t>Η μέγιστη</a:t>
            </a:r>
            <a:r>
              <a:rPr lang="en-US" sz="2400" dirty="0" smtClean="0"/>
              <a:t> </a:t>
            </a:r>
            <a:r>
              <a:rPr lang="el-GR" sz="2400" dirty="0" smtClean="0"/>
              <a:t>ταχύτητα που μπορεί να επιτύχει το ADSL2+ είναι τα 24/1 </a:t>
            </a:r>
            <a:r>
              <a:rPr lang="el-GR" sz="2400" dirty="0" err="1" smtClean="0"/>
              <a:t>Mbps</a:t>
            </a:r>
            <a:r>
              <a:rPr lang="el-GR" sz="2400" dirty="0" smtClean="0"/>
              <a:t> (ή τα 24/3,5 </a:t>
            </a:r>
            <a:r>
              <a:rPr lang="el-GR" sz="2400" dirty="0" err="1" smtClean="0"/>
              <a:t>Mbps</a:t>
            </a:r>
            <a:r>
              <a:rPr lang="el-GR" sz="2400" dirty="0" smtClean="0"/>
              <a:t> σε</a:t>
            </a:r>
            <a:r>
              <a:rPr lang="en-US" sz="2400" dirty="0" smtClean="0"/>
              <a:t> </a:t>
            </a:r>
            <a:r>
              <a:rPr lang="el-GR" sz="2400" dirty="0" smtClean="0"/>
              <a:t>περίπτωση που υλοποιεί το πρότυπο ITU G.992.5 </a:t>
            </a:r>
            <a:r>
              <a:rPr lang="el-GR" sz="2400" dirty="0" err="1" smtClean="0"/>
              <a:t>Annex</a:t>
            </a:r>
            <a:r>
              <a:rPr lang="el-GR" sz="2400" dirty="0" smtClean="0"/>
              <a:t> M), αλλά στην πράξη πολύ λίγοι</a:t>
            </a:r>
            <a:r>
              <a:rPr lang="en-US" sz="2400" dirty="0" smtClean="0"/>
              <a:t> </a:t>
            </a:r>
            <a:r>
              <a:rPr lang="el-GR" sz="2400" dirty="0" smtClean="0"/>
              <a:t>χρήστες μπορούν να συνδεθούν σε αυτές τις ταχύτητες, λόγω της απόστασής τους από το</a:t>
            </a:r>
            <a:r>
              <a:rPr lang="en-US" sz="2400" dirty="0" smtClean="0"/>
              <a:t> </a:t>
            </a:r>
            <a:r>
              <a:rPr lang="el-GR" sz="2400" dirty="0" smtClean="0"/>
              <a:t>τηλεφωνικό κέντρο.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του </a:t>
            </a:r>
            <a:r>
              <a:rPr lang="en-US" dirty="0" smtClean="0"/>
              <a:t>ADSL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Στις απλές τηλεφωνικές συνδέσεις με χάλκινο καλώδιο χρησιμοποιείται μόνο η περιοχή</a:t>
            </a:r>
            <a:r>
              <a:rPr lang="en-US" dirty="0" smtClean="0"/>
              <a:t> </a:t>
            </a:r>
            <a:r>
              <a:rPr lang="el-GR" dirty="0" smtClean="0"/>
              <a:t>συχνοτήτων 0-4 </a:t>
            </a:r>
            <a:r>
              <a:rPr lang="el-GR" dirty="0" err="1" smtClean="0"/>
              <a:t>kHz</a:t>
            </a:r>
            <a:r>
              <a:rPr lang="el-GR" dirty="0" smtClean="0"/>
              <a:t> για τη μετάδοση της φωνής.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ι μεγαλύτερες συχνότητες χρησιμοποιούνται για τη μετάδοση  δεδομένων το περισσότερο φάσμα για </a:t>
            </a:r>
            <a:r>
              <a:rPr lang="en-US" dirty="0" smtClean="0"/>
              <a:t>downstream </a:t>
            </a:r>
            <a:r>
              <a:rPr lang="el-GR" dirty="0" smtClean="0"/>
              <a:t>και το λιγότερο για </a:t>
            </a:r>
            <a:r>
              <a:rPr lang="en-US" dirty="0" smtClean="0"/>
              <a:t>upstream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επιτυγχάνεται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833958"/>
          </a:xfrm>
        </p:spPr>
        <p:txBody>
          <a:bodyPr/>
          <a:lstStyle/>
          <a:p>
            <a:r>
              <a:rPr lang="el-GR" sz="2800" dirty="0" smtClean="0"/>
              <a:t>οι συχνότητες υποδιαιρούνται σε ακόμα μικρότερες περιοχές των </a:t>
            </a:r>
            <a:r>
              <a:rPr lang="el-GR" sz="2800" b="1" dirty="0" smtClean="0"/>
              <a:t>4</a:t>
            </a:r>
            <a:r>
              <a:rPr lang="en-US" sz="2800" b="1" dirty="0" smtClean="0"/>
              <a:t>,</a:t>
            </a:r>
            <a:r>
              <a:rPr lang="el-GR" sz="2800" b="1" dirty="0" smtClean="0"/>
              <a:t>3125 </a:t>
            </a:r>
            <a:r>
              <a:rPr lang="el-GR" sz="2800" b="1" dirty="0" err="1" smtClean="0"/>
              <a:t>kHz</a:t>
            </a:r>
            <a:r>
              <a:rPr lang="el-GR" sz="2800" b="1" dirty="0" smtClean="0"/>
              <a:t> </a:t>
            </a:r>
            <a:r>
              <a:rPr lang="el-GR" sz="2800" dirty="0" smtClean="0"/>
              <a:t>και συχνά ονομάζονται </a:t>
            </a:r>
            <a:r>
              <a:rPr lang="en-US" sz="2800" b="1" dirty="0" smtClean="0"/>
              <a:t>bins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</a:p>
          <a:p>
            <a:r>
              <a:rPr lang="el-GR" sz="2800" dirty="0" smtClean="0"/>
              <a:t>Τα πυκνά </a:t>
            </a:r>
            <a:r>
              <a:rPr lang="en-US" sz="2800" dirty="0" smtClean="0"/>
              <a:t>Bit </a:t>
            </a:r>
            <a:r>
              <a:rPr lang="el-GR" sz="2800" dirty="0" smtClean="0"/>
              <a:t>(</a:t>
            </a:r>
            <a:r>
              <a:rPr lang="el-GR" sz="2800" dirty="0" err="1" smtClean="0"/>
              <a:t>λογω</a:t>
            </a:r>
            <a:r>
              <a:rPr lang="el-GR" sz="2800" dirty="0" smtClean="0"/>
              <a:t> του υψηλού ρυθμού) των δεδομένων μοιράζονται στα </a:t>
            </a:r>
            <a:r>
              <a:rPr lang="en-US" sz="2800" b="1" dirty="0" smtClean="0"/>
              <a:t>Bins</a:t>
            </a:r>
            <a:r>
              <a:rPr lang="en-US" sz="2800" dirty="0" smtClean="0"/>
              <a:t> </a:t>
            </a:r>
            <a:r>
              <a:rPr lang="el-GR" sz="2800" dirty="0" smtClean="0"/>
              <a:t>με τεχνολογίες (από)πολυπλεξίας διαίρεσης συχνότητας και μεταφέρονται από τα </a:t>
            </a:r>
            <a:r>
              <a:rPr lang="en-US" sz="2800" dirty="0" smtClean="0"/>
              <a:t>bins </a:t>
            </a:r>
            <a:r>
              <a:rPr lang="el-GR" sz="2800" dirty="0" smtClean="0"/>
              <a:t>στο </a:t>
            </a:r>
            <a:r>
              <a:rPr lang="el-GR" sz="2800" dirty="0" err="1" smtClean="0"/>
              <a:t>τηλεπ</a:t>
            </a:r>
            <a:r>
              <a:rPr lang="el-GR" sz="2800" dirty="0" smtClean="0"/>
              <a:t>/</a:t>
            </a:r>
            <a:r>
              <a:rPr lang="el-GR" sz="2800" dirty="0" err="1" smtClean="0"/>
              <a:t>κο</a:t>
            </a:r>
            <a:r>
              <a:rPr lang="el-GR" sz="2800" dirty="0" smtClean="0"/>
              <a:t> φορέα (</a:t>
            </a:r>
            <a:r>
              <a:rPr lang="en-US" sz="2800" dirty="0" smtClean="0"/>
              <a:t>DSLAM</a:t>
            </a:r>
            <a:r>
              <a:rPr lang="el-GR" sz="2800" dirty="0" smtClean="0"/>
              <a:t> του φορέα</a:t>
            </a:r>
            <a:r>
              <a:rPr lang="en-US" sz="2800" dirty="0" smtClean="0"/>
              <a:t>) </a:t>
            </a:r>
            <a:r>
              <a:rPr lang="el-GR" sz="2800" dirty="0" smtClean="0"/>
              <a:t>όπου </a:t>
            </a:r>
            <a:r>
              <a:rPr lang="el-GR" sz="2800" dirty="0" err="1" smtClean="0"/>
              <a:t>πολυπλεκόμενα</a:t>
            </a:r>
            <a:r>
              <a:rPr lang="el-GR" sz="2800" dirty="0" smtClean="0"/>
              <a:t> και εισάγονται σε εσωτερικά δίκτυα υψηλών ταχυτήτων του φορέα.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1671638"/>
            <a:ext cx="62103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a9af3d5e5f2ef04abbccec3d9f45976d762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1551</TotalTime>
  <Words>359</Words>
  <Application>Microsoft Office PowerPoint</Application>
  <PresentationFormat>Προβολή στην οθόνη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YANNIS</vt:lpstr>
      <vt:lpstr>Κεφάλαιο 5.  </vt:lpstr>
      <vt:lpstr>Η τεχνολογία xDSL</vt:lpstr>
      <vt:lpstr>Κανάλια  του xDSL</vt:lpstr>
      <vt:lpstr>Παρουσίαση του PowerPoint</vt:lpstr>
      <vt:lpstr>Παρουσίαση του PowerPoint</vt:lpstr>
      <vt:lpstr>Εξελιγμένες εκδόσεις του ADSL</vt:lpstr>
      <vt:lpstr>Περιγραφή του ADSL</vt:lpstr>
      <vt:lpstr>Πως επιτυγχάνεται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OuterSpace</cp:lastModifiedBy>
  <cp:revision>159</cp:revision>
  <dcterms:created xsi:type="dcterms:W3CDTF">2015-10-03T10:24:52Z</dcterms:created>
  <dcterms:modified xsi:type="dcterms:W3CDTF">2022-04-03T11:13:30Z</dcterms:modified>
</cp:coreProperties>
</file>