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0" name="19 - Υπότιτλος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2746C-5BAB-41D3-8C0B-B9BEFC9BFC1C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EBC45C-4886-47C6-9AF4-480CF3499B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2746C-5BAB-41D3-8C0B-B9BEFC9BFC1C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EBC45C-4886-47C6-9AF4-480CF3499B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2746C-5BAB-41D3-8C0B-B9BEFC9BFC1C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EBC45C-4886-47C6-9AF4-480CF3499B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2746C-5BAB-41D3-8C0B-B9BEFC9BFC1C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EBC45C-4886-47C6-9AF4-480CF3499B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2746C-5BAB-41D3-8C0B-B9BEFC9BFC1C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EBC45C-4886-47C6-9AF4-480CF3499B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2746C-5BAB-41D3-8C0B-B9BEFC9BFC1C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EBC45C-4886-47C6-9AF4-480CF3499B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2746C-5BAB-41D3-8C0B-B9BEFC9BFC1C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EBC45C-4886-47C6-9AF4-480CF3499B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2746C-5BAB-41D3-8C0B-B9BEFC9BFC1C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EBC45C-4886-47C6-9AF4-480CF3499B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2746C-5BAB-41D3-8C0B-B9BEFC9BFC1C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EBC45C-4886-47C6-9AF4-480CF3499B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2746C-5BAB-41D3-8C0B-B9BEFC9BFC1C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EBC45C-4886-47C6-9AF4-480CF3499B9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ύλεμα μίας γωνίας ορθογωνίου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2746C-5BAB-41D3-8C0B-B9BEFC9BFC1C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EBC45C-4886-47C6-9AF4-480CF3499B98}" type="slidenum">
              <a:rPr lang="el-GR" smtClean="0"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- Θέση τίτλου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F12746C-5BAB-41D3-8C0B-B9BEFC9BFC1C}" type="datetimeFigureOut">
              <a:rPr lang="el-GR" smtClean="0"/>
              <a:t>21/3/2020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8EBC45C-4886-47C6-9AF4-480CF3499B98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00034" y="1500174"/>
            <a:ext cx="8229600" cy="1470025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Α.7.1. </a:t>
            </a:r>
            <a:r>
              <a:rPr lang="el-GR" b="1" dirty="0" smtClean="0"/>
              <a:t>Θετικοί και Αρνητικοί Αριθμοί (Ρητοί αριθμοί</a:t>
            </a:r>
            <a:r>
              <a:rPr lang="el-GR" b="1" dirty="0" smtClean="0"/>
              <a:t>)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530352"/>
            <a:ext cx="8501122" cy="6327648"/>
          </a:xfrm>
        </p:spPr>
        <p:txBody>
          <a:bodyPr>
            <a:normAutofit/>
          </a:bodyPr>
          <a:lstStyle/>
          <a:p>
            <a:r>
              <a:rPr lang="el-GR" dirty="0" smtClean="0"/>
              <a:t>Τα σύμβολα</a:t>
            </a:r>
            <a:r>
              <a:rPr lang="el-GR" b="1" dirty="0" smtClean="0"/>
              <a:t> +</a:t>
            </a:r>
            <a:r>
              <a:rPr lang="el-GR" dirty="0" smtClean="0"/>
              <a:t> και </a:t>
            </a:r>
            <a:r>
              <a:rPr lang="el-GR" b="1" dirty="0" smtClean="0"/>
              <a:t>-</a:t>
            </a:r>
            <a:r>
              <a:rPr lang="el-GR" dirty="0" smtClean="0"/>
              <a:t> λέγονται </a:t>
            </a:r>
            <a:r>
              <a:rPr lang="el-GR" b="1" dirty="0" smtClean="0"/>
              <a:t>πρόσημα</a:t>
            </a:r>
            <a:r>
              <a:rPr lang="el-GR" dirty="0" smtClean="0"/>
              <a:t>.</a:t>
            </a:r>
          </a:p>
          <a:p>
            <a:endParaRPr lang="el-GR" dirty="0" smtClean="0"/>
          </a:p>
          <a:p>
            <a:r>
              <a:rPr lang="el-GR" dirty="0" smtClean="0"/>
              <a:t>Γράφονται</a:t>
            </a:r>
            <a:r>
              <a:rPr lang="el-GR" dirty="0" smtClean="0"/>
              <a:t> πριν από τους αριθμούς και τους </a:t>
            </a:r>
            <a:r>
              <a:rPr lang="el-GR" dirty="0" smtClean="0"/>
              <a:t>χαρακτηρίζουν</a:t>
            </a:r>
            <a:r>
              <a:rPr lang="el-GR" dirty="0" smtClean="0"/>
              <a:t> ως </a:t>
            </a:r>
            <a:r>
              <a:rPr lang="el-GR" b="1" dirty="0" smtClean="0"/>
              <a:t>θετικούς</a:t>
            </a:r>
            <a:r>
              <a:rPr lang="el-GR" dirty="0" smtClean="0"/>
              <a:t> ή </a:t>
            </a:r>
            <a:r>
              <a:rPr lang="el-GR" b="1" dirty="0" smtClean="0"/>
              <a:t>αρνητικούς</a:t>
            </a:r>
            <a:r>
              <a:rPr lang="el-GR" dirty="0" smtClean="0"/>
              <a:t>,</a:t>
            </a:r>
            <a:r>
              <a:rPr lang="el-GR" b="1" dirty="0" smtClean="0"/>
              <a:t> </a:t>
            </a:r>
            <a:r>
              <a:rPr lang="el-GR" dirty="0" smtClean="0"/>
              <a:t>αντίστοιχα. 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π.χ</a:t>
            </a:r>
            <a:r>
              <a:rPr lang="el-GR" dirty="0" smtClean="0"/>
              <a:t>. οι αριθμοί +2, +7, +11 είναι </a:t>
            </a:r>
            <a:r>
              <a:rPr lang="el-GR" dirty="0" smtClean="0"/>
              <a:t>θετικοί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 </a:t>
            </a:r>
            <a:r>
              <a:rPr lang="el-GR" dirty="0" smtClean="0"/>
              <a:t>ενώ οι αριθμοί -1, -5, -27 είναι </a:t>
            </a:r>
            <a:r>
              <a:rPr lang="el-GR" dirty="0" smtClean="0"/>
              <a:t>αρνητικοί</a:t>
            </a:r>
          </a:p>
          <a:p>
            <a:endParaRPr lang="el-GR" dirty="0"/>
          </a:p>
        </p:txBody>
      </p:sp>
      <p:sp>
        <p:nvSpPr>
          <p:cNvPr id="4" name="3 - Βέλος προς τα κάτω"/>
          <p:cNvSpPr/>
          <p:nvPr/>
        </p:nvSpPr>
        <p:spPr>
          <a:xfrm>
            <a:off x="4143372" y="1000108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'</a:t>
            </a:r>
            <a:r>
              <a:rPr lang="el-GR" dirty="0" err="1" smtClean="0"/>
              <a:t>Οταν</a:t>
            </a:r>
            <a:r>
              <a:rPr lang="el-GR" dirty="0" smtClean="0"/>
              <a:t> </a:t>
            </a:r>
            <a:r>
              <a:rPr lang="el-GR" dirty="0" smtClean="0"/>
              <a:t>αναφερόμαστε σε θετικό αριθμό μπορούμε να παραλείψουμε το +. Έτσι, αντί για +7 μπορούμε να γράψουμε 7</a:t>
            </a:r>
            <a:r>
              <a:rPr lang="el-GR" dirty="0" smtClean="0"/>
              <a:t>.</a:t>
            </a:r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Το 0 δεν είναι ούτε θετικός ούτε αρνητικός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l-GR" dirty="0" smtClean="0"/>
              <a:t>Οι αριθμοί που έχουν το ίδιο πρόσημο λέγονται </a:t>
            </a:r>
            <a:r>
              <a:rPr lang="el-GR" b="1" dirty="0" smtClean="0"/>
              <a:t>ομόσημοι</a:t>
            </a:r>
            <a:r>
              <a:rPr lang="el-GR" dirty="0" smtClean="0"/>
              <a:t>. </a:t>
            </a:r>
            <a:endParaRPr lang="el-GR" dirty="0" smtClean="0"/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endParaRPr lang="el-GR" dirty="0" smtClean="0"/>
          </a:p>
          <a:p>
            <a:pPr lvl="1"/>
            <a:r>
              <a:rPr lang="el-GR" dirty="0" smtClean="0"/>
              <a:t>π.χ. οι αριθμοί +4, 13, +25 είναι ομόσημοι </a:t>
            </a:r>
          </a:p>
          <a:p>
            <a:pPr lvl="1"/>
            <a:r>
              <a:rPr lang="el-GR" dirty="0" smtClean="0"/>
              <a:t>και οι αριθμοί -3, -46, -11 είναι επίσης ομόσημοι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endParaRPr lang="el-GR" dirty="0" smtClean="0"/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l-GR" dirty="0" smtClean="0"/>
              <a:t>Οι </a:t>
            </a:r>
            <a:r>
              <a:rPr lang="el-GR" dirty="0" smtClean="0"/>
              <a:t>αριθμοί που έχουν διαφορετικό πρόσημο λέγονται </a:t>
            </a:r>
            <a:r>
              <a:rPr lang="el-GR" b="1" dirty="0" smtClean="0"/>
              <a:t>ετερόσημοι</a:t>
            </a:r>
            <a:r>
              <a:rPr lang="el-GR" dirty="0" smtClean="0"/>
              <a:t>. </a:t>
            </a:r>
            <a:endParaRPr lang="el-GR" dirty="0" smtClean="0"/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endParaRPr lang="el-GR" dirty="0" smtClean="0"/>
          </a:p>
          <a:p>
            <a:pPr marL="548640" lvl="2" indent="-274320">
              <a:spcBef>
                <a:spcPts val="580"/>
              </a:spcBef>
              <a:buClr>
                <a:schemeClr val="accent2"/>
              </a:buClr>
            </a:pPr>
            <a:r>
              <a:rPr lang="el-GR" sz="2400" dirty="0" smtClean="0"/>
              <a:t>π.χ</a:t>
            </a:r>
            <a:r>
              <a:rPr lang="el-GR" sz="2400" dirty="0" smtClean="0"/>
              <a:t>. οι αριθμοί -6, +8 είναι </a:t>
            </a:r>
            <a:r>
              <a:rPr lang="el-GR" sz="2400" dirty="0" smtClean="0"/>
              <a:t>ετερόσημοι</a:t>
            </a:r>
            <a:endParaRPr lang="el-GR" sz="2400" dirty="0" smtClean="0"/>
          </a:p>
          <a:p>
            <a:endParaRPr lang="el-GR" dirty="0" smtClean="0"/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 lvl="1"/>
            <a:endParaRPr lang="el-G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530352"/>
            <a:ext cx="8572560" cy="5470416"/>
          </a:xfrm>
        </p:spPr>
        <p:txBody>
          <a:bodyPr/>
          <a:lstStyle/>
          <a:p>
            <a:endParaRPr lang="el-GR" dirty="0" smtClean="0"/>
          </a:p>
          <a:p>
            <a:r>
              <a:rPr lang="el-GR" dirty="0" smtClean="0"/>
              <a:t>Οι </a:t>
            </a:r>
            <a:r>
              <a:rPr lang="el-GR" dirty="0" smtClean="0"/>
              <a:t>φυσικοί αριθμοί μαζί με τους </a:t>
            </a:r>
            <a:r>
              <a:rPr lang="el-GR" dirty="0" smtClean="0"/>
              <a:t>αντίστοιχους </a:t>
            </a:r>
            <a:r>
              <a:rPr lang="el-GR" dirty="0" smtClean="0"/>
              <a:t>αρνητικούς αριθμούς λέγονται </a:t>
            </a:r>
            <a:r>
              <a:rPr lang="el-GR" b="1" dirty="0" smtClean="0"/>
              <a:t>ακέραιοι</a:t>
            </a:r>
            <a:r>
              <a:rPr lang="el-GR" dirty="0" smtClean="0"/>
              <a:t>. (..., -3, -2, -1, 0, 1, 2, 3, </a:t>
            </a:r>
            <a:r>
              <a:rPr lang="el-GR" dirty="0" smtClean="0"/>
              <a:t>...).</a:t>
            </a:r>
          </a:p>
          <a:p>
            <a:endParaRPr lang="el-GR" dirty="0" smtClean="0"/>
          </a:p>
          <a:p>
            <a:r>
              <a:rPr lang="el-GR" dirty="0" smtClean="0"/>
              <a:t>Όλοι οι αριθμοί που ξέρουμε μέχρι τώρα (φυσικοί, κλάσματα, δεκαδικοί) μαζί με τους αντίστοιχους αρνητικούς αριθμούς λέγονται </a:t>
            </a:r>
            <a:r>
              <a:rPr lang="el-GR" b="1" dirty="0" smtClean="0"/>
              <a:t>ρητοί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ctrTitle"/>
          </p:nvPr>
        </p:nvSpPr>
        <p:spPr>
          <a:xfrm>
            <a:off x="785786" y="642918"/>
            <a:ext cx="7772400" cy="200026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Α.7.1. </a:t>
            </a:r>
            <a:r>
              <a:rPr lang="el-GR" b="1" dirty="0" smtClean="0"/>
              <a:t>H </a:t>
            </a:r>
            <a:r>
              <a:rPr lang="el-GR" b="1" dirty="0" smtClean="0"/>
              <a:t>ευθεία των ρητών - </a:t>
            </a:r>
            <a:r>
              <a:rPr lang="el-GR" b="1" dirty="0" err="1" smtClean="0"/>
              <a:t>Τετμημένη</a:t>
            </a:r>
            <a:r>
              <a:rPr lang="el-GR" b="1" dirty="0" smtClean="0"/>
              <a:t> σημείου</a:t>
            </a:r>
            <a:endParaRPr lang="el-GR" b="1" dirty="0"/>
          </a:p>
        </p:txBody>
      </p:sp>
      <p:sp>
        <p:nvSpPr>
          <p:cNvPr id="2" name="1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357166"/>
            <a:ext cx="8715436" cy="5662634"/>
          </a:xfrm>
        </p:spPr>
        <p:txBody>
          <a:bodyPr>
            <a:normAutofit/>
          </a:bodyPr>
          <a:lstStyle/>
          <a:p>
            <a:r>
              <a:rPr lang="el-GR" sz="2200" dirty="0" smtClean="0"/>
              <a:t>Οι ρητοί αριθμοί τοποθετούνται πάνω σε έναν άξονα, δηλαδή σε μια ευθεία. Δεξιά του 0 τοποθετούμε τους θετικούς αριθμούς, ενώ αριστερά του 0 τους αρνητικούς</a:t>
            </a:r>
            <a:r>
              <a:rPr lang="el-GR" sz="2200" dirty="0" smtClean="0"/>
              <a:t>.</a:t>
            </a:r>
          </a:p>
          <a:p>
            <a:endParaRPr lang="el-GR" sz="2200" dirty="0" smtClean="0"/>
          </a:p>
          <a:p>
            <a:r>
              <a:rPr lang="el-GR" sz="2200" dirty="0" smtClean="0"/>
              <a:t>Η θέση ενός σημείου Α πάνω στην ευθεία ορίζεται με έναν αριθμό , που ονομάζεται </a:t>
            </a:r>
            <a:r>
              <a:rPr lang="el-GR" sz="2200" b="1" dirty="0" err="1" smtClean="0"/>
              <a:t>τετμημένη</a:t>
            </a:r>
            <a:r>
              <a:rPr lang="el-GR" sz="2200" dirty="0" smtClean="0"/>
              <a:t> του σημείου</a:t>
            </a:r>
            <a:r>
              <a:rPr lang="el-GR" sz="2200" dirty="0" smtClean="0"/>
              <a:t>.</a:t>
            </a:r>
          </a:p>
          <a:p>
            <a:endParaRPr lang="el-GR" sz="2200" dirty="0" smtClean="0"/>
          </a:p>
          <a:p>
            <a:r>
              <a:rPr lang="el-GR" sz="2200" dirty="0" smtClean="0"/>
              <a:t> </a:t>
            </a:r>
            <a:r>
              <a:rPr lang="el-GR" sz="2200" dirty="0" smtClean="0"/>
              <a:t>Το σημείο Α έχει </a:t>
            </a:r>
            <a:r>
              <a:rPr lang="el-GR" sz="2200" dirty="0" err="1" smtClean="0"/>
              <a:t>τετμημένη</a:t>
            </a:r>
            <a:r>
              <a:rPr lang="el-GR" sz="2200" dirty="0" smtClean="0"/>
              <a:t> 4 και το σημείο Β έχει </a:t>
            </a:r>
            <a:r>
              <a:rPr lang="el-GR" sz="2200" dirty="0" err="1" smtClean="0"/>
              <a:t>τετμημένη</a:t>
            </a:r>
            <a:r>
              <a:rPr lang="el-GR" sz="2200" dirty="0" smtClean="0"/>
              <a:t> -5.</a:t>
            </a:r>
          </a:p>
          <a:p>
            <a:endParaRPr lang="el-GR" sz="2400" dirty="0"/>
          </a:p>
        </p:txBody>
      </p:sp>
      <p:pic>
        <p:nvPicPr>
          <p:cNvPr id="4" name="3 - Εικόνα" descr="file-55fd7da0a114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3714752"/>
            <a:ext cx="7000924" cy="203911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21</TotalTime>
  <Words>128</Words>
  <Application>Microsoft Office PowerPoint</Application>
  <PresentationFormat>Προβολή στην οθόνη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Άποψη</vt:lpstr>
      <vt:lpstr>Α.7.1. Θετικοί και Αρνητικοί Αριθμοί (Ρητοί αριθμοί)</vt:lpstr>
      <vt:lpstr>Διαφάνεια 2</vt:lpstr>
      <vt:lpstr>Διαφάνεια 3</vt:lpstr>
      <vt:lpstr>Διαφάνεια 4</vt:lpstr>
      <vt:lpstr>Διαφάνεια 5</vt:lpstr>
      <vt:lpstr>Α.7.1. H ευθεία των ρητών - Τετμημένη σημείου</vt:lpstr>
      <vt:lpstr>Διαφάνεια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Α.7.1. Θετικοί και Αρνητικοί Αριθμοί (Ρητοί αριθμοί)</dc:title>
  <dc:creator>Χρήστης των Windows</dc:creator>
  <cp:lastModifiedBy>Χρήστης των Windows</cp:lastModifiedBy>
  <cp:revision>1</cp:revision>
  <dcterms:created xsi:type="dcterms:W3CDTF">2020-03-20T22:39:47Z</dcterms:created>
  <dcterms:modified xsi:type="dcterms:W3CDTF">2020-03-20T23:01:32Z</dcterms:modified>
</cp:coreProperties>
</file>