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0" r:id="rId20"/>
    <p:sldId id="27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B21B55-B904-41E9-8DC6-1F357F997AC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C538DA-92D8-43D6-BBAC-D8F2642CD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876800"/>
            <a:ext cx="8305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6687"/>
            <a:ext cx="8686800" cy="19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344961" y="5943600"/>
            <a:ext cx="326563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By Milton P. Jr.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educationalbrazil.@gmail.com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533400" y="1524000"/>
            <a:ext cx="8305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200" dirty="0" err="1" smtClean="0">
                <a:solidFill>
                  <a:srgbClr val="FF0000"/>
                </a:solidFill>
              </a:rPr>
              <a:t>UN</a:t>
            </a:r>
            <a:r>
              <a:rPr lang="en-US" dirty="0" err="1" smtClean="0">
                <a:solidFill>
                  <a:schemeClr val="tx1"/>
                </a:solidFill>
              </a:rPr>
              <a:t>Countable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ouns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464"/>
            <a:ext cx="7239000" cy="5388936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	I eat </a:t>
            </a:r>
            <a:r>
              <a:rPr lang="en-US" sz="3600" dirty="0" smtClean="0">
                <a:solidFill>
                  <a:srgbClr val="FF0000"/>
                </a:solidFill>
              </a:rPr>
              <a:t>rice</a:t>
            </a:r>
            <a:r>
              <a:rPr lang="en-US" sz="3600" dirty="0" smtClean="0"/>
              <a:t> every day.</a:t>
            </a:r>
          </a:p>
          <a:p>
            <a:pPr>
              <a:buNone/>
            </a:pPr>
            <a:r>
              <a:rPr lang="en-US" sz="3600" dirty="0" smtClean="0"/>
              <a:t>		I like </a:t>
            </a:r>
            <a:r>
              <a:rPr lang="en-US" sz="3600" dirty="0" smtClean="0">
                <a:solidFill>
                  <a:srgbClr val="FF0000"/>
                </a:solidFill>
              </a:rPr>
              <a:t>rice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cereal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“</a:t>
            </a:r>
            <a:r>
              <a:rPr lang="en-US" sz="3600" dirty="0" smtClean="0">
                <a:solidFill>
                  <a:srgbClr val="FF0000"/>
                </a:solidFill>
              </a:rPr>
              <a:t>rice</a:t>
            </a:r>
            <a:r>
              <a:rPr lang="en-US" sz="3600" dirty="0" smtClean="0"/>
              <a:t>” is an uncountable noun.</a:t>
            </a:r>
          </a:p>
          <a:p>
            <a:pPr>
              <a:buNone/>
            </a:pPr>
            <a:r>
              <a:rPr lang="en-US" sz="3600" dirty="0" smtClean="0"/>
              <a:t>         “cereal” is uncountable too.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533400" y="3657600"/>
            <a:ext cx="685800" cy="457200"/>
          </a:xfrm>
          <a:prstGeom prst="rightArrow">
            <a:avLst>
              <a:gd name="adj1" fmla="val 50000"/>
              <a:gd name="adj2" fmla="val 827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</a:t>
            </a:r>
            <a:r>
              <a:rPr lang="en-US" sz="1800" dirty="0" smtClean="0">
                <a:solidFill>
                  <a:schemeClr val="tx1"/>
                </a:solidFill>
              </a:rPr>
              <a:t>countable 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64"/>
            <a:ext cx="7239000" cy="5617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</a:rPr>
              <a:t>An uncountable noun has only one form. (</a:t>
            </a:r>
            <a:r>
              <a:rPr lang="en-US" altLang="zh-TW" sz="3200" b="1" i="1" dirty="0" smtClean="0">
                <a:solidFill>
                  <a:srgbClr val="FF0000"/>
                </a:solidFill>
                <a:latin typeface="+mj-lt"/>
              </a:rPr>
              <a:t>rice</a:t>
            </a:r>
            <a:r>
              <a:rPr lang="en-US" altLang="zh-TW" sz="3200" dirty="0" smtClean="0">
                <a:latin typeface="+mj-lt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altLang="zh-TW" sz="3200" dirty="0" smtClean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3200" dirty="0" smtClean="0"/>
              <a:t>Uncountable nouns are things we  </a:t>
            </a:r>
            <a:r>
              <a:rPr lang="en-US" altLang="zh-TW" sz="3200" b="1" i="1" dirty="0" smtClean="0">
                <a:solidFill>
                  <a:srgbClr val="FF0000"/>
                </a:solidFill>
              </a:rPr>
              <a:t>cannot</a:t>
            </a:r>
            <a:r>
              <a:rPr lang="en-US" altLang="zh-TW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count.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3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3200" dirty="0" smtClean="0"/>
              <a:t>We </a:t>
            </a:r>
            <a:r>
              <a:rPr lang="en-US" altLang="zh-TW" sz="3200" b="1" i="1" dirty="0" smtClean="0">
                <a:solidFill>
                  <a:srgbClr val="CC0000"/>
                </a:solidFill>
              </a:rPr>
              <a:t>cannot</a:t>
            </a:r>
            <a:r>
              <a:rPr lang="en-US" altLang="zh-TW" sz="3200" dirty="0" smtClean="0"/>
              <a:t> say </a:t>
            </a:r>
            <a:r>
              <a:rPr lang="en-US" altLang="zh-TW" sz="3200" b="1" dirty="0" smtClean="0"/>
              <a:t>‘one rice’</a:t>
            </a:r>
            <a:r>
              <a:rPr lang="en-US" altLang="zh-TW" sz="3200" dirty="0" smtClean="0"/>
              <a:t>, </a:t>
            </a:r>
            <a:r>
              <a:rPr lang="en-US" altLang="zh-TW" sz="3200" b="1" dirty="0" smtClean="0"/>
              <a:t>‘two </a:t>
            </a:r>
            <a:r>
              <a:rPr lang="en-US" altLang="zh-TW" sz="3200" b="1" dirty="0" err="1" smtClean="0"/>
              <a:t>rices’</a:t>
            </a:r>
            <a:r>
              <a:rPr lang="en-US" altLang="zh-TW" sz="3200" dirty="0" smtClean="0"/>
              <a:t>, etc.</a:t>
            </a:r>
            <a:endParaRPr lang="en-US" altLang="zh-TW" sz="3200" dirty="0" smtClean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/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i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</a:t>
            </a:r>
            <a:r>
              <a:rPr lang="en-US" sz="1800" dirty="0" smtClean="0">
                <a:solidFill>
                  <a:schemeClr val="tx1"/>
                </a:solidFill>
              </a:rPr>
              <a:t>countable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864"/>
            <a:ext cx="7239000" cy="56175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zh-TW" sz="2400" dirty="0" smtClean="0">
                <a:latin typeface="+mj-lt"/>
              </a:rPr>
              <a:t>xamples of uncountable nouns:</a:t>
            </a:r>
          </a:p>
          <a:p>
            <a:pPr algn="ctr">
              <a:lnSpc>
                <a:spcPct val="90000"/>
              </a:lnSpc>
              <a:buNone/>
            </a:pPr>
            <a:endParaRPr lang="en-US" altLang="zh-TW" sz="1100" dirty="0" smtClean="0">
              <a:latin typeface="+mj-lt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</a:rPr>
              <a:t>Ink </a:t>
            </a:r>
          </a:p>
          <a:p>
            <a:pPr>
              <a:lnSpc>
                <a:spcPct val="50000"/>
              </a:lnSpc>
              <a:buNone/>
            </a:pPr>
            <a:endParaRPr lang="en-US" altLang="zh-TW" sz="3200" dirty="0" smtClean="0">
              <a:latin typeface="+mj-lt"/>
              <a:sym typeface="Wingdings" pitchFamily="2" charset="2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</a:rPr>
              <a:t>Lettuce</a:t>
            </a:r>
          </a:p>
          <a:p>
            <a:pPr>
              <a:lnSpc>
                <a:spcPct val="50000"/>
              </a:lnSpc>
              <a:buNone/>
            </a:pPr>
            <a:endParaRPr lang="en-US" altLang="zh-TW" sz="3200" dirty="0" smtClean="0">
              <a:latin typeface="+mj-lt"/>
              <a:sym typeface="Wingdings" pitchFamily="2" charset="2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</a:rPr>
              <a:t>Sugar </a:t>
            </a:r>
          </a:p>
          <a:p>
            <a:pPr>
              <a:lnSpc>
                <a:spcPct val="50000"/>
              </a:lnSpc>
              <a:buNone/>
            </a:pPr>
            <a:endParaRPr lang="en-US" altLang="zh-TW" sz="3200" dirty="0" smtClean="0">
              <a:latin typeface="+mj-lt"/>
              <a:sym typeface="Wingdings" pitchFamily="2" charset="2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</a:rPr>
              <a:t>Water</a:t>
            </a:r>
          </a:p>
          <a:p>
            <a:pPr>
              <a:lnSpc>
                <a:spcPct val="50000"/>
              </a:lnSpc>
              <a:buNone/>
            </a:pPr>
            <a:endParaRPr lang="en-US" altLang="zh-TW" sz="3200" dirty="0" smtClean="0">
              <a:latin typeface="+mj-lt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dirty="0" smtClean="0">
                <a:latin typeface="+mj-lt"/>
                <a:sym typeface="Wingdings" pitchFamily="2" charset="2"/>
              </a:rPr>
              <a:t>Milk</a:t>
            </a:r>
          </a:p>
          <a:p>
            <a:pPr>
              <a:lnSpc>
                <a:spcPct val="50000"/>
              </a:lnSpc>
              <a:buNone/>
            </a:pPr>
            <a:endParaRPr lang="en-US" altLang="zh-TW" sz="3200" dirty="0" smtClean="0">
              <a:latin typeface="+mj-lt"/>
              <a:sym typeface="Wingdings" pitchFamily="2" charset="2"/>
            </a:endParaRPr>
          </a:p>
          <a:p>
            <a:pPr>
              <a:lnSpc>
                <a:spcPct val="50000"/>
              </a:lnSpc>
              <a:buFont typeface="Wingdings" pitchFamily="2" charset="2"/>
              <a:buChar char="ü"/>
            </a:pPr>
            <a:r>
              <a:rPr lang="en-US" altLang="zh-TW" sz="3200" i="1" dirty="0" smtClean="0">
                <a:latin typeface="+mj-lt"/>
              </a:rPr>
              <a:t>Etc.</a:t>
            </a:r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/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i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SOME</a:t>
            </a:r>
            <a:r>
              <a:rPr lang="en-US" sz="2800" dirty="0" smtClean="0">
                <a:solidFill>
                  <a:schemeClr val="tx1"/>
                </a:solidFill>
              </a:rPr>
              <a:t> – ANY – NO – A LOT OF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b="1" dirty="0" smtClean="0"/>
              <a:t>SOME</a:t>
            </a:r>
            <a:endParaRPr lang="en-US" sz="40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* When the quantity / amount is uncertain</a:t>
            </a:r>
          </a:p>
          <a:p>
            <a:pPr algn="ctr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* Positive sentences.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* For questions, if the answer is expected to be positive.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e.g.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I have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friends.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The children have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free time. </a:t>
            </a:r>
            <a:endParaRPr lang="pt-BR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400" dirty="0" smtClean="0"/>
              <a:t>Please buy </a:t>
            </a:r>
            <a:r>
              <a:rPr lang="pt-BR" sz="2400" dirty="0" smtClean="0">
                <a:solidFill>
                  <a:srgbClr val="FF0000"/>
                </a:solidFill>
              </a:rPr>
              <a:t>some</a:t>
            </a:r>
            <a:r>
              <a:rPr lang="pt-BR" sz="2400" dirty="0" smtClean="0"/>
              <a:t> bananas. </a:t>
            </a:r>
            <a:endParaRPr lang="en-US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400" dirty="0" smtClean="0"/>
              <a:t>Would you like </a:t>
            </a:r>
            <a:r>
              <a:rPr lang="pt-BR" sz="2400" dirty="0" smtClean="0">
                <a:solidFill>
                  <a:srgbClr val="FF0000"/>
                </a:solidFill>
              </a:rPr>
              <a:t>some</a:t>
            </a:r>
            <a:r>
              <a:rPr lang="pt-BR" sz="2400" dirty="0" smtClean="0"/>
              <a:t> cake?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SOME – </a:t>
            </a:r>
            <a:r>
              <a:rPr lang="en-US" sz="2800" dirty="0" smtClean="0">
                <a:solidFill>
                  <a:srgbClr val="FF0000"/>
                </a:solidFill>
              </a:rPr>
              <a:t>ANY</a:t>
            </a:r>
            <a:r>
              <a:rPr lang="en-US" sz="2800" dirty="0" smtClean="0">
                <a:solidFill>
                  <a:schemeClr val="tx1"/>
                </a:solidFill>
              </a:rPr>
              <a:t> – NO – A LOT OF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b="1" dirty="0" smtClean="0"/>
              <a:t>ANY</a:t>
            </a:r>
            <a:endParaRPr lang="en-US" sz="4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1400" b="1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*  </a:t>
            </a:r>
            <a:r>
              <a:rPr lang="pt-BR" sz="2800" dirty="0" err="1" smtClean="0">
                <a:solidFill>
                  <a:srgbClr val="FF0000"/>
                </a:solidFill>
              </a:rPr>
              <a:t>Negative</a:t>
            </a:r>
            <a:r>
              <a:rPr lang="pt-BR" sz="2800" dirty="0" smtClean="0">
                <a:solidFill>
                  <a:srgbClr val="FF0000"/>
                </a:solidFill>
              </a:rPr>
              <a:t> sentences.</a:t>
            </a:r>
            <a:r>
              <a:rPr lang="pt-BR" sz="2800" dirty="0" smtClean="0"/>
              <a:t>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* </a:t>
            </a:r>
            <a:r>
              <a:rPr lang="pt-BR" sz="2800" dirty="0" err="1" smtClean="0">
                <a:solidFill>
                  <a:srgbClr val="FF0000"/>
                </a:solidFill>
              </a:rPr>
              <a:t>Ask</a:t>
            </a:r>
            <a:r>
              <a:rPr lang="pt-BR" sz="2800" dirty="0" smtClean="0">
                <a:solidFill>
                  <a:srgbClr val="FF0000"/>
                </a:solidFill>
              </a:rPr>
              <a:t>  </a:t>
            </a:r>
            <a:r>
              <a:rPr lang="pt-BR" sz="2800" dirty="0" err="1" smtClean="0">
                <a:solidFill>
                  <a:srgbClr val="FF0000"/>
                </a:solidFill>
              </a:rPr>
              <a:t>questions</a:t>
            </a:r>
            <a:r>
              <a:rPr lang="pt-BR" sz="2800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e.g.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Do you have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friends in </a:t>
            </a:r>
            <a:r>
              <a:rPr lang="en-US" sz="2400" dirty="0" err="1" smtClean="0"/>
              <a:t>Autralia</a:t>
            </a:r>
            <a:r>
              <a:rPr lang="en-US" sz="2400" dirty="0" smtClean="0"/>
              <a:t>?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They don't have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money today.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My brother never does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bad things. </a:t>
            </a:r>
            <a:endParaRPr lang="pt-BR" sz="2400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SOME – ANY –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>
                <a:solidFill>
                  <a:schemeClr val="tx1"/>
                </a:solidFill>
              </a:rPr>
              <a:t> – A LOT OF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b="1" dirty="0" smtClean="0"/>
              <a:t>NO</a:t>
            </a:r>
            <a:endParaRPr lang="en-US" sz="4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14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sz="3200" dirty="0" smtClean="0">
                <a:solidFill>
                  <a:srgbClr val="FF0000"/>
                </a:solidFill>
              </a:rPr>
              <a:t>* </a:t>
            </a:r>
            <a:r>
              <a:rPr lang="pt-BR" sz="2800" dirty="0" smtClean="0">
                <a:solidFill>
                  <a:srgbClr val="FF0000"/>
                </a:solidFill>
              </a:rPr>
              <a:t>Positive sentences with negative meaning.</a:t>
            </a:r>
            <a:r>
              <a:rPr lang="pt-BR" sz="2800" dirty="0" smtClean="0"/>
              <a:t> </a:t>
            </a:r>
            <a:endParaRPr lang="pt-BR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e.g.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coffee left in the coffee pot.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We have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milk for breakfast.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dirty="0" smtClean="0"/>
              <a:t>They have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family in London.</a:t>
            </a:r>
            <a:endParaRPr lang="pt-BR" sz="2400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SOME – ANY – NO – </a:t>
            </a:r>
            <a:r>
              <a:rPr lang="en-US" sz="2800" dirty="0" smtClean="0">
                <a:solidFill>
                  <a:srgbClr val="FF0000"/>
                </a:solidFill>
              </a:rPr>
              <a:t>A LOT OF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388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800" b="1" dirty="0" smtClean="0"/>
              <a:t>A LOT OF</a:t>
            </a:r>
          </a:p>
          <a:p>
            <a:pPr algn="ctr">
              <a:buNone/>
            </a:pPr>
            <a:endParaRPr lang="en-US" sz="15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* Substitutes MANY and MUCH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* Positive and negative sentences and questions.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e.g.</a:t>
            </a:r>
          </a:p>
          <a:p>
            <a:pPr algn="ctr">
              <a:buNone/>
            </a:pPr>
            <a:r>
              <a:rPr lang="en-US" sz="2400" dirty="0" smtClean="0"/>
              <a:t>Look! There are </a:t>
            </a:r>
            <a:r>
              <a:rPr lang="en-US" sz="2400" dirty="0" smtClean="0">
                <a:solidFill>
                  <a:srgbClr val="FF0000"/>
                </a:solidFill>
              </a:rPr>
              <a:t>a lot of</a:t>
            </a:r>
            <a:r>
              <a:rPr lang="en-US" sz="2400" dirty="0" smtClean="0"/>
              <a:t> dogs in the street today. </a:t>
            </a:r>
          </a:p>
          <a:p>
            <a:pPr algn="ctr">
              <a:buNone/>
            </a:pPr>
            <a:r>
              <a:rPr lang="en-US" sz="2400" dirty="0" smtClean="0"/>
              <a:t>I have </a:t>
            </a:r>
            <a:r>
              <a:rPr lang="en-US" sz="2400" dirty="0" smtClean="0">
                <a:solidFill>
                  <a:srgbClr val="FF0000"/>
                </a:solidFill>
              </a:rPr>
              <a:t>a lot of</a:t>
            </a:r>
            <a:r>
              <a:rPr lang="en-US" sz="2400" dirty="0" smtClean="0"/>
              <a:t> time</a:t>
            </a:r>
            <a:r>
              <a:rPr lang="en-US" sz="2400" b="1" dirty="0" smtClean="0"/>
              <a:t> </a:t>
            </a:r>
            <a:r>
              <a:rPr lang="en-US" sz="2400" dirty="0" smtClean="0"/>
              <a:t>to answer your questions. </a:t>
            </a:r>
          </a:p>
          <a:p>
            <a:pPr algn="ctr">
              <a:buNone/>
            </a:pPr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a lot of</a:t>
            </a:r>
            <a:r>
              <a:rPr lang="en-US" sz="2400" dirty="0" smtClean="0"/>
              <a:t> people waiting in the queue.</a:t>
            </a:r>
          </a:p>
          <a:p>
            <a:pPr algn="ctr">
              <a:buNone/>
            </a:pPr>
            <a:r>
              <a:rPr lang="en-US" sz="2400" dirty="0" smtClean="0"/>
              <a:t>Do you have </a:t>
            </a:r>
            <a:r>
              <a:rPr lang="en-US" sz="2400" dirty="0" smtClean="0">
                <a:solidFill>
                  <a:srgbClr val="FF0000"/>
                </a:solidFill>
              </a:rPr>
              <a:t>a lot of</a:t>
            </a:r>
            <a:r>
              <a:rPr lang="en-US" sz="2400" dirty="0" smtClean="0"/>
              <a:t>  fun when you watch films?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8288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541336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Put in a / an or some.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 read ______ book and listen to _____ music at the weekend.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 need _____ money . I want to buy _____ food.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We usually meet _____ interesting people at the office parties.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I’m going to open _____ window to get _____ fresh air.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She doesn't  eat much for lunch – only ______ apple and _____ bread.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We live in _____ big house. There’s _____ nice garden with _____ beautiful trees.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I’m going to make _____table . First I need _____ wood.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Listen to me carefully . I’m going to give you _____ advice.</a:t>
            </a:r>
          </a:p>
          <a:p>
            <a:pPr marL="609600" indent="-609600">
              <a:lnSpc>
                <a:spcPct val="16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 want to write a letter . I need _____paper and _____ pen.</a:t>
            </a:r>
          </a:p>
          <a:p>
            <a:pPr marL="609600" indent="-6096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I’d like to eat _____ cookies.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9200" y="990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10000" y="10022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95400" y="1447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86943" y="1447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86000" y="19050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00326" y="23738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391743" y="2362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57726" y="28310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72200" y="28194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28800" y="32882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76726" y="32766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72943" y="32882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667000" y="37454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00600" y="3733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953000" y="42026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581400" y="46598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95926" y="46598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05000" y="51054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2264"/>
            <a:ext cx="8077200" cy="6227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s-ES" sz="2400" dirty="0" err="1" smtClean="0">
                <a:solidFill>
                  <a:srgbClr val="FF0000"/>
                </a:solidFill>
              </a:rPr>
              <a:t>Choose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the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correct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answer</a:t>
            </a:r>
            <a:r>
              <a:rPr lang="es-ES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s-ES" sz="2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I’d</a:t>
            </a:r>
            <a:r>
              <a:rPr lang="es-ES" sz="2800" dirty="0" smtClean="0"/>
              <a:t> </a:t>
            </a:r>
            <a:r>
              <a:rPr lang="es-ES" sz="2800" dirty="0" err="1" smtClean="0"/>
              <a:t>like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</a:t>
            </a:r>
            <a:r>
              <a:rPr lang="es-ES" sz="2800" dirty="0" err="1" smtClean="0"/>
              <a:t>help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There</a:t>
            </a:r>
            <a:r>
              <a:rPr lang="es-ES" sz="2800" dirty="0" smtClean="0"/>
              <a:t> </a:t>
            </a:r>
            <a:r>
              <a:rPr lang="es-ES" sz="2800" dirty="0" err="1" smtClean="0"/>
              <a:t>aren’t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</a:t>
            </a:r>
            <a:r>
              <a:rPr lang="es-ES" sz="2800" dirty="0" err="1" smtClean="0"/>
              <a:t>letters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Have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got</a:t>
            </a:r>
            <a:r>
              <a:rPr lang="es-ES" sz="2800" dirty="0" smtClean="0"/>
              <a:t>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</a:t>
            </a:r>
            <a:r>
              <a:rPr lang="es-ES" sz="2800" dirty="0" err="1" smtClean="0"/>
              <a:t>brothers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sisters</a:t>
            </a:r>
            <a:r>
              <a:rPr lang="es-ES" sz="28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She’s</a:t>
            </a:r>
            <a:r>
              <a:rPr lang="es-ES" sz="2800" dirty="0" smtClean="0"/>
              <a:t> </a:t>
            </a:r>
            <a:r>
              <a:rPr lang="es-ES" sz="2800" dirty="0" err="1" smtClean="0"/>
              <a:t>got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</a:t>
            </a:r>
            <a:r>
              <a:rPr lang="es-ES" sz="2800" dirty="0" err="1" smtClean="0"/>
              <a:t>interesting</a:t>
            </a:r>
            <a:r>
              <a:rPr lang="es-ES" sz="2800" dirty="0" smtClean="0"/>
              <a:t> </a:t>
            </a:r>
            <a:r>
              <a:rPr lang="es-ES" sz="2800" dirty="0" err="1" smtClean="0"/>
              <a:t>friends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smtClean="0"/>
              <a:t>Are </a:t>
            </a:r>
            <a:r>
              <a:rPr lang="es-ES" sz="2800" dirty="0" err="1" smtClean="0"/>
              <a:t>there</a:t>
            </a:r>
            <a:r>
              <a:rPr lang="es-ES" sz="2800" dirty="0" smtClean="0"/>
              <a:t>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restaurants </a:t>
            </a:r>
            <a:r>
              <a:rPr lang="es-ES" sz="2800" dirty="0" err="1" smtClean="0"/>
              <a:t>near</a:t>
            </a:r>
            <a:r>
              <a:rPr lang="es-ES" sz="2800" dirty="0" smtClean="0"/>
              <a:t> </a:t>
            </a:r>
            <a:r>
              <a:rPr lang="es-ES" sz="2800" dirty="0" err="1" smtClean="0"/>
              <a:t>here</a:t>
            </a:r>
            <a:r>
              <a:rPr lang="es-ES" sz="28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I’m</a:t>
            </a:r>
            <a:r>
              <a:rPr lang="es-ES" sz="2800" dirty="0" smtClean="0"/>
              <a:t> </a:t>
            </a:r>
            <a:r>
              <a:rPr lang="es-ES" sz="2800" dirty="0" err="1" smtClean="0"/>
              <a:t>having</a:t>
            </a:r>
            <a:r>
              <a:rPr lang="es-ES" sz="2800" dirty="0" smtClean="0"/>
              <a:t>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</a:t>
            </a:r>
            <a:r>
              <a:rPr lang="es-ES" sz="2800" dirty="0" err="1" smtClean="0"/>
              <a:t>problems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my car.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smtClean="0"/>
              <a:t>I </a:t>
            </a:r>
            <a:r>
              <a:rPr lang="es-ES" sz="2800" dirty="0" err="1" smtClean="0"/>
              <a:t>don’t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</a:t>
            </a:r>
            <a:r>
              <a:rPr lang="es-ES" sz="2800" dirty="0" err="1" smtClean="0"/>
              <a:t>breakfast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Saturday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need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more </a:t>
            </a:r>
            <a:r>
              <a:rPr lang="es-ES" sz="2800" dirty="0" err="1" smtClean="0"/>
              <a:t>milk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smtClean="0"/>
              <a:t>He </a:t>
            </a:r>
            <a:r>
              <a:rPr lang="es-ES" sz="2800" dirty="0" err="1" smtClean="0"/>
              <a:t>hasn’t</a:t>
            </a:r>
            <a:r>
              <a:rPr lang="es-ES" sz="2800" dirty="0" smtClean="0"/>
              <a:t>  </a:t>
            </a:r>
            <a:r>
              <a:rPr lang="es-ES" sz="2800" dirty="0" err="1" smtClean="0"/>
              <a:t>got</a:t>
            </a:r>
            <a:r>
              <a:rPr lang="es-ES" sz="2800" dirty="0" smtClean="0"/>
              <a:t>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a </a:t>
            </a:r>
            <a:r>
              <a:rPr lang="es-ES" sz="2800" dirty="0" err="1" smtClean="0"/>
              <a:t>year</a:t>
            </a:r>
            <a:r>
              <a:rPr lang="es-ES" sz="2800" dirty="0" smtClean="0"/>
              <a:t> </a:t>
            </a:r>
            <a:r>
              <a:rPr lang="es-ES" sz="2800" dirty="0" err="1" smtClean="0"/>
              <a:t>now</a:t>
            </a:r>
            <a:r>
              <a:rPr lang="es-ES" sz="28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800" dirty="0" smtClean="0"/>
              <a:t>Do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know</a:t>
            </a:r>
            <a:r>
              <a:rPr lang="es-ES" sz="2800" dirty="0" smtClean="0"/>
              <a:t>   </a:t>
            </a:r>
            <a:r>
              <a:rPr lang="es-ES" sz="2800" dirty="0" err="1" smtClean="0"/>
              <a:t>some</a:t>
            </a:r>
            <a:r>
              <a:rPr lang="es-ES" sz="2800" dirty="0" smtClean="0"/>
              <a:t>  /  </a:t>
            </a:r>
            <a:r>
              <a:rPr lang="es-ES" sz="2800" dirty="0" err="1" smtClean="0"/>
              <a:t>any</a:t>
            </a:r>
            <a:r>
              <a:rPr lang="es-ES" sz="2800" dirty="0" smtClean="0"/>
              <a:t>    Canadian </a:t>
            </a:r>
            <a:r>
              <a:rPr lang="es-ES" sz="2800" dirty="0" err="1" smtClean="0"/>
              <a:t>singer</a:t>
            </a:r>
            <a:r>
              <a:rPr lang="es-ES" sz="2800" dirty="0" smtClean="0"/>
              <a:t>?</a:t>
            </a:r>
            <a:endParaRPr lang="en-US" sz="2800" dirty="0"/>
          </a:p>
        </p:txBody>
      </p:sp>
      <p:sp>
        <p:nvSpPr>
          <p:cNvPr id="5" name="Retângulo 4"/>
          <p:cNvSpPr/>
          <p:nvPr/>
        </p:nvSpPr>
        <p:spPr>
          <a:xfrm>
            <a:off x="1828800" y="11430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05200" y="16764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05200" y="22098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057400" y="27432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048000" y="32766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86000" y="38862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29000" y="44196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133600" y="49530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657600" y="54864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657600" y="60960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239000" cy="594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latin typeface="Tekton Pro Ext" pitchFamily="34" charset="0"/>
              </a:rPr>
              <a:t>ill in the gaps with </a:t>
            </a:r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Some</a:t>
            </a:r>
            <a:r>
              <a:rPr lang="en-US" sz="2400" dirty="0" smtClean="0">
                <a:solidFill>
                  <a:schemeClr val="tx1"/>
                </a:solidFill>
                <a:latin typeface="Tekton Pro Ext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Any</a:t>
            </a:r>
            <a:r>
              <a:rPr lang="en-US" sz="2400" dirty="0" smtClean="0">
                <a:solidFill>
                  <a:schemeClr val="tx1"/>
                </a:solidFill>
                <a:latin typeface="Tekton Pro Ext" pitchFamily="34" charset="0"/>
              </a:rPr>
              <a:t>, or </a:t>
            </a:r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no</a:t>
            </a:r>
            <a:r>
              <a:rPr lang="en-US" sz="2400" dirty="0" smtClean="0">
                <a:solidFill>
                  <a:schemeClr val="tx1"/>
                </a:solidFill>
                <a:latin typeface="Tekton Pro Ext" pitchFamily="34" charset="0"/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324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 has  _________candies.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Bill doesn't have _________money.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Sue will give us _________information.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There is _____________ milk in the fridge.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There isn't ________________ butter in the fridge.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Only ________ of his friends came. Not all of them.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There isn't ______ food in the refrigerator, is there?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We are broke. We have ________money to buy grandpa a gift.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Don't you know the proverb: "________ news is good news"?</a:t>
            </a:r>
          </a:p>
          <a:p>
            <a:pPr marL="514350" indent="-514350">
              <a:lnSpc>
                <a:spcPct val="160000"/>
              </a:lnSpc>
              <a:buAutoNum type="arabicParenR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Sorr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I'm busy. I have _______ time to chat with you now.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38400" y="635913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SOME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17403" y="1245513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ANY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65003" y="1855113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SOME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90800" y="2464713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60203" y="3074313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ANY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93403" y="3683913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SOME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38400" y="4343400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ANY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79403" y="4903113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41403" y="5562600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16296" y="6122313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11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aren't ______ books on this topic in the library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1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gave him ______ medicine for his headache, so he feels much better now.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1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 doesn't want _____ food, for he's on a diet.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1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are taking a short bus ride. There's ______ time for a long one.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1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poor man has ______ food to eat. He's starving.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95600" y="483513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ANY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7000" y="1752600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SOME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29253" y="2895600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ANY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54696" y="3531513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57853" y="4724400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7985" y="4608493"/>
            <a:ext cx="499046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By Milton P. Jr.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educationalbrazil.@gmail.com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19151" y="1600200"/>
            <a:ext cx="3865161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Please, 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Get in Touch.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Let us hear you.</a:t>
            </a: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Thanks!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38200" y="381000"/>
            <a:ext cx="33528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53000" y="381000"/>
            <a:ext cx="3352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</a:t>
            </a:r>
            <a:r>
              <a:rPr lang="en-US" dirty="0" smtClean="0">
                <a:solidFill>
                  <a:schemeClr val="tx1"/>
                </a:solidFill>
              </a:rPr>
              <a:t>able nouns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		I eat  a </a:t>
            </a:r>
            <a:r>
              <a:rPr lang="en-US" sz="3600" dirty="0" smtClean="0">
                <a:solidFill>
                  <a:srgbClr val="FF0000"/>
                </a:solidFill>
              </a:rPr>
              <a:t>banana</a:t>
            </a:r>
            <a:r>
              <a:rPr lang="en-US" sz="3600" dirty="0" smtClean="0"/>
              <a:t> every day.</a:t>
            </a:r>
          </a:p>
          <a:p>
            <a:pPr>
              <a:buNone/>
            </a:pPr>
            <a:r>
              <a:rPr lang="en-US" sz="3600" dirty="0" smtClean="0"/>
              <a:t>		I like </a:t>
            </a:r>
            <a:r>
              <a:rPr lang="en-US" sz="3600" dirty="0" smtClean="0">
                <a:solidFill>
                  <a:srgbClr val="FF0000"/>
                </a:solidFill>
              </a:rPr>
              <a:t>bananas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3600" dirty="0" smtClean="0"/>
              <a:t>“banana” is a countable noun.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533400" y="3657600"/>
            <a:ext cx="685800" cy="457200"/>
          </a:xfrm>
          <a:prstGeom prst="rightArrow">
            <a:avLst>
              <a:gd name="adj1" fmla="val 50000"/>
              <a:gd name="adj2" fmla="val 827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</a:t>
            </a:r>
            <a:r>
              <a:rPr lang="en-US" sz="1800" dirty="0" err="1" smtClean="0">
                <a:solidFill>
                  <a:srgbClr val="FF0000"/>
                </a:solidFill>
              </a:rPr>
              <a:t>UNT</a:t>
            </a:r>
            <a:r>
              <a:rPr lang="en-US" sz="1800" dirty="0" err="1" smtClean="0">
                <a:solidFill>
                  <a:schemeClr val="tx1"/>
                </a:solidFill>
              </a:rPr>
              <a:t>able</a:t>
            </a:r>
            <a:r>
              <a:rPr lang="en-US" sz="1800" dirty="0" smtClean="0">
                <a:solidFill>
                  <a:schemeClr val="tx1"/>
                </a:solidFill>
              </a:rPr>
              <a:t> nouns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88064"/>
            <a:ext cx="8686800" cy="5617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3600" i="1" dirty="0" smtClean="0">
                <a:latin typeface="Constantia" pitchFamily="18" charset="0"/>
              </a:rPr>
              <a:t>A countable noun can be</a:t>
            </a:r>
          </a:p>
          <a:p>
            <a:pPr marL="573088" indent="-273050">
              <a:lnSpc>
                <a:spcPct val="150000"/>
              </a:lnSpc>
              <a:buNone/>
            </a:pPr>
            <a:r>
              <a:rPr lang="en-US" altLang="zh-TW" sz="3200" i="1" dirty="0" smtClean="0">
                <a:latin typeface="+mj-lt"/>
              </a:rPr>
              <a:t>1</a:t>
            </a:r>
            <a:r>
              <a:rPr lang="en-US" altLang="zh-TW" sz="3200" i="1" dirty="0" smtClean="0">
                <a:latin typeface="Comic Sans MS" pitchFamily="66" charset="0"/>
              </a:rPr>
              <a:t>. </a:t>
            </a:r>
            <a:r>
              <a:rPr lang="en-US" altLang="zh-TW" sz="3200" b="1" i="1" dirty="0" smtClean="0">
                <a:latin typeface="+mj-lt"/>
              </a:rPr>
              <a:t>singular</a:t>
            </a:r>
            <a:r>
              <a:rPr lang="en-US" altLang="zh-TW" sz="3200" i="1" dirty="0" smtClean="0">
                <a:latin typeface="Comic Sans MS" pitchFamily="66" charset="0"/>
              </a:rPr>
              <a:t> (</a:t>
            </a:r>
            <a:r>
              <a:rPr lang="en-US" altLang="zh-TW" sz="3200" b="1" i="1" dirty="0" smtClean="0">
                <a:solidFill>
                  <a:srgbClr val="FF0000"/>
                </a:solidFill>
                <a:latin typeface="Comic Sans MS" pitchFamily="66" charset="0"/>
              </a:rPr>
              <a:t>banana</a:t>
            </a:r>
            <a:r>
              <a:rPr lang="en-US" altLang="zh-TW" sz="3200" i="1" dirty="0" smtClean="0">
                <a:latin typeface="Comic Sans MS" pitchFamily="66" charset="0"/>
              </a:rPr>
              <a:t>) or</a:t>
            </a:r>
          </a:p>
          <a:p>
            <a:pPr marL="573088" indent="-273050">
              <a:lnSpc>
                <a:spcPct val="150000"/>
              </a:lnSpc>
              <a:buNone/>
            </a:pPr>
            <a:r>
              <a:rPr lang="zh-TW" altLang="zh-TW" sz="3200" i="1" dirty="0" smtClean="0">
                <a:latin typeface="+mj-lt"/>
              </a:rPr>
              <a:t>2</a:t>
            </a:r>
            <a:r>
              <a:rPr lang="zh-TW" altLang="zh-TW" sz="3200" i="1" dirty="0" smtClean="0"/>
              <a:t>. </a:t>
            </a:r>
            <a:r>
              <a:rPr lang="en-US" altLang="zh-TW" sz="3200" b="1" i="1" dirty="0" smtClean="0"/>
              <a:t>plural</a:t>
            </a:r>
            <a:r>
              <a:rPr lang="en-US" altLang="zh-TW" sz="3200" i="1" dirty="0" smtClean="0"/>
              <a:t> (</a:t>
            </a:r>
            <a:r>
              <a:rPr lang="en-US" altLang="zh-TW" sz="3200" b="1" i="1" dirty="0" smtClean="0">
                <a:solidFill>
                  <a:srgbClr val="FF0000"/>
                </a:solidFill>
              </a:rPr>
              <a:t>bananas</a:t>
            </a:r>
            <a:r>
              <a:rPr lang="en-US" altLang="zh-TW" sz="3200" i="1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/>
          </a:p>
          <a:p>
            <a:pPr>
              <a:spcBef>
                <a:spcPct val="0"/>
              </a:spcBef>
              <a:buSzTx/>
              <a:buFont typeface="Wingdings" pitchFamily="2" charset="2"/>
              <a:buChar char="ü"/>
            </a:pPr>
            <a:r>
              <a:rPr lang="en-US" altLang="zh-TW" sz="3200" b="1" i="1" dirty="0" smtClean="0">
                <a:solidFill>
                  <a:srgbClr val="FF0000"/>
                </a:solidFill>
              </a:rPr>
              <a:t>Countable </a:t>
            </a:r>
            <a:r>
              <a:rPr lang="en-US" altLang="zh-TW" sz="3200" i="1" dirty="0" smtClean="0"/>
              <a:t>nouns are things we </a:t>
            </a:r>
            <a:r>
              <a:rPr lang="en-US" altLang="zh-TW" sz="3200" b="1" i="1" dirty="0" smtClean="0">
                <a:solidFill>
                  <a:srgbClr val="FF0000"/>
                </a:solidFill>
              </a:rPr>
              <a:t>can  count</a:t>
            </a:r>
            <a:r>
              <a:rPr lang="en-US" altLang="zh-TW" sz="3200" i="1" dirty="0" smtClean="0"/>
              <a:t>.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TW" sz="3200" i="1" dirty="0" smtClean="0"/>
              <a:t> </a:t>
            </a:r>
          </a:p>
          <a:p>
            <a:pPr>
              <a:spcBef>
                <a:spcPct val="0"/>
              </a:spcBef>
              <a:buSzTx/>
              <a:buFont typeface="Wingdings" pitchFamily="2" charset="2"/>
              <a:buChar char="ü"/>
            </a:pPr>
            <a:r>
              <a:rPr lang="en-US" altLang="zh-TW" sz="3200" i="1" dirty="0" smtClean="0"/>
              <a:t>So we can say </a:t>
            </a:r>
            <a:r>
              <a:rPr lang="en-US" altLang="zh-TW" sz="3200" b="1" i="1" dirty="0" smtClean="0"/>
              <a:t>‘one banana’</a:t>
            </a:r>
            <a:r>
              <a:rPr lang="en-US" altLang="zh-TW" sz="3200" i="1" dirty="0" smtClean="0"/>
              <a:t> ,</a:t>
            </a:r>
            <a:r>
              <a:rPr lang="en-US" altLang="zh-TW" sz="3200" b="1" i="1" dirty="0" smtClean="0"/>
              <a:t>‘two bananas’ </a:t>
            </a:r>
            <a:r>
              <a:rPr lang="en-US" altLang="zh-TW" sz="3200" i="1" dirty="0" smtClean="0"/>
              <a:t>etc.</a:t>
            </a:r>
            <a:endParaRPr lang="zh-TW" altLang="en-US" sz="3200" i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i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</a:t>
            </a:r>
            <a:r>
              <a:rPr lang="en-US" sz="1800" dirty="0" err="1" smtClean="0">
                <a:solidFill>
                  <a:srgbClr val="FF0000"/>
                </a:solidFill>
              </a:rPr>
              <a:t>UNT</a:t>
            </a:r>
            <a:r>
              <a:rPr lang="en-US" sz="1800" dirty="0" err="1" smtClean="0">
                <a:solidFill>
                  <a:schemeClr val="tx1"/>
                </a:solidFill>
              </a:rPr>
              <a:t>able</a:t>
            </a:r>
            <a:r>
              <a:rPr lang="en-US" sz="1800" dirty="0" smtClean="0">
                <a:solidFill>
                  <a:schemeClr val="tx1"/>
                </a:solidFill>
              </a:rPr>
              <a:t> nouns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464"/>
            <a:ext cx="7239000" cy="5617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3200" dirty="0" smtClean="0">
                <a:latin typeface="Comic Sans MS" pitchFamily="66" charset="0"/>
              </a:rPr>
              <a:t>Examples of </a:t>
            </a:r>
            <a:r>
              <a:rPr lang="en-US" altLang="zh-TW" sz="3200" dirty="0" smtClean="0">
                <a:solidFill>
                  <a:srgbClr val="FF0000"/>
                </a:solidFill>
                <a:latin typeface="Comic Sans MS" pitchFamily="66" charset="0"/>
              </a:rPr>
              <a:t>countable</a:t>
            </a:r>
            <a:r>
              <a:rPr lang="en-US" altLang="zh-TW" sz="3200" dirty="0" smtClean="0">
                <a:latin typeface="Comic Sans MS" pitchFamily="66" charset="0"/>
              </a:rPr>
              <a:t> nouns</a:t>
            </a:r>
          </a:p>
          <a:p>
            <a:pPr algn="ctr">
              <a:buNone/>
            </a:pPr>
            <a:endParaRPr lang="en-US" altLang="zh-TW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mic Sans MS" pitchFamily="66" charset="0"/>
              </a:rPr>
              <a:t>	  </a:t>
            </a:r>
            <a:r>
              <a:rPr lang="en-US" altLang="zh-TW" sz="2800" u="sng" dirty="0" smtClean="0">
                <a:solidFill>
                  <a:srgbClr val="FF0000"/>
                </a:solidFill>
                <a:latin typeface="Britannic Bold" pitchFamily="34" charset="0"/>
              </a:rPr>
              <a:t>singular</a:t>
            </a:r>
            <a:r>
              <a:rPr lang="en-US" altLang="zh-TW" sz="2800" dirty="0" smtClean="0">
                <a:latin typeface="Britannic Bold" pitchFamily="34" charset="0"/>
              </a:rPr>
              <a:t>		              </a:t>
            </a:r>
            <a:r>
              <a:rPr lang="en-US" altLang="zh-TW" sz="2800" u="sng" dirty="0" smtClean="0">
                <a:solidFill>
                  <a:srgbClr val="FF0000"/>
                </a:solidFill>
                <a:latin typeface="Britannic Bold" pitchFamily="34" charset="0"/>
              </a:rPr>
              <a:t>plural</a:t>
            </a:r>
            <a:endParaRPr lang="en-US" altLang="zh-TW" sz="28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Comic Sans MS" pitchFamily="66" charset="0"/>
              </a:rPr>
              <a:t>	</a:t>
            </a:r>
            <a:r>
              <a:rPr lang="en-US" altLang="zh-TW" sz="2400" dirty="0" smtClean="0">
                <a:latin typeface="Arial Black" pitchFamily="34" charset="0"/>
              </a:rPr>
              <a:t> </a:t>
            </a:r>
            <a:r>
              <a:rPr lang="en-US" altLang="zh-TW" sz="2400" dirty="0" smtClean="0">
                <a:latin typeface="Arial Black" pitchFamily="34" charset="0"/>
                <a:sym typeface="Wingdings" pitchFamily="2" charset="2"/>
              </a:rPr>
              <a:t> </a:t>
            </a:r>
            <a:r>
              <a:rPr lang="en-US" altLang="zh-TW" sz="2400" dirty="0" smtClean="0">
                <a:latin typeface="Arial Black" pitchFamily="34" charset="0"/>
              </a:rPr>
              <a:t>apple		               apples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    </a:t>
            </a:r>
            <a:r>
              <a:rPr lang="zh-TW" altLang="zh-TW" sz="24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zh-TW" altLang="zh-TW" sz="2400" dirty="0" smtClean="0">
                <a:latin typeface="Arial Black" pitchFamily="34" charset="0"/>
              </a:rPr>
              <a:t> </a:t>
            </a:r>
            <a:r>
              <a:rPr lang="en-US" altLang="zh-TW" sz="2400" dirty="0" smtClean="0">
                <a:latin typeface="Arial Black" pitchFamily="34" charset="0"/>
              </a:rPr>
              <a:t>pineapple	               pineapples</a:t>
            </a:r>
          </a:p>
          <a:p>
            <a:pPr>
              <a:buNone/>
            </a:pPr>
            <a:r>
              <a:rPr lang="en-US" altLang="zh-TW" sz="2400" dirty="0" smtClean="0">
                <a:latin typeface="Arial Black" pitchFamily="34" charset="0"/>
                <a:sym typeface="Wingdings" pitchFamily="2" charset="2"/>
              </a:rPr>
              <a:t>    </a:t>
            </a:r>
            <a:r>
              <a:rPr lang="zh-TW" altLang="zh-TW" sz="24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zh-TW" altLang="zh-TW" sz="2400" dirty="0" smtClean="0">
                <a:latin typeface="Arial Black" pitchFamily="34" charset="0"/>
              </a:rPr>
              <a:t> </a:t>
            </a:r>
            <a:r>
              <a:rPr lang="en-US" altLang="zh-TW" sz="2400" dirty="0" smtClean="0">
                <a:latin typeface="Arial Black" pitchFamily="34" charset="0"/>
              </a:rPr>
              <a:t>cucumber	               cucumbers</a:t>
            </a:r>
            <a:endParaRPr kumimoji="1" lang="zh-TW" altLang="en-US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Arial Black" pitchFamily="34" charset="0"/>
                <a:sym typeface="Wingdings" pitchFamily="2" charset="2"/>
              </a:rPr>
              <a:t>    </a:t>
            </a:r>
            <a:r>
              <a:rPr lang="zh-TW" altLang="zh-TW" sz="24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zh-TW" altLang="zh-TW" sz="2400" dirty="0" smtClean="0">
                <a:latin typeface="Arial Black" pitchFamily="34" charset="0"/>
              </a:rPr>
              <a:t> </a:t>
            </a:r>
            <a:r>
              <a:rPr lang="en-US" altLang="zh-TW" sz="2400" dirty="0" smtClean="0">
                <a:latin typeface="Arial Black" pitchFamily="34" charset="0"/>
              </a:rPr>
              <a:t>strawberry		      strawberries</a:t>
            </a:r>
            <a:endParaRPr kumimoji="1" lang="zh-TW" altLang="en-US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Arial Black" pitchFamily="34" charset="0"/>
                <a:sym typeface="Wingdings" pitchFamily="2" charset="2"/>
              </a:rPr>
              <a:t>    </a:t>
            </a:r>
            <a:r>
              <a:rPr lang="zh-TW" altLang="zh-TW" sz="24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zh-TW" altLang="zh-TW" sz="2400" dirty="0" smtClean="0">
                <a:latin typeface="Arial Black" pitchFamily="34" charset="0"/>
              </a:rPr>
              <a:t> </a:t>
            </a:r>
            <a:r>
              <a:rPr lang="en-US" altLang="zh-TW" sz="2400" dirty="0" smtClean="0">
                <a:latin typeface="Arial Black" pitchFamily="34" charset="0"/>
              </a:rPr>
              <a:t>grape	      		      grapes</a:t>
            </a:r>
            <a:endParaRPr kumimoji="1" lang="zh-TW" altLang="en-US" sz="2400" dirty="0" smtClean="0">
              <a:latin typeface="Arial Black" pitchFamily="34" charset="0"/>
            </a:endParaRPr>
          </a:p>
          <a:p>
            <a:pPr>
              <a:buNone/>
            </a:pPr>
            <a:endParaRPr kumimoji="1" lang="zh-TW" altLang="en-US" sz="1600" dirty="0" smtClean="0">
              <a:latin typeface="Times New Roman" pitchFamily="18" charset="0"/>
            </a:endParaRPr>
          </a:p>
          <a:p>
            <a:pPr>
              <a:buNone/>
            </a:pPr>
            <a:endParaRPr lang="en-US" altLang="zh-TW" sz="2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i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</a:t>
            </a:r>
            <a:r>
              <a:rPr lang="en-US" sz="1800" dirty="0" err="1" smtClean="0">
                <a:solidFill>
                  <a:srgbClr val="FF0000"/>
                </a:solidFill>
              </a:rPr>
              <a:t>UNT</a:t>
            </a:r>
            <a:r>
              <a:rPr lang="en-US" sz="1800" dirty="0" err="1" smtClean="0">
                <a:solidFill>
                  <a:schemeClr val="tx1"/>
                </a:solidFill>
              </a:rPr>
              <a:t>able</a:t>
            </a:r>
            <a:r>
              <a:rPr lang="en-US" sz="1800" dirty="0" smtClean="0">
                <a:solidFill>
                  <a:schemeClr val="tx1"/>
                </a:solidFill>
              </a:rPr>
              <a:t> nouns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864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u="sng" dirty="0" smtClean="0">
                <a:latin typeface="Arial Black" pitchFamily="34" charset="0"/>
              </a:rPr>
              <a:t>We add </a:t>
            </a:r>
            <a:r>
              <a:rPr lang="en-US" altLang="zh-TW" sz="2800" b="1" i="1" u="sng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altLang="zh-TW" sz="2800" b="1" i="1" u="sng" dirty="0" err="1" smtClean="0">
                <a:solidFill>
                  <a:srgbClr val="FF0000"/>
                </a:solidFill>
                <a:latin typeface="Arial Black" pitchFamily="34" charset="0"/>
              </a:rPr>
              <a:t>es</a:t>
            </a:r>
            <a:r>
              <a:rPr lang="en-US" altLang="zh-TW" sz="28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zh-TW" sz="2800" u="sng" dirty="0" smtClean="0">
                <a:latin typeface="Arial Black" pitchFamily="34" charset="0"/>
              </a:rPr>
              <a:t>to most nouns in </a:t>
            </a:r>
            <a:r>
              <a:rPr lang="en-US" altLang="zh-TW" sz="2800" b="1" i="1" u="sng" dirty="0" smtClean="0">
                <a:solidFill>
                  <a:srgbClr val="FF0000"/>
                </a:solidFill>
                <a:latin typeface="Arial Black" pitchFamily="34" charset="0"/>
              </a:rPr>
              <a:t>-o</a:t>
            </a:r>
            <a:r>
              <a:rPr lang="en-US" altLang="zh-TW" sz="2800" u="sng" dirty="0" smtClean="0">
                <a:latin typeface="Arial Black" pitchFamily="34" charset="0"/>
              </a:rPr>
              <a:t>:</a:t>
            </a:r>
            <a:endParaRPr lang="en-US" altLang="zh-TW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altLang="zh-TW" sz="28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en-US" altLang="zh-TW" sz="2800" dirty="0" smtClean="0">
                <a:latin typeface="Arial Black" pitchFamily="34" charset="0"/>
              </a:rPr>
              <a:t>tomato			tomatoes</a:t>
            </a:r>
          </a:p>
          <a:p>
            <a:pPr>
              <a:buNone/>
            </a:pPr>
            <a:r>
              <a:rPr lang="en-US" altLang="zh-TW" sz="28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en-US" altLang="zh-TW" sz="2800" dirty="0" smtClean="0">
                <a:latin typeface="Arial Black" pitchFamily="34" charset="0"/>
              </a:rPr>
              <a:t>potato			potatoes</a:t>
            </a:r>
            <a:endParaRPr lang="zh-TW" altLang="en-US" sz="2800" dirty="0" smtClean="0">
              <a:latin typeface="Arial Black" pitchFamily="34" charset="0"/>
            </a:endParaRPr>
          </a:p>
          <a:p>
            <a:pPr>
              <a:buNone/>
            </a:pPr>
            <a:endParaRPr kumimoji="1" lang="en-US" altLang="zh-TW" sz="2800" dirty="0" smtClean="0">
              <a:latin typeface="Arial Black" pitchFamily="34" charset="0"/>
            </a:endParaRPr>
          </a:p>
          <a:p>
            <a:pPr>
              <a:buNone/>
            </a:pPr>
            <a:endParaRPr kumimoji="1" lang="en-US" altLang="zh-TW" sz="2800" dirty="0" smtClean="0">
              <a:latin typeface="Arial Black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u="sng" dirty="0" smtClean="0">
                <a:latin typeface="Arial Black" pitchFamily="34" charset="0"/>
              </a:rPr>
              <a:t>But we just add </a:t>
            </a:r>
            <a:r>
              <a:rPr lang="en-US" altLang="zh-TW" sz="2800" b="1" i="1" u="sng" dirty="0" smtClean="0">
                <a:solidFill>
                  <a:srgbClr val="FF0000"/>
                </a:solidFill>
                <a:latin typeface="Arial Black" pitchFamily="34" charset="0"/>
              </a:rPr>
              <a:t>-s</a:t>
            </a:r>
            <a:r>
              <a:rPr lang="en-US" altLang="zh-TW" sz="2800" u="sng" dirty="0" smtClean="0">
                <a:latin typeface="Arial Black" pitchFamily="34" charset="0"/>
              </a:rPr>
              <a:t> to:</a:t>
            </a:r>
            <a:endParaRPr lang="en-US" altLang="zh-TW" sz="2800" dirty="0" smtClean="0">
              <a:latin typeface="Arial Black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en-US" altLang="zh-TW" sz="2800" dirty="0" smtClean="0">
                <a:latin typeface="Arial Black" pitchFamily="34" charset="0"/>
              </a:rPr>
              <a:t>radio			radios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 smtClean="0">
                <a:latin typeface="Arial Black" pitchFamily="34" charset="0"/>
                <a:sym typeface="Wingdings" pitchFamily="2" charset="2"/>
              </a:rPr>
              <a:t></a:t>
            </a:r>
            <a:r>
              <a:rPr lang="en-US" altLang="zh-TW" sz="2800" dirty="0" smtClean="0">
                <a:latin typeface="Arial Black" pitchFamily="34" charset="0"/>
              </a:rPr>
              <a:t>photo			photos</a:t>
            </a:r>
            <a:endParaRPr lang="zh-TW" altLang="en-US" sz="2800" dirty="0" smtClean="0">
              <a:latin typeface="Arial Black" pitchFamily="34" charset="0"/>
            </a:endParaRPr>
          </a:p>
          <a:p>
            <a:pPr>
              <a:buNone/>
            </a:pPr>
            <a:endParaRPr kumimoji="1" lang="zh-TW" altLang="en-US" sz="1600" dirty="0" smtClean="0">
              <a:latin typeface="Times New Roman" pitchFamily="18" charset="0"/>
            </a:endParaRPr>
          </a:p>
          <a:p>
            <a:pPr>
              <a:buNone/>
            </a:pPr>
            <a:endParaRPr lang="en-US" altLang="zh-TW" sz="2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i="1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</a:t>
            </a:r>
            <a:r>
              <a:rPr lang="en-US" sz="1800" dirty="0" err="1" smtClean="0">
                <a:solidFill>
                  <a:srgbClr val="FF0000"/>
                </a:solidFill>
              </a:rPr>
              <a:t>UNT</a:t>
            </a:r>
            <a:r>
              <a:rPr lang="en-US" sz="1800" dirty="0" err="1" smtClean="0">
                <a:solidFill>
                  <a:schemeClr val="tx1"/>
                </a:solidFill>
              </a:rPr>
              <a:t>able</a:t>
            </a:r>
            <a:r>
              <a:rPr lang="en-US" sz="1800" dirty="0" smtClean="0">
                <a:solidFill>
                  <a:schemeClr val="tx1"/>
                </a:solidFill>
              </a:rPr>
              <a:t> nouns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864"/>
            <a:ext cx="7239000" cy="5617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400" dirty="0" smtClean="0">
                <a:latin typeface="Arial Black" pitchFamily="34" charset="0"/>
              </a:rPr>
              <a:t>rregular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ouns:</a:t>
            </a:r>
          </a:p>
          <a:p>
            <a:pPr>
              <a:buNone/>
            </a:pPr>
            <a:endParaRPr lang="en-US" sz="2400" dirty="0" smtClean="0">
              <a:latin typeface="Arial Black" pitchFamily="34" charset="0"/>
            </a:endParaRPr>
          </a:p>
          <a:p>
            <a:pPr marL="796925" indent="-168275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SINGULAR              PLURAL</a:t>
            </a:r>
            <a:endParaRPr lang="en-US" sz="2400" dirty="0" smtClean="0">
              <a:latin typeface="Arial Black" pitchFamily="34" charset="0"/>
            </a:endParaRPr>
          </a:p>
          <a:p>
            <a:pPr marL="796925" indent="-168275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Singular to plural  -EN </a:t>
            </a:r>
          </a:p>
          <a:p>
            <a:pPr marL="917575" indent="-273050">
              <a:buNone/>
            </a:pPr>
            <a:r>
              <a:rPr lang="en-US" sz="2400" dirty="0" smtClean="0">
                <a:latin typeface="Arial Black" pitchFamily="34" charset="0"/>
              </a:rPr>
              <a:t>Child                       children</a:t>
            </a:r>
          </a:p>
          <a:p>
            <a:pPr marL="917575" indent="-273050">
              <a:buNone/>
            </a:pPr>
            <a:r>
              <a:rPr lang="en-US" sz="2400" dirty="0" smtClean="0">
                <a:latin typeface="Arial Black" pitchFamily="34" charset="0"/>
              </a:rPr>
              <a:t>Man                         men</a:t>
            </a:r>
          </a:p>
          <a:p>
            <a:pPr marL="917575" indent="-273050">
              <a:buNone/>
            </a:pPr>
            <a:r>
              <a:rPr lang="en-US" sz="2400" dirty="0" smtClean="0">
                <a:latin typeface="Arial Black" pitchFamily="34" charset="0"/>
              </a:rPr>
              <a:t>Ox                           oxen </a:t>
            </a:r>
          </a:p>
          <a:p>
            <a:pPr marL="917575" indent="-273050">
              <a:buNone/>
            </a:pPr>
            <a:r>
              <a:rPr lang="en-US" sz="2400" dirty="0" smtClean="0">
                <a:latin typeface="Arial Black" pitchFamily="34" charset="0"/>
              </a:rPr>
              <a:t>Woman                    women</a:t>
            </a:r>
          </a:p>
          <a:p>
            <a:pPr marL="630238" indent="14288">
              <a:buNone/>
            </a:pP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NO CHANGE </a:t>
            </a: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Deer                        </a:t>
            </a:r>
            <a:r>
              <a:rPr lang="en-US" sz="2400" dirty="0" err="1" smtClean="0">
                <a:latin typeface="Arial Black" pitchFamily="34" charset="0"/>
              </a:rPr>
              <a:t>deer</a:t>
            </a: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Fish                         </a:t>
            </a:r>
            <a:r>
              <a:rPr lang="en-US" sz="2400" dirty="0" err="1" smtClean="0">
                <a:latin typeface="Arial Black" pitchFamily="34" charset="0"/>
              </a:rPr>
              <a:t>fish</a:t>
            </a: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Means                     </a:t>
            </a:r>
            <a:r>
              <a:rPr lang="en-US" sz="2400" dirty="0" err="1" smtClean="0">
                <a:latin typeface="Arial Black" pitchFamily="34" charset="0"/>
              </a:rPr>
              <a:t>means</a:t>
            </a: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Offspring                 </a:t>
            </a:r>
            <a:r>
              <a:rPr lang="en-US" sz="2400" dirty="0" err="1" smtClean="0">
                <a:latin typeface="Arial Black" pitchFamily="34" charset="0"/>
              </a:rPr>
              <a:t>offspring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Series                      </a:t>
            </a:r>
            <a:r>
              <a:rPr lang="en-US" sz="2400" dirty="0" err="1" smtClean="0">
                <a:latin typeface="Arial Black" pitchFamily="34" charset="0"/>
              </a:rPr>
              <a:t>series</a:t>
            </a: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Sheep                      </a:t>
            </a:r>
            <a:r>
              <a:rPr lang="en-US" sz="2400" dirty="0" err="1" smtClean="0">
                <a:latin typeface="Arial Black" pitchFamily="34" charset="0"/>
              </a:rPr>
              <a:t>sheep</a:t>
            </a:r>
            <a:endParaRPr lang="en-US" sz="2400" dirty="0" smtClean="0">
              <a:latin typeface="Arial Black" pitchFamily="34" charset="0"/>
            </a:endParaRPr>
          </a:p>
          <a:p>
            <a:pPr marL="630238" indent="14288">
              <a:buNone/>
            </a:pPr>
            <a:r>
              <a:rPr lang="en-US" sz="2400" dirty="0" smtClean="0">
                <a:latin typeface="Arial Black" pitchFamily="34" charset="0"/>
              </a:rPr>
              <a:t>Species                   </a:t>
            </a:r>
            <a:r>
              <a:rPr lang="en-US" sz="2400" dirty="0" err="1" smtClean="0">
                <a:latin typeface="Arial Black" pitchFamily="34" charset="0"/>
              </a:rPr>
              <a:t>species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ountable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ouns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864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Irregular Noun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796925" indent="-168275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SINGULAR              PLURAL</a:t>
            </a:r>
            <a:endParaRPr lang="en-US" sz="2000" dirty="0" smtClean="0">
              <a:latin typeface="Arial Black" pitchFamily="34" charset="0"/>
            </a:endParaRPr>
          </a:p>
          <a:p>
            <a:pPr marL="796925" indent="-168275">
              <a:buNone/>
            </a:pPr>
            <a:r>
              <a:rPr lang="en-US" sz="2000" dirty="0" smtClean="0">
                <a:latin typeface="Arial Black" pitchFamily="34" charset="0"/>
              </a:rPr>
              <a:t> -EE 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000" dirty="0" smtClean="0"/>
              <a:t>          </a:t>
            </a:r>
            <a:r>
              <a:rPr lang="en-US" sz="2000" dirty="0" smtClean="0">
                <a:latin typeface="Arial Black" pitchFamily="34" charset="0"/>
              </a:rPr>
              <a:t>foot                         feet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       goose                      geese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       tooth                       teeth</a:t>
            </a:r>
          </a:p>
          <a:p>
            <a:pPr marL="917575" indent="-273050">
              <a:buNone/>
            </a:pPr>
            <a:endParaRPr kumimoji="1" lang="zh-TW" altLang="en-US" sz="2400" dirty="0" smtClean="0">
              <a:latin typeface="Arial Black" pitchFamily="34" charset="0"/>
            </a:endParaRPr>
          </a:p>
          <a:p>
            <a:pPr>
              <a:buNone/>
            </a:pPr>
            <a:endParaRPr lang="en-US" altLang="zh-TW" sz="2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zh-TW" altLang="en-US" sz="2000" i="1" dirty="0" smtClean="0"/>
          </a:p>
          <a:p>
            <a:pPr>
              <a:lnSpc>
                <a:spcPct val="90000"/>
              </a:lnSpc>
              <a:buNone/>
            </a:pPr>
            <a:endParaRPr lang="en-US" altLang="zh-TW" sz="20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864</Words>
  <Application>Microsoft Office PowerPoint</Application>
  <PresentationFormat>Apresentação na tela (4:3)</PresentationFormat>
  <Paragraphs>223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Opulent</vt:lpstr>
      <vt:lpstr>Slide 1</vt:lpstr>
      <vt:lpstr>Slide 2</vt:lpstr>
      <vt:lpstr>Slide 3</vt:lpstr>
      <vt:lpstr>Countable nouns</vt:lpstr>
      <vt:lpstr>CoUNTable nouns</vt:lpstr>
      <vt:lpstr>CoUNTable nouns</vt:lpstr>
      <vt:lpstr>CoUNTable nouns</vt:lpstr>
      <vt:lpstr>CoUNTable nouns</vt:lpstr>
      <vt:lpstr>Countable nouns</vt:lpstr>
      <vt:lpstr>UNCountable   nouns</vt:lpstr>
      <vt:lpstr>Uncountable  nouns</vt:lpstr>
      <vt:lpstr>uncountable nouns</vt:lpstr>
      <vt:lpstr>SOME – ANY – NO – A LOT OF</vt:lpstr>
      <vt:lpstr>SOME – ANY – NO – A LOT OF</vt:lpstr>
      <vt:lpstr>SOME – ANY – NO – A LOT OF</vt:lpstr>
      <vt:lpstr>SOME – ANY – NO – A LOT OF</vt:lpstr>
      <vt:lpstr>quiz</vt:lpstr>
      <vt:lpstr>Slide 18</vt:lpstr>
      <vt:lpstr>fill in the gaps with Some, Any, or no:</vt:lpstr>
      <vt:lpstr>Slide 20</vt:lpstr>
      <vt:lpstr>Slide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Abel Rodearni</dc:creator>
  <cp:lastModifiedBy>Milton</cp:lastModifiedBy>
  <cp:revision>68</cp:revision>
  <dcterms:created xsi:type="dcterms:W3CDTF">2012-01-11T01:16:08Z</dcterms:created>
  <dcterms:modified xsi:type="dcterms:W3CDTF">2015-05-20T14:13:34Z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